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theme/themeOverride12.xml" ContentType="application/vnd.openxmlformats-officedocument.themeOverr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charts/chart13.xml" ContentType="application/vnd.openxmlformats-officedocument.drawingml.chart+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theme/themeOverride6.xml" ContentType="application/vnd.openxmlformats-officedocument.themeOverrid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theme/themeOverride2.xml" ContentType="application/vnd.openxmlformats-officedocument.themeOverr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charts/chart14.xml" ContentType="application/vnd.openxmlformats-officedocument.drawingml.chart+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charts/chart8.xml" ContentType="application/vnd.openxmlformats-officedocument.drawingml.chart+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Default Extension="vml" ContentType="application/vnd.openxmlformats-officedocument.vmlDrawing"/>
  <Override PartName="/ppt/notesSlides/notesSlide31.xml" ContentType="application/vnd.openxmlformats-officedocument.presentationml.notesSlide+xml"/>
  <Override PartName="/ppt/charts/chart10.xml" ContentType="application/vnd.openxmlformats-officedocument.drawingml.chart+xml"/>
  <Override PartName="/ppt/slides/slide89.xml" ContentType="application/vnd.openxmlformats-officedocument.presentationml.slide+xml"/>
  <Override PartName="/ppt/charts/chart4.xml" ContentType="application/vnd.openxmlformats-officedocument.drawingml.chart+xml"/>
  <Override PartName="/ppt/slides/slide4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heme/themeOverride7.xml" ContentType="application/vnd.openxmlformats-officedocument.themeOverride+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theme/themeOverride10.xml" ContentType="application/vnd.openxmlformats-officedocument.themeOverr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theme/themeOverride3.xml" ContentType="application/vnd.openxmlformats-officedocument.themeOverr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harts/chart9.xml" ContentType="application/vnd.openxmlformats-officedocument.drawingml.chart+xml"/>
  <Override PartName="/ppt/notesSlides/notesSlide61.xml" ContentType="application/vnd.openxmlformats-officedocument.presentationml.notesSlide+xml"/>
  <Override PartName="/ppt/charts/chart11.xml" ContentType="application/vnd.openxmlformats-officedocument.drawingml.chart+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charts/chart5.xml" ContentType="application/vnd.openxmlformats-officedocument.drawingml.chart+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theme/themeOverride8.xml" ContentType="application/vnd.openxmlformats-officedocument.themeOverride+xml"/>
  <Override PartName="/ppt/notesSlides/notesSlide59.xml" ContentType="application/vnd.openxmlformats-officedocument.presentationml.notesSlide+xml"/>
  <Override PartName="/ppt/theme/themeOverride11.xml" ContentType="application/vnd.openxmlformats-officedocument.themeOverr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theme/themeOverride4.xml" ContentType="application/vnd.openxmlformats-officedocument.themeOverrid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charts/chart12.xml" ContentType="application/vnd.openxmlformats-officedocument.drawingml.chart+xml"/>
  <Override PartName="/ppt/notesSlides/notesSlide80.xml" ContentType="application/vnd.openxmlformats-officedocument.presentationml.notesSlide+xml"/>
  <Default Extension="tiff" ContentType="image/tiff"/>
  <Override PartName="/ppt/notesSlides/notesSlide11.xml" ContentType="application/vnd.openxmlformats-officedocument.presentationml.notesSlide+xml"/>
  <Override PartName="/ppt/charts/chart6.xml" ContentType="application/vnd.openxmlformats-officedocument.drawingml.chart+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charts/chart2.xml" ContentType="application/vnd.openxmlformats-officedocument.drawingml.chart+xml"/>
  <Override PartName="/ppt/theme/themeOverride9.xml" ContentType="application/vnd.openxmlformats-officedocument.themeOverr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Override5.xml" ContentType="application/vnd.openxmlformats-officedocument.themeOverride+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charts/chart7.xml" ContentType="application/vnd.openxmlformats-officedocument.drawingml.chart+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20" r:id="rId1"/>
  </p:sldMasterIdLst>
  <p:notesMasterIdLst>
    <p:notesMasterId r:id="rId94"/>
  </p:notesMasterIdLst>
  <p:handoutMasterIdLst>
    <p:handoutMasterId r:id="rId95"/>
  </p:handoutMasterIdLst>
  <p:sldIdLst>
    <p:sldId id="1459" r:id="rId2"/>
    <p:sldId id="1455" r:id="rId3"/>
    <p:sldId id="1413" r:id="rId4"/>
    <p:sldId id="1415" r:id="rId5"/>
    <p:sldId id="1321" r:id="rId6"/>
    <p:sldId id="1391" r:id="rId7"/>
    <p:sldId id="1338" r:id="rId8"/>
    <p:sldId id="1408" r:id="rId9"/>
    <p:sldId id="1393" r:id="rId10"/>
    <p:sldId id="1394" r:id="rId11"/>
    <p:sldId id="1392" r:id="rId12"/>
    <p:sldId id="1419" r:id="rId13"/>
    <p:sldId id="1409" r:id="rId14"/>
    <p:sldId id="1410" r:id="rId15"/>
    <p:sldId id="1359" r:id="rId16"/>
    <p:sldId id="1342" r:id="rId17"/>
    <p:sldId id="1343" r:id="rId18"/>
    <p:sldId id="1420" r:id="rId19"/>
    <p:sldId id="1344" r:id="rId20"/>
    <p:sldId id="1454" r:id="rId21"/>
    <p:sldId id="1345" r:id="rId22"/>
    <p:sldId id="1456" r:id="rId23"/>
    <p:sldId id="1460" r:id="rId24"/>
    <p:sldId id="1347" r:id="rId25"/>
    <p:sldId id="1349" r:id="rId26"/>
    <p:sldId id="1354" r:id="rId27"/>
    <p:sldId id="1448" r:id="rId28"/>
    <p:sldId id="1449" r:id="rId29"/>
    <p:sldId id="1450" r:id="rId30"/>
    <p:sldId id="1451" r:id="rId31"/>
    <p:sldId id="1452" r:id="rId32"/>
    <p:sldId id="1453" r:id="rId33"/>
    <p:sldId id="1358" r:id="rId34"/>
    <p:sldId id="1350" r:id="rId35"/>
    <p:sldId id="1372" r:id="rId36"/>
    <p:sldId id="1368" r:id="rId37"/>
    <p:sldId id="1369" r:id="rId38"/>
    <p:sldId id="1421" r:id="rId39"/>
    <p:sldId id="1363" r:id="rId40"/>
    <p:sldId id="1373" r:id="rId41"/>
    <p:sldId id="1371" r:id="rId42"/>
    <p:sldId id="1364" r:id="rId43"/>
    <p:sldId id="1375" r:id="rId44"/>
    <p:sldId id="1378" r:id="rId45"/>
    <p:sldId id="1379" r:id="rId46"/>
    <p:sldId id="1380" r:id="rId47"/>
    <p:sldId id="1383" r:id="rId48"/>
    <p:sldId id="1381" r:id="rId49"/>
    <p:sldId id="1382" r:id="rId50"/>
    <p:sldId id="1384" r:id="rId51"/>
    <p:sldId id="1385" r:id="rId52"/>
    <p:sldId id="1365" r:id="rId53"/>
    <p:sldId id="1388" r:id="rId54"/>
    <p:sldId id="1418" r:id="rId55"/>
    <p:sldId id="1387" r:id="rId56"/>
    <p:sldId id="1389" r:id="rId57"/>
    <p:sldId id="1390" r:id="rId58"/>
    <p:sldId id="1366" r:id="rId59"/>
    <p:sldId id="1405" r:id="rId60"/>
    <p:sldId id="1404" r:id="rId61"/>
    <p:sldId id="1416" r:id="rId62"/>
    <p:sldId id="1412" r:id="rId63"/>
    <p:sldId id="1406" r:id="rId64"/>
    <p:sldId id="1423" r:id="rId65"/>
    <p:sldId id="1424" r:id="rId66"/>
    <p:sldId id="1376" r:id="rId67"/>
    <p:sldId id="1396" r:id="rId68"/>
    <p:sldId id="1326" r:id="rId69"/>
    <p:sldId id="1327" r:id="rId70"/>
    <p:sldId id="1328" r:id="rId71"/>
    <p:sldId id="1425" r:id="rId72"/>
    <p:sldId id="1426" r:id="rId73"/>
    <p:sldId id="1427" r:id="rId74"/>
    <p:sldId id="1428" r:id="rId75"/>
    <p:sldId id="1461" r:id="rId76"/>
    <p:sldId id="1462" r:id="rId77"/>
    <p:sldId id="1463" r:id="rId78"/>
    <p:sldId id="1464" r:id="rId79"/>
    <p:sldId id="1465" r:id="rId80"/>
    <p:sldId id="1434" r:id="rId81"/>
    <p:sldId id="1435" r:id="rId82"/>
    <p:sldId id="1436" r:id="rId83"/>
    <p:sldId id="1437" r:id="rId84"/>
    <p:sldId id="1439" r:id="rId85"/>
    <p:sldId id="1440" r:id="rId86"/>
    <p:sldId id="1377" r:id="rId87"/>
    <p:sldId id="1397" r:id="rId88"/>
    <p:sldId id="1399" r:id="rId89"/>
    <p:sldId id="1401" r:id="rId90"/>
    <p:sldId id="1398" r:id="rId91"/>
    <p:sldId id="1402" r:id="rId92"/>
    <p:sldId id="1458" r:id="rId93"/>
  </p:sldIdLst>
  <p:sldSz cx="9144000" cy="5143500" type="screen16x9"/>
  <p:notesSz cx="6735763" cy="9866313"/>
  <p:defaultTextStyle>
    <a:defPPr>
      <a:defRPr lang="en-US"/>
    </a:defPPr>
    <a:lvl1pPr algn="ctr" rtl="0" fontAlgn="base">
      <a:lnSpc>
        <a:spcPct val="90000"/>
      </a:lnSpc>
      <a:spcBef>
        <a:spcPct val="50000"/>
      </a:spcBef>
      <a:spcAft>
        <a:spcPct val="0"/>
      </a:spcAft>
      <a:buClr>
        <a:schemeClr val="accent1"/>
      </a:buClr>
      <a:defRPr sz="2600" kern="1200">
        <a:solidFill>
          <a:schemeClr val="tx1"/>
        </a:solidFill>
        <a:latin typeface="Arial" charset="0"/>
        <a:ea typeface="ＭＳ Ｐゴシック" pitchFamily="50" charset="-128"/>
        <a:cs typeface="+mn-cs"/>
      </a:defRPr>
    </a:lvl1pPr>
    <a:lvl2pPr marL="457200" algn="ctr" rtl="0" fontAlgn="base">
      <a:lnSpc>
        <a:spcPct val="90000"/>
      </a:lnSpc>
      <a:spcBef>
        <a:spcPct val="50000"/>
      </a:spcBef>
      <a:spcAft>
        <a:spcPct val="0"/>
      </a:spcAft>
      <a:buClr>
        <a:schemeClr val="accent1"/>
      </a:buClr>
      <a:defRPr sz="2600" kern="1200">
        <a:solidFill>
          <a:schemeClr val="tx1"/>
        </a:solidFill>
        <a:latin typeface="Arial" charset="0"/>
        <a:ea typeface="ＭＳ Ｐゴシック" pitchFamily="50" charset="-128"/>
        <a:cs typeface="+mn-cs"/>
      </a:defRPr>
    </a:lvl2pPr>
    <a:lvl3pPr marL="914400" algn="ctr" rtl="0" fontAlgn="base">
      <a:lnSpc>
        <a:spcPct val="90000"/>
      </a:lnSpc>
      <a:spcBef>
        <a:spcPct val="50000"/>
      </a:spcBef>
      <a:spcAft>
        <a:spcPct val="0"/>
      </a:spcAft>
      <a:buClr>
        <a:schemeClr val="accent1"/>
      </a:buClr>
      <a:defRPr sz="2600" kern="1200">
        <a:solidFill>
          <a:schemeClr val="tx1"/>
        </a:solidFill>
        <a:latin typeface="Arial" charset="0"/>
        <a:ea typeface="ＭＳ Ｐゴシック" pitchFamily="50" charset="-128"/>
        <a:cs typeface="+mn-cs"/>
      </a:defRPr>
    </a:lvl3pPr>
    <a:lvl4pPr marL="1371600" algn="ctr" rtl="0" fontAlgn="base">
      <a:lnSpc>
        <a:spcPct val="90000"/>
      </a:lnSpc>
      <a:spcBef>
        <a:spcPct val="50000"/>
      </a:spcBef>
      <a:spcAft>
        <a:spcPct val="0"/>
      </a:spcAft>
      <a:buClr>
        <a:schemeClr val="accent1"/>
      </a:buClr>
      <a:defRPr sz="2600" kern="1200">
        <a:solidFill>
          <a:schemeClr val="tx1"/>
        </a:solidFill>
        <a:latin typeface="Arial" charset="0"/>
        <a:ea typeface="ＭＳ Ｐゴシック" pitchFamily="50" charset="-128"/>
        <a:cs typeface="+mn-cs"/>
      </a:defRPr>
    </a:lvl4pPr>
    <a:lvl5pPr marL="1828800" algn="ctr" rtl="0" fontAlgn="base">
      <a:lnSpc>
        <a:spcPct val="90000"/>
      </a:lnSpc>
      <a:spcBef>
        <a:spcPct val="50000"/>
      </a:spcBef>
      <a:spcAft>
        <a:spcPct val="0"/>
      </a:spcAft>
      <a:buClr>
        <a:schemeClr val="accent1"/>
      </a:buClr>
      <a:defRPr sz="2600" kern="1200">
        <a:solidFill>
          <a:schemeClr val="tx1"/>
        </a:solidFill>
        <a:latin typeface="Arial" charset="0"/>
        <a:ea typeface="ＭＳ Ｐゴシック" pitchFamily="50" charset="-128"/>
        <a:cs typeface="+mn-cs"/>
      </a:defRPr>
    </a:lvl5pPr>
    <a:lvl6pPr marL="2286000" algn="l" defTabSz="914400" rtl="0" eaLnBrk="1" latinLnBrk="0" hangingPunct="1">
      <a:defRPr sz="2600" kern="1200">
        <a:solidFill>
          <a:schemeClr val="tx1"/>
        </a:solidFill>
        <a:latin typeface="Arial" charset="0"/>
        <a:ea typeface="ＭＳ Ｐゴシック" pitchFamily="50" charset="-128"/>
        <a:cs typeface="+mn-cs"/>
      </a:defRPr>
    </a:lvl6pPr>
    <a:lvl7pPr marL="2743200" algn="l" defTabSz="914400" rtl="0" eaLnBrk="1" latinLnBrk="0" hangingPunct="1">
      <a:defRPr sz="2600" kern="1200">
        <a:solidFill>
          <a:schemeClr val="tx1"/>
        </a:solidFill>
        <a:latin typeface="Arial" charset="0"/>
        <a:ea typeface="ＭＳ Ｐゴシック" pitchFamily="50" charset="-128"/>
        <a:cs typeface="+mn-cs"/>
      </a:defRPr>
    </a:lvl7pPr>
    <a:lvl8pPr marL="3200400" algn="l" defTabSz="914400" rtl="0" eaLnBrk="1" latinLnBrk="0" hangingPunct="1">
      <a:defRPr sz="2600" kern="1200">
        <a:solidFill>
          <a:schemeClr val="tx1"/>
        </a:solidFill>
        <a:latin typeface="Arial" charset="0"/>
        <a:ea typeface="ＭＳ Ｐゴシック" pitchFamily="50" charset="-128"/>
        <a:cs typeface="+mn-cs"/>
      </a:defRPr>
    </a:lvl8pPr>
    <a:lvl9pPr marL="3657600" algn="l" defTabSz="914400" rtl="0" eaLnBrk="1" latinLnBrk="0" hangingPunct="1">
      <a:defRPr sz="2600" kern="1200">
        <a:solidFill>
          <a:schemeClr val="tx1"/>
        </a:solidFill>
        <a:latin typeface="Arial" charset="0"/>
        <a:ea typeface="ＭＳ Ｐゴシック" pitchFamily="50"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a:srgbClr val="000066"/>
    <a:srgbClr val="CCFF99"/>
    <a:srgbClr val="FFFF99"/>
    <a:srgbClr val="7B78B8"/>
    <a:srgbClr val="8A88A8"/>
    <a:srgbClr val="8E90A2"/>
    <a:srgbClr val="8C8FA4"/>
    <a:srgbClr val="7E829A"/>
  </p:clrMru>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49" autoAdjust="0"/>
    <p:restoredTop sz="61204" autoAdjust="0"/>
  </p:normalViewPr>
  <p:slideViewPr>
    <p:cSldViewPr snapToGrid="0">
      <p:cViewPr varScale="1">
        <p:scale>
          <a:sx n="57" d="100"/>
          <a:sy n="57" d="100"/>
        </p:scale>
        <p:origin x="-1524" y="-90"/>
      </p:cViewPr>
      <p:guideLst>
        <p:guide orient="horz"/>
        <p:guide pos="1958"/>
        <p:guide pos="5759"/>
      </p:guideLst>
    </p:cSldViewPr>
  </p:slideViewPr>
  <p:outlineViewPr>
    <p:cViewPr>
      <p:scale>
        <a:sx n="33" d="100"/>
        <a:sy n="33" d="100"/>
      </p:scale>
      <p:origin x="0" y="0"/>
    </p:cViewPr>
  </p:outlineViewPr>
  <p:notesTextViewPr>
    <p:cViewPr>
      <p:scale>
        <a:sx n="100" d="100"/>
        <a:sy n="100" d="100"/>
      </p:scale>
      <p:origin x="0" y="1428"/>
    </p:cViewPr>
  </p:notesTextViewPr>
  <p:sorterViewPr>
    <p:cViewPr>
      <p:scale>
        <a:sx n="100" d="100"/>
        <a:sy n="100" d="100"/>
      </p:scale>
      <p:origin x="0" y="18618"/>
    </p:cViewPr>
  </p:sorterViewPr>
  <p:notesViewPr>
    <p:cSldViewPr snapToGrid="0">
      <p:cViewPr>
        <p:scale>
          <a:sx n="100" d="100"/>
          <a:sy n="100" d="100"/>
        </p:scale>
        <p:origin x="-1590" y="66"/>
      </p:cViewPr>
      <p:guideLst>
        <p:guide orient="horz" pos="3108"/>
        <p:guide pos="2122"/>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kainoue\&#12487;&#12473;&#12463;&#12488;&#12483;&#12503;\POC&#38306;&#36899;\results\&#12467;&#12500;&#12540;%20&#65374;%20HCC%20POC%20Results.xls" TargetMode="External"/></Relationships>
</file>

<file path=ppt/charts/_rels/chart10.xml.rels><?xml version="1.0" encoding="UTF-8" standalone="yes"?>
<Relationships xmlns="http://schemas.openxmlformats.org/package/2006/relationships"><Relationship Id="rId2" Type="http://schemas.openxmlformats.org/officeDocument/2006/relationships/oleObject" Target="file:///C:\Documents%20and%20Settings\kainoue\&#12487;&#12473;&#12463;&#12488;&#12483;&#12503;\POC&#38306;&#36899;\results\Hybrid%20Columnar%20Compression\HCC%20POC%20Results.xls" TargetMode="External"/><Relationship Id="rId1" Type="http://schemas.openxmlformats.org/officeDocument/2006/relationships/themeOverride" Target="../theme/themeOverride8.xml"/></Relationships>
</file>

<file path=ppt/charts/_rels/chart11.xml.rels><?xml version="1.0" encoding="UTF-8" standalone="yes"?>
<Relationships xmlns="http://schemas.openxmlformats.org/package/2006/relationships"><Relationship Id="rId2" Type="http://schemas.openxmlformats.org/officeDocument/2006/relationships/oleObject" Target="file:///C:\Documents%20and%20Settings\kainoue\&#12487;&#12473;&#12463;&#12488;&#12483;&#12503;\Flash.xls" TargetMode="External"/><Relationship Id="rId1" Type="http://schemas.openxmlformats.org/officeDocument/2006/relationships/themeOverride" Target="../theme/themeOverride9.xml"/></Relationships>
</file>

<file path=ppt/charts/_rels/chart12.xml.rels><?xml version="1.0" encoding="UTF-8" standalone="yes"?>
<Relationships xmlns="http://schemas.openxmlformats.org/package/2006/relationships"><Relationship Id="rId2" Type="http://schemas.openxmlformats.org/officeDocument/2006/relationships/oleObject" Target="file:///C:\Documents%20and%20Settings\kainoue\&#12487;&#12473;&#12463;&#12488;&#12483;&#12503;\Flash.xls" TargetMode="External"/><Relationship Id="rId1" Type="http://schemas.openxmlformats.org/officeDocument/2006/relationships/themeOverride" Target="../theme/themeOverride10.xml"/></Relationships>
</file>

<file path=ppt/charts/_rels/chart13.xml.rels><?xml version="1.0" encoding="UTF-8" standalone="yes"?>
<Relationships xmlns="http://schemas.openxmlformats.org/package/2006/relationships"><Relationship Id="rId2" Type="http://schemas.openxmlformats.org/officeDocument/2006/relationships/oleObject" Target="file:///C:\Documents%20and%20Settings\kainoue\&#12487;&#12473;&#12463;&#12488;&#12483;&#12503;\Flash.xls" TargetMode="External"/><Relationship Id="rId1" Type="http://schemas.openxmlformats.org/officeDocument/2006/relationships/themeOverride" Target="../theme/themeOverride11.xml"/></Relationships>
</file>

<file path=ppt/charts/_rels/chart14.xml.rels><?xml version="1.0" encoding="UTF-8" standalone="yes"?>
<Relationships xmlns="http://schemas.openxmlformats.org/package/2006/relationships"><Relationship Id="rId2" Type="http://schemas.openxmlformats.org/officeDocument/2006/relationships/oleObject" Target="file:///C:\Documents%20and%20Settings\kainoue\&#12487;&#12473;&#12463;&#12488;&#12483;&#12503;\Flash.xls" TargetMode="External"/><Relationship Id="rId1" Type="http://schemas.openxmlformats.org/officeDocument/2006/relationships/themeOverride" Target="../theme/themeOverride12.xml"/></Relationships>
</file>

<file path=ppt/charts/_rels/chart2.xml.rels><?xml version="1.0" encoding="UTF-8" standalone="yes"?>
<Relationships xmlns="http://schemas.openxmlformats.org/package/2006/relationships"><Relationship Id="rId1" Type="http://schemas.openxmlformats.org/officeDocument/2006/relationships/oleObject" Target="file:///C:\Documents%20and%20Settings\kainoue\&#12487;&#12473;&#12463;&#12488;&#12483;&#12503;\POC&#38306;&#36899;\results\&#12467;&#12500;&#12540;%20&#65374;%20HCC%20POC%20Results.xls" TargetMode="External"/></Relationships>
</file>

<file path=ppt/charts/_rels/chart3.xml.rels><?xml version="1.0" encoding="UTF-8" standalone="yes"?>
<Relationships xmlns="http://schemas.openxmlformats.org/package/2006/relationships"><Relationship Id="rId2" Type="http://schemas.openxmlformats.org/officeDocument/2006/relationships/oleObject" Target="Book1" TargetMode="External"/><Relationship Id="rId1" Type="http://schemas.openxmlformats.org/officeDocument/2006/relationships/themeOverride" Target="../theme/themeOverride2.xml"/></Relationships>
</file>

<file path=ppt/charts/_rels/chart4.xml.rels><?xml version="1.0" encoding="UTF-8" standalone="yes"?>
<Relationships xmlns="http://schemas.openxmlformats.org/package/2006/relationships"><Relationship Id="rId2" Type="http://schemas.openxmlformats.org/officeDocument/2006/relationships/oleObject" Target="Book1" TargetMode="External"/><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2" Type="http://schemas.openxmlformats.org/officeDocument/2006/relationships/oleObject" Target="file:///D:\Doc\01.%20exadata\04.%20materials\JP\99.%20Presentation\for%20OU\load%20for%20training%20material.xlsx" TargetMode="External"/><Relationship Id="rId1" Type="http://schemas.openxmlformats.org/officeDocument/2006/relationships/themeOverride" Target="../theme/themeOverride4.xml"/></Relationships>
</file>

<file path=ppt/charts/_rels/chart6.xml.rels><?xml version="1.0" encoding="UTF-8" standalone="yes"?>
<Relationships xmlns="http://schemas.openxmlformats.org/package/2006/relationships"><Relationship Id="rId2" Type="http://schemas.openxmlformats.org/officeDocument/2006/relationships/oleObject" Target="file:///C:\Documents%20and%20Settings\kainoue\&#12487;&#12473;&#12463;&#12488;&#12483;&#12503;\POC&#38306;&#36899;\results\HCC%20POC%20Results.xls" TargetMode="External"/><Relationship Id="rId1" Type="http://schemas.openxmlformats.org/officeDocument/2006/relationships/themeOverride" Target="../theme/themeOverride5.xml"/></Relationships>
</file>

<file path=ppt/charts/_rels/chart7.xml.rels><?xml version="1.0" encoding="UTF-8" standalone="yes"?>
<Relationships xmlns="http://schemas.openxmlformats.org/package/2006/relationships"><Relationship Id="rId2" Type="http://schemas.openxmlformats.org/officeDocument/2006/relationships/oleObject" Target="file:///C:\Documents%20and%20Settings\kainoue\&#12487;&#12473;&#12463;&#12488;&#12483;&#12503;\POC&#38306;&#36899;\results\HCC%20POC%20Results.xls" TargetMode="External"/><Relationship Id="rId1" Type="http://schemas.openxmlformats.org/officeDocument/2006/relationships/themeOverride" Target="../theme/themeOverride6.xml"/></Relationships>
</file>

<file path=ppt/charts/_rels/chart8.xml.rels><?xml version="1.0" encoding="UTF-8" standalone="yes"?>
<Relationships xmlns="http://schemas.openxmlformats.org/package/2006/relationships"><Relationship Id="rId1" Type="http://schemas.openxmlformats.org/officeDocument/2006/relationships/oleObject" Target="file:///C:\Documents%20and%20Settings\kainoue\&#12487;&#12473;&#12463;&#12488;&#12483;&#12503;\POC&#38306;&#36899;\results\&#12467;&#12500;&#12540;%20&#65374;%20HCC%20POC%20Results.xls" TargetMode="External"/></Relationships>
</file>

<file path=ppt/charts/_rels/chart9.xml.rels><?xml version="1.0" encoding="UTF-8" standalone="yes"?>
<Relationships xmlns="http://schemas.openxmlformats.org/package/2006/relationships"><Relationship Id="rId2" Type="http://schemas.openxmlformats.org/officeDocument/2006/relationships/oleObject" Target="file:///C:\Documents%20and%20Settings\kainoue\&#12487;&#12473;&#12463;&#12488;&#12483;&#12503;\POC&#38306;&#36899;\results\Hybrid%20Columnar%20Compression\HCC%20POC%20Results.xls" TargetMode="External"/><Relationship Id="rId1" Type="http://schemas.openxmlformats.org/officeDocument/2006/relationships/themeOverride" Target="../theme/themeOverride7.xm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ja-JP"/>
  <c:chart>
    <c:title>
      <c:tx>
        <c:rich>
          <a:bodyPr/>
          <a:lstStyle/>
          <a:p>
            <a:pPr>
              <a:defRPr sz="1000" b="0" baseline="0">
                <a:latin typeface="Verdana" pitchFamily="34" charset="0"/>
                <a:ea typeface="HGP創英角ｺﾞｼｯｸUB" pitchFamily="50" charset="-128"/>
              </a:defRPr>
            </a:pPr>
            <a:r>
              <a:rPr lang="ja-JP" altLang="en-US" sz="1000" b="0" baseline="0" dirty="0" smtClean="0">
                <a:latin typeface="Verdana" pitchFamily="34" charset="0"/>
                <a:ea typeface="HGP創英角ｺﾞｼｯｸUB" pitchFamily="50" charset="-128"/>
              </a:rPr>
              <a:t>スマートスキャン効果</a:t>
            </a:r>
            <a:endParaRPr lang="en-US" altLang="ja-JP" sz="1000" b="0" baseline="0" dirty="0" smtClean="0">
              <a:latin typeface="Verdana" pitchFamily="34" charset="0"/>
              <a:ea typeface="HGP創英角ｺﾞｼｯｸUB" pitchFamily="50" charset="-128"/>
            </a:endParaRPr>
          </a:p>
          <a:p>
            <a:pPr>
              <a:defRPr sz="1000" b="0" baseline="0">
                <a:latin typeface="Verdana" pitchFamily="34" charset="0"/>
                <a:ea typeface="HGP創英角ｺﾞｼｯｸUB" pitchFamily="50" charset="-128"/>
              </a:defRPr>
            </a:pPr>
            <a:r>
              <a:rPr lang="ja-JP" altLang="en-US" sz="1000" b="0" baseline="0" dirty="0" smtClean="0">
                <a:latin typeface="Verdana" pitchFamily="34" charset="0"/>
                <a:ea typeface="HGP創英角ｺﾞｼｯｸUB" pitchFamily="50" charset="-128"/>
              </a:rPr>
              <a:t>処理</a:t>
            </a:r>
            <a:r>
              <a:rPr lang="ja-JP" altLang="en-US" sz="1000" b="0" baseline="0" dirty="0">
                <a:latin typeface="Verdana" pitchFamily="34" charset="0"/>
                <a:ea typeface="HGP創英角ｺﾞｼｯｸUB" pitchFamily="50" charset="-128"/>
              </a:rPr>
              <a:t>データ量（</a:t>
            </a:r>
            <a:r>
              <a:rPr lang="en-US" altLang="en-US" sz="1000" b="0" baseline="0" dirty="0">
                <a:latin typeface="Verdana" pitchFamily="34" charset="0"/>
                <a:ea typeface="HGP創英角ｺﾞｼｯｸUB" pitchFamily="50" charset="-128"/>
              </a:rPr>
              <a:t>Bytes</a:t>
            </a:r>
            <a:r>
              <a:rPr lang="ja-JP" altLang="en-US" sz="1000" b="0" baseline="0" dirty="0">
                <a:latin typeface="Verdana" pitchFamily="34" charset="0"/>
                <a:ea typeface="HGP創英角ｺﾞｼｯｸUB" pitchFamily="50" charset="-128"/>
              </a:rPr>
              <a:t>）</a:t>
            </a:r>
            <a:endParaRPr lang="en-US" altLang="en-US" sz="1000" b="0" baseline="0" dirty="0">
              <a:latin typeface="Verdana" pitchFamily="34" charset="0"/>
              <a:ea typeface="HGP創英角ｺﾞｼｯｸUB" pitchFamily="50" charset="-128"/>
            </a:endParaRPr>
          </a:p>
        </c:rich>
      </c:tx>
      <c:layout/>
    </c:title>
    <c:plotArea>
      <c:layout/>
      <c:barChart>
        <c:barDir val="col"/>
        <c:grouping val="clustered"/>
        <c:varyColors val="1"/>
        <c:ser>
          <c:idx val="0"/>
          <c:order val="0"/>
          <c:tx>
            <c:strRef>
              <c:f>Sheet2!$C$34</c:f>
              <c:strCache>
                <c:ptCount val="1"/>
                <c:pt idx="0">
                  <c:v>Bytes</c:v>
                </c:pt>
              </c:strCache>
            </c:strRef>
          </c:tx>
          <c:spPr>
            <a:solidFill>
              <a:srgbClr val="FF0000"/>
            </a:solidFill>
          </c:spPr>
          <c:dPt>
            <c:idx val="0"/>
            <c:spPr>
              <a:solidFill>
                <a:srgbClr val="0070C0"/>
              </a:solidFill>
            </c:spPr>
          </c:dPt>
          <c:cat>
            <c:strRef>
              <c:f>Sheet2!$B$35:$B$36</c:f>
              <c:strCache>
                <c:ptCount val="2"/>
                <c:pt idx="0">
                  <c:v>Physical Disk I/O</c:v>
                </c:pt>
                <c:pt idx="1">
                  <c:v>Cell pysical I/O Interconnect By Bytes</c:v>
                </c:pt>
              </c:strCache>
            </c:strRef>
          </c:cat>
          <c:val>
            <c:numRef>
              <c:f>Sheet2!$C$35:$C$36</c:f>
              <c:numCache>
                <c:formatCode>General</c:formatCode>
                <c:ptCount val="2"/>
                <c:pt idx="0">
                  <c:v>6200000</c:v>
                </c:pt>
                <c:pt idx="1">
                  <c:v>496000</c:v>
                </c:pt>
              </c:numCache>
            </c:numRef>
          </c:val>
        </c:ser>
        <c:axId val="406443520"/>
        <c:axId val="406445056"/>
      </c:barChart>
      <c:catAx>
        <c:axId val="406443520"/>
        <c:scaling>
          <c:orientation val="minMax"/>
        </c:scaling>
        <c:axPos val="b"/>
        <c:numFmt formatCode="General" sourceLinked="1"/>
        <c:tickLblPos val="nextTo"/>
        <c:crossAx val="406445056"/>
        <c:crosses val="autoZero"/>
        <c:auto val="1"/>
        <c:lblAlgn val="ctr"/>
        <c:lblOffset val="100"/>
      </c:catAx>
      <c:valAx>
        <c:axId val="406445056"/>
        <c:scaling>
          <c:orientation val="minMax"/>
        </c:scaling>
        <c:delete val="1"/>
        <c:axPos val="l"/>
        <c:majorGridlines/>
        <c:numFmt formatCode="General" sourceLinked="1"/>
        <c:tickLblPos val="none"/>
        <c:crossAx val="406443520"/>
        <c:crosses val="autoZero"/>
        <c:crossBetween val="between"/>
      </c:valAx>
    </c:plotArea>
    <c:plotVisOnly val="1"/>
    <c:dispBlanksAs val="gap"/>
  </c:chart>
  <c:spPr>
    <a:ln>
      <a:solidFill>
        <a:schemeClr val="tx1"/>
      </a:solidFill>
    </a:ln>
    <a:effectLst>
      <a:glow rad="101600">
        <a:schemeClr val="accent2">
          <a:satMod val="175000"/>
          <a:alpha val="40000"/>
        </a:schemeClr>
      </a:glow>
      <a:outerShdw blurRad="50800" dist="38100" dir="2700000" algn="tl" rotWithShape="0">
        <a:prstClr val="black">
          <a:alpha val="40000"/>
        </a:prstClr>
      </a:outerShdw>
    </a:effectLst>
  </c:spPr>
  <c:externalData r:id="rId1"/>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ja-JP"/>
  <c:clrMapOvr bg1="lt1" tx1="dk1" bg2="lt2" tx2="dk2" accent1="accent1" accent2="accent2" accent3="accent3" accent4="accent4" accent5="accent5" accent6="accent6" hlink="hlink" folHlink="folHlink"/>
  <c:chart>
    <c:title>
      <c:tx>
        <c:rich>
          <a:bodyPr/>
          <a:lstStyle/>
          <a:p>
            <a:pPr>
              <a:defRPr sz="1200">
                <a:latin typeface="HGP創英角ｺﾞｼｯｸUB" pitchFamily="50" charset="-128"/>
                <a:ea typeface="HGP創英角ｺﾞｼｯｸUB" pitchFamily="50" charset="-128"/>
              </a:defRPr>
            </a:pPr>
            <a:r>
              <a:rPr lang="ja-JP" altLang="ja-JP" sz="1200" b="0" i="0" baseline="0" dirty="0" smtClean="0">
                <a:latin typeface="HGP創英角ｺﾞｼｯｸUB" pitchFamily="50" charset="-128"/>
                <a:ea typeface="HGP創英角ｺﾞｼｯｸUB" pitchFamily="50" charset="-128"/>
              </a:rPr>
              <a:t>圧縮率と</a:t>
            </a:r>
            <a:r>
              <a:rPr lang="ja-JP" altLang="en-US" sz="1200" b="0" i="0" baseline="0" dirty="0" smtClean="0">
                <a:latin typeface="HGP創英角ｺﾞｼｯｸUB" pitchFamily="50" charset="-128"/>
                <a:ea typeface="HGP創英角ｺﾞｼｯｸUB" pitchFamily="50" charset="-128"/>
              </a:rPr>
              <a:t>ロード</a:t>
            </a:r>
            <a:r>
              <a:rPr lang="ja-JP" altLang="ja-JP" sz="1200" b="0" i="0" baseline="0" dirty="0" smtClean="0">
                <a:latin typeface="HGP創英角ｺﾞｼｯｸUB" pitchFamily="50" charset="-128"/>
                <a:ea typeface="HGP創英角ｺﾞｼｯｸUB" pitchFamily="50" charset="-128"/>
              </a:rPr>
              <a:t>パフォーマンス</a:t>
            </a:r>
            <a:endParaRPr lang="ja-JP" altLang="ja-JP" sz="1200" b="0" i="0" baseline="0" dirty="0">
              <a:latin typeface="HGP創英角ｺﾞｼｯｸUB" pitchFamily="50" charset="-128"/>
              <a:ea typeface="HGP創英角ｺﾞｼｯｸUB" pitchFamily="50" charset="-128"/>
            </a:endParaRPr>
          </a:p>
        </c:rich>
      </c:tx>
      <c:layout/>
    </c:title>
    <c:plotArea>
      <c:layout/>
      <c:barChart>
        <c:barDir val="col"/>
        <c:grouping val="clustered"/>
        <c:ser>
          <c:idx val="0"/>
          <c:order val="0"/>
          <c:tx>
            <c:strRef>
              <c:f>'KDDI 1st'!$B$8</c:f>
              <c:strCache>
                <c:ptCount val="1"/>
                <c:pt idx="0">
                  <c:v>Size（MB)</c:v>
                </c:pt>
              </c:strCache>
            </c:strRef>
          </c:tx>
          <c:cat>
            <c:strRef>
              <c:f>'KDDI 1st'!$A$9:$A$14</c:f>
              <c:strCache>
                <c:ptCount val="6"/>
                <c:pt idx="0">
                  <c:v>No Compress</c:v>
                </c:pt>
                <c:pt idx="1">
                  <c:v>OLTP Compress</c:v>
                </c:pt>
                <c:pt idx="2">
                  <c:v>HCC Query Low</c:v>
                </c:pt>
                <c:pt idx="3">
                  <c:v>HCC Query High</c:v>
                </c:pt>
                <c:pt idx="4">
                  <c:v>HCC Archive Low</c:v>
                </c:pt>
                <c:pt idx="5">
                  <c:v>HCC Archive High</c:v>
                </c:pt>
              </c:strCache>
            </c:strRef>
          </c:cat>
          <c:val>
            <c:numRef>
              <c:f>'KDDI 1st'!$B$9:$B$14</c:f>
              <c:numCache>
                <c:formatCode>General</c:formatCode>
                <c:ptCount val="6"/>
                <c:pt idx="0" formatCode="#,##0;[Red]\-#,##0">
                  <c:v>1139412</c:v>
                </c:pt>
                <c:pt idx="2" formatCode="#,##0;[Red]\-#,##0">
                  <c:v>303592</c:v>
                </c:pt>
                <c:pt idx="3" formatCode="#,##0;[Red]\-#,##0">
                  <c:v>170976</c:v>
                </c:pt>
                <c:pt idx="4" formatCode="#,##0;[Red]\-#,##0">
                  <c:v>153776</c:v>
                </c:pt>
                <c:pt idx="5" formatCode="#,##0;[Red]\-#,##0">
                  <c:v>130348</c:v>
                </c:pt>
              </c:numCache>
            </c:numRef>
          </c:val>
        </c:ser>
        <c:axId val="408189952"/>
        <c:axId val="408192128"/>
      </c:barChart>
      <c:lineChart>
        <c:grouping val="standard"/>
        <c:ser>
          <c:idx val="2"/>
          <c:order val="1"/>
          <c:tx>
            <c:strRef>
              <c:f>'KDDI 1st'!$D$8</c:f>
              <c:strCache>
                <c:ptCount val="1"/>
                <c:pt idx="0">
                  <c:v>Load Elapsed Time(sec)</c:v>
                </c:pt>
              </c:strCache>
            </c:strRef>
          </c:tx>
          <c:spPr>
            <a:ln>
              <a:solidFill>
                <a:srgbClr val="C0504D"/>
              </a:solidFill>
            </a:ln>
          </c:spPr>
          <c:marker>
            <c:symbol val="square"/>
            <c:size val="7"/>
            <c:spPr>
              <a:solidFill>
                <a:schemeClr val="accent2"/>
              </a:solidFill>
              <a:ln>
                <a:solidFill>
                  <a:schemeClr val="accent2"/>
                </a:solidFill>
              </a:ln>
            </c:spPr>
          </c:marker>
          <c:cat>
            <c:strRef>
              <c:f>'KDDI 1st'!$A$9:$A$14</c:f>
              <c:strCache>
                <c:ptCount val="6"/>
                <c:pt idx="0">
                  <c:v>No Compress</c:v>
                </c:pt>
                <c:pt idx="1">
                  <c:v>OLTP Compress</c:v>
                </c:pt>
                <c:pt idx="2">
                  <c:v>HCC Query Low</c:v>
                </c:pt>
                <c:pt idx="3">
                  <c:v>HCC Query High</c:v>
                </c:pt>
                <c:pt idx="4">
                  <c:v>HCC Archive Low</c:v>
                </c:pt>
                <c:pt idx="5">
                  <c:v>HCC Archive High</c:v>
                </c:pt>
              </c:strCache>
            </c:strRef>
          </c:cat>
          <c:val>
            <c:numRef>
              <c:f>'KDDI 1st'!$D$9:$D$14</c:f>
              <c:numCache>
                <c:formatCode>General</c:formatCode>
                <c:ptCount val="6"/>
                <c:pt idx="0">
                  <c:v>1611</c:v>
                </c:pt>
                <c:pt idx="2">
                  <c:v>1684</c:v>
                </c:pt>
                <c:pt idx="3">
                  <c:v>2966</c:v>
                </c:pt>
                <c:pt idx="4">
                  <c:v>4946</c:v>
                </c:pt>
                <c:pt idx="5">
                  <c:v>5825</c:v>
                </c:pt>
              </c:numCache>
            </c:numRef>
          </c:val>
        </c:ser>
        <c:marker val="1"/>
        <c:axId val="408193664"/>
        <c:axId val="408195456"/>
      </c:lineChart>
      <c:catAx>
        <c:axId val="408189952"/>
        <c:scaling>
          <c:orientation val="minMax"/>
        </c:scaling>
        <c:axPos val="b"/>
        <c:numFmt formatCode="General" sourceLinked="1"/>
        <c:majorTickMark val="none"/>
        <c:tickLblPos val="nextTo"/>
        <c:crossAx val="408192128"/>
        <c:crosses val="autoZero"/>
        <c:auto val="1"/>
        <c:lblAlgn val="ctr"/>
        <c:lblOffset val="100"/>
      </c:catAx>
      <c:valAx>
        <c:axId val="408192128"/>
        <c:scaling>
          <c:orientation val="minMax"/>
        </c:scaling>
        <c:axPos val="l"/>
        <c:majorGridlines/>
        <c:numFmt formatCode="#,##0;[Red]\-#,##0" sourceLinked="1"/>
        <c:majorTickMark val="none"/>
        <c:tickLblPos val="nextTo"/>
        <c:txPr>
          <a:bodyPr/>
          <a:lstStyle/>
          <a:p>
            <a:pPr>
              <a:defRPr baseline="0">
                <a:solidFill>
                  <a:schemeClr val="bg1"/>
                </a:solidFill>
              </a:defRPr>
            </a:pPr>
            <a:endParaRPr lang="ja-JP"/>
          </a:p>
        </c:txPr>
        <c:crossAx val="408189952"/>
        <c:crosses val="autoZero"/>
        <c:crossBetween val="between"/>
      </c:valAx>
      <c:catAx>
        <c:axId val="408193664"/>
        <c:scaling>
          <c:orientation val="minMax"/>
        </c:scaling>
        <c:delete val="1"/>
        <c:axPos val="b"/>
        <c:tickLblPos val="none"/>
        <c:crossAx val="408195456"/>
        <c:crosses val="autoZero"/>
        <c:auto val="1"/>
        <c:lblAlgn val="ctr"/>
        <c:lblOffset val="100"/>
      </c:catAx>
      <c:valAx>
        <c:axId val="408195456"/>
        <c:scaling>
          <c:orientation val="minMax"/>
        </c:scaling>
        <c:axPos val="r"/>
        <c:numFmt formatCode="General" sourceLinked="1"/>
        <c:tickLblPos val="nextTo"/>
        <c:txPr>
          <a:bodyPr/>
          <a:lstStyle/>
          <a:p>
            <a:pPr>
              <a:defRPr baseline="0">
                <a:solidFill>
                  <a:schemeClr val="bg1"/>
                </a:solidFill>
              </a:defRPr>
            </a:pPr>
            <a:endParaRPr lang="ja-JP"/>
          </a:p>
        </c:txPr>
        <c:crossAx val="408193664"/>
        <c:crosses val="max"/>
        <c:crossBetween val="between"/>
      </c:valAx>
    </c:plotArea>
    <c:legend>
      <c:legendPos val="r"/>
      <c:layout/>
    </c:legend>
    <c:plotVisOnly val="1"/>
    <c:dispBlanksAs val="gap"/>
  </c:chart>
  <c:spPr>
    <a:ln>
      <a:solidFill>
        <a:srgbClr val="000000"/>
      </a:solidFill>
    </a:ln>
    <a:effectLst>
      <a:glow rad="101600">
        <a:srgbClr val="C0C0C0">
          <a:satMod val="175000"/>
          <a:alpha val="40000"/>
        </a:srgbClr>
      </a:glow>
    </a:effectLst>
  </c:spPr>
  <c:externalData r:id="rId2"/>
</c:chartSpace>
</file>

<file path=ppt/charts/chart11.xml><?xml version="1.0" encoding="utf-8"?>
<c:chartSpace xmlns:c="http://schemas.openxmlformats.org/drawingml/2006/chart" xmlns:a="http://schemas.openxmlformats.org/drawingml/2006/main" xmlns:r="http://schemas.openxmlformats.org/officeDocument/2006/relationships">
  <c:date1904 val="1"/>
  <c:lang val="ja-JP"/>
  <c:clrMapOvr bg1="lt1" tx1="dk1" bg2="lt2" tx2="dk2" accent1="accent1" accent2="accent2" accent3="accent3" accent4="accent4" accent5="accent5" accent6="accent6" hlink="hlink" folHlink="folHlink"/>
  <c:chart>
    <c:title>
      <c:tx>
        <c:rich>
          <a:bodyPr/>
          <a:lstStyle/>
          <a:p>
            <a:pPr>
              <a:defRPr sz="1000" b="0"/>
            </a:pPr>
            <a:r>
              <a:rPr lang="en-US" altLang="en-US" sz="1000" b="0" dirty="0" err="1"/>
              <a:t>Exadata</a:t>
            </a:r>
            <a:r>
              <a:rPr lang="en-US" altLang="en-US" sz="1000" b="0" dirty="0"/>
              <a:t> Flash </a:t>
            </a:r>
            <a:r>
              <a:rPr lang="en-US" altLang="en-US" sz="1000" b="0" dirty="0" smtClean="0"/>
              <a:t>Cache </a:t>
            </a:r>
            <a:r>
              <a:rPr lang="en-US" altLang="en-US" sz="1000" b="0" dirty="0"/>
              <a:t>Performance</a:t>
            </a:r>
          </a:p>
          <a:p>
            <a:pPr>
              <a:defRPr sz="1000" b="0"/>
            </a:pPr>
            <a:r>
              <a:rPr lang="en-US" altLang="en-US" sz="1000" b="0" dirty="0"/>
              <a:t>(Elapsed</a:t>
            </a:r>
            <a:r>
              <a:rPr lang="en-US" altLang="en-US" sz="1000" b="0" baseline="0" dirty="0"/>
              <a:t> Time)</a:t>
            </a:r>
            <a:endParaRPr lang="en-US" altLang="en-US" sz="1000" b="0" dirty="0"/>
          </a:p>
        </c:rich>
      </c:tx>
    </c:title>
    <c:plotArea>
      <c:layout/>
      <c:barChart>
        <c:barDir val="col"/>
        <c:grouping val="clustered"/>
        <c:ser>
          <c:idx val="0"/>
          <c:order val="0"/>
          <c:tx>
            <c:strRef>
              <c:f>'Flash IOPs'!$B$26</c:f>
              <c:strCache>
                <c:ptCount val="1"/>
                <c:pt idx="0">
                  <c:v>Elapsed Time</c:v>
                </c:pt>
              </c:strCache>
            </c:strRef>
          </c:tx>
          <c:dPt>
            <c:idx val="0"/>
            <c:spPr>
              <a:solidFill>
                <a:srgbClr val="0070C0"/>
              </a:solidFill>
            </c:spPr>
          </c:dPt>
          <c:cat>
            <c:strRef>
              <c:f>'Flash IOPs'!$A$27:$A$28</c:f>
              <c:strCache>
                <c:ptCount val="2"/>
                <c:pt idx="0">
                  <c:v>Flash is not used</c:v>
                </c:pt>
                <c:pt idx="1">
                  <c:v>Flash is used</c:v>
                </c:pt>
              </c:strCache>
            </c:strRef>
          </c:cat>
          <c:val>
            <c:numRef>
              <c:f>'Flash IOPs'!$B$27:$B$28</c:f>
              <c:numCache>
                <c:formatCode>General</c:formatCode>
                <c:ptCount val="2"/>
                <c:pt idx="0">
                  <c:v>6553</c:v>
                </c:pt>
                <c:pt idx="1">
                  <c:v>675</c:v>
                </c:pt>
              </c:numCache>
            </c:numRef>
          </c:val>
        </c:ser>
        <c:axId val="408202240"/>
        <c:axId val="408261376"/>
      </c:barChart>
      <c:catAx>
        <c:axId val="408202240"/>
        <c:scaling>
          <c:orientation val="minMax"/>
        </c:scaling>
        <c:axPos val="b"/>
        <c:tickLblPos val="nextTo"/>
        <c:crossAx val="408261376"/>
        <c:crosses val="autoZero"/>
        <c:auto val="1"/>
        <c:lblAlgn val="ctr"/>
        <c:lblOffset val="100"/>
      </c:catAx>
      <c:valAx>
        <c:axId val="408261376"/>
        <c:scaling>
          <c:orientation val="minMax"/>
        </c:scaling>
        <c:delete val="1"/>
        <c:axPos val="l"/>
        <c:majorGridlines/>
        <c:numFmt formatCode="General" sourceLinked="1"/>
        <c:tickLblPos val="none"/>
        <c:crossAx val="408202240"/>
        <c:crosses val="autoZero"/>
        <c:crossBetween val="between"/>
      </c:valAx>
    </c:plotArea>
    <c:plotVisOnly val="1"/>
  </c:chart>
  <c:spPr>
    <a:ln>
      <a:solidFill>
        <a:schemeClr val="tx1"/>
      </a:solidFill>
    </a:ln>
    <a:effectLst>
      <a:glow rad="139700">
        <a:schemeClr val="accent2">
          <a:satMod val="175000"/>
          <a:alpha val="40000"/>
        </a:schemeClr>
      </a:glow>
      <a:outerShdw blurRad="50800" dist="38100" dir="2700000" algn="tl" rotWithShape="0">
        <a:prstClr val="black">
          <a:alpha val="40000"/>
        </a:prstClr>
      </a:outerShdw>
    </a:effectLst>
  </c:spPr>
  <c:externalData r:id="rId2"/>
</c:chartSpace>
</file>

<file path=ppt/charts/chart12.xml><?xml version="1.0" encoding="utf-8"?>
<c:chartSpace xmlns:c="http://schemas.openxmlformats.org/drawingml/2006/chart" xmlns:a="http://schemas.openxmlformats.org/drawingml/2006/main" xmlns:r="http://schemas.openxmlformats.org/officeDocument/2006/relationships">
  <c:date1904 val="1"/>
  <c:lang val="ja-JP"/>
  <c:clrMapOvr bg1="lt1" tx1="dk1" bg2="lt2" tx2="dk2" accent1="accent1" accent2="accent2" accent3="accent3" accent4="accent4" accent5="accent5" accent6="accent6" hlink="hlink" folHlink="folHlink"/>
  <c:chart>
    <c:title>
      <c:tx>
        <c:rich>
          <a:bodyPr/>
          <a:lstStyle/>
          <a:p>
            <a:pPr>
              <a:defRPr sz="1000" b="0"/>
            </a:pPr>
            <a:r>
              <a:rPr lang="en-US" altLang="en-US" sz="1000" b="0" dirty="0" err="1"/>
              <a:t>Exadata</a:t>
            </a:r>
            <a:r>
              <a:rPr lang="en-US" altLang="en-US" sz="1000" b="0" dirty="0"/>
              <a:t> Flash </a:t>
            </a:r>
            <a:r>
              <a:rPr lang="en-US" altLang="en-US" sz="1000" b="0" dirty="0" smtClean="0"/>
              <a:t>Cache </a:t>
            </a:r>
            <a:r>
              <a:rPr lang="en-US" altLang="en-US" sz="1000" b="0" dirty="0"/>
              <a:t>Performance</a:t>
            </a:r>
          </a:p>
          <a:p>
            <a:pPr>
              <a:defRPr sz="1000" b="0"/>
            </a:pPr>
            <a:r>
              <a:rPr lang="en-US" altLang="en-US" sz="1000" b="0" dirty="0"/>
              <a:t>(IOPs</a:t>
            </a:r>
            <a:r>
              <a:rPr lang="en-US" altLang="en-US" sz="1000" b="0" baseline="0" dirty="0"/>
              <a:t>)</a:t>
            </a:r>
            <a:endParaRPr lang="en-US" altLang="en-US" sz="1000" b="0" dirty="0"/>
          </a:p>
        </c:rich>
      </c:tx>
    </c:title>
    <c:plotArea>
      <c:layout/>
      <c:barChart>
        <c:barDir val="col"/>
        <c:grouping val="clustered"/>
        <c:ser>
          <c:idx val="0"/>
          <c:order val="0"/>
          <c:tx>
            <c:strRef>
              <c:f>'Flash IOPs'!$B$30</c:f>
              <c:strCache>
                <c:ptCount val="1"/>
                <c:pt idx="0">
                  <c:v>Throughput</c:v>
                </c:pt>
              </c:strCache>
            </c:strRef>
          </c:tx>
          <c:dPt>
            <c:idx val="0"/>
            <c:spPr>
              <a:solidFill>
                <a:srgbClr val="0070C0"/>
              </a:solidFill>
            </c:spPr>
          </c:dPt>
          <c:cat>
            <c:strRef>
              <c:f>'Flash IOPs'!$A$31:$A$32</c:f>
              <c:strCache>
                <c:ptCount val="2"/>
                <c:pt idx="0">
                  <c:v>Flash is not used</c:v>
                </c:pt>
                <c:pt idx="1">
                  <c:v>Flash is used</c:v>
                </c:pt>
              </c:strCache>
            </c:strRef>
          </c:cat>
          <c:val>
            <c:numRef>
              <c:f>'Flash IOPs'!$B$31:$B$32</c:f>
              <c:numCache>
                <c:formatCode>General</c:formatCode>
                <c:ptCount val="2"/>
                <c:pt idx="0">
                  <c:v>6464</c:v>
                </c:pt>
                <c:pt idx="1">
                  <c:v>66412</c:v>
                </c:pt>
              </c:numCache>
            </c:numRef>
          </c:val>
        </c:ser>
        <c:axId val="408281472"/>
        <c:axId val="408283008"/>
      </c:barChart>
      <c:catAx>
        <c:axId val="408281472"/>
        <c:scaling>
          <c:orientation val="minMax"/>
        </c:scaling>
        <c:axPos val="b"/>
        <c:tickLblPos val="nextTo"/>
        <c:crossAx val="408283008"/>
        <c:crosses val="autoZero"/>
        <c:auto val="1"/>
        <c:lblAlgn val="ctr"/>
        <c:lblOffset val="100"/>
      </c:catAx>
      <c:valAx>
        <c:axId val="408283008"/>
        <c:scaling>
          <c:orientation val="minMax"/>
        </c:scaling>
        <c:delete val="1"/>
        <c:axPos val="l"/>
        <c:majorGridlines/>
        <c:numFmt formatCode="General" sourceLinked="1"/>
        <c:tickLblPos val="none"/>
        <c:crossAx val="408281472"/>
        <c:crosses val="autoZero"/>
        <c:crossBetween val="between"/>
      </c:valAx>
    </c:plotArea>
    <c:plotVisOnly val="1"/>
  </c:chart>
  <c:spPr>
    <a:ln>
      <a:solidFill>
        <a:schemeClr val="tx1"/>
      </a:solidFill>
    </a:ln>
    <a:effectLst>
      <a:glow rad="139700">
        <a:schemeClr val="accent2">
          <a:satMod val="175000"/>
          <a:alpha val="40000"/>
        </a:schemeClr>
      </a:glow>
      <a:outerShdw blurRad="50800" dist="38100" dir="2700000" algn="tl" rotWithShape="0">
        <a:prstClr val="black">
          <a:alpha val="40000"/>
        </a:prstClr>
      </a:outerShdw>
    </a:effectLst>
  </c:spPr>
  <c:externalData r:id="rId2"/>
</c:chartSpace>
</file>

<file path=ppt/charts/chart13.xml><?xml version="1.0" encoding="utf-8"?>
<c:chartSpace xmlns:c="http://schemas.openxmlformats.org/drawingml/2006/chart" xmlns:a="http://schemas.openxmlformats.org/drawingml/2006/main" xmlns:r="http://schemas.openxmlformats.org/officeDocument/2006/relationships">
  <c:date1904 val="1"/>
  <c:lang val="ja-JP"/>
  <c:clrMapOvr bg1="lt1" tx1="dk1" bg2="lt2" tx2="dk2" accent1="accent1" accent2="accent2" accent3="accent3" accent4="accent4" accent5="accent5" accent6="accent6" hlink="hlink" folHlink="folHlink"/>
  <c:chart>
    <c:title>
      <c:tx>
        <c:rich>
          <a:bodyPr/>
          <a:lstStyle/>
          <a:p>
            <a:pPr>
              <a:defRPr sz="1000"/>
            </a:pPr>
            <a:r>
              <a:rPr lang="en-US" altLang="ja-JP" sz="1000" b="0" i="0" baseline="0" dirty="0" err="1" smtClean="0"/>
              <a:t>Exadata</a:t>
            </a:r>
            <a:r>
              <a:rPr lang="en-US" altLang="ja-JP" sz="1000" b="0" i="0" baseline="0" dirty="0" smtClean="0"/>
              <a:t> Flash Cache Performance</a:t>
            </a:r>
            <a:endParaRPr lang="ja-JP" altLang="ja-JP" sz="1000" dirty="0" smtClean="0"/>
          </a:p>
          <a:p>
            <a:pPr>
              <a:defRPr sz="1000"/>
            </a:pPr>
            <a:r>
              <a:rPr lang="en-US" altLang="ja-JP" sz="1000" b="0" i="0" baseline="0" dirty="0" smtClean="0"/>
              <a:t>(Elapsed Time)</a:t>
            </a:r>
            <a:endParaRPr lang="en-US" altLang="ja-JP" sz="1000" b="0" i="0" baseline="0" dirty="0"/>
          </a:p>
        </c:rich>
      </c:tx>
    </c:title>
    <c:plotArea>
      <c:layout/>
      <c:barChart>
        <c:barDir val="col"/>
        <c:grouping val="clustered"/>
        <c:ser>
          <c:idx val="0"/>
          <c:order val="0"/>
          <c:dPt>
            <c:idx val="0"/>
            <c:spPr>
              <a:solidFill>
                <a:srgbClr val="0070C0"/>
              </a:solidFill>
            </c:spPr>
          </c:dPt>
          <c:cat>
            <c:strRef>
              <c:f>'Flash IOPs'!$A$27:$A$28</c:f>
              <c:strCache>
                <c:ptCount val="2"/>
                <c:pt idx="0">
                  <c:v>Flash is not used</c:v>
                </c:pt>
                <c:pt idx="1">
                  <c:v>Flash is used</c:v>
                </c:pt>
              </c:strCache>
            </c:strRef>
          </c:cat>
          <c:val>
            <c:numRef>
              <c:f>'Flash IOPs'!$B$27:$B$28</c:f>
              <c:numCache>
                <c:formatCode>General</c:formatCode>
                <c:ptCount val="2"/>
                <c:pt idx="0">
                  <c:v>32</c:v>
                </c:pt>
                <c:pt idx="1">
                  <c:v>16</c:v>
                </c:pt>
              </c:numCache>
            </c:numRef>
          </c:val>
        </c:ser>
        <c:axId val="408287104"/>
        <c:axId val="408341120"/>
      </c:barChart>
      <c:catAx>
        <c:axId val="408287104"/>
        <c:scaling>
          <c:orientation val="minMax"/>
        </c:scaling>
        <c:axPos val="b"/>
        <c:majorTickMark val="none"/>
        <c:tickLblPos val="nextTo"/>
        <c:crossAx val="408341120"/>
        <c:crosses val="autoZero"/>
        <c:auto val="1"/>
        <c:lblAlgn val="ctr"/>
        <c:lblOffset val="100"/>
      </c:catAx>
      <c:valAx>
        <c:axId val="408341120"/>
        <c:scaling>
          <c:orientation val="minMax"/>
        </c:scaling>
        <c:delete val="1"/>
        <c:axPos val="l"/>
        <c:majorGridlines/>
        <c:numFmt formatCode="General" sourceLinked="1"/>
        <c:majorTickMark val="none"/>
        <c:tickLblPos val="none"/>
        <c:crossAx val="408287104"/>
        <c:crosses val="autoZero"/>
        <c:crossBetween val="between"/>
      </c:valAx>
    </c:plotArea>
    <c:plotVisOnly val="1"/>
  </c:chart>
  <c:spPr>
    <a:ln>
      <a:solidFill>
        <a:schemeClr val="tx1"/>
      </a:solidFill>
    </a:ln>
    <a:effectLst>
      <a:glow rad="139700">
        <a:schemeClr val="accent2">
          <a:satMod val="175000"/>
          <a:alpha val="40000"/>
        </a:schemeClr>
      </a:glow>
      <a:outerShdw blurRad="50800" dist="38100" dir="2700000" algn="tl" rotWithShape="0">
        <a:prstClr val="black">
          <a:alpha val="40000"/>
        </a:prstClr>
      </a:outerShdw>
    </a:effectLst>
  </c:spPr>
  <c:externalData r:id="rId2"/>
</c:chartSpace>
</file>

<file path=ppt/charts/chart14.xml><?xml version="1.0" encoding="utf-8"?>
<c:chartSpace xmlns:c="http://schemas.openxmlformats.org/drawingml/2006/chart" xmlns:a="http://schemas.openxmlformats.org/drawingml/2006/main" xmlns:r="http://schemas.openxmlformats.org/officeDocument/2006/relationships">
  <c:date1904 val="1"/>
  <c:lang val="ja-JP"/>
  <c:clrMapOvr bg1="lt1" tx1="dk1" bg2="lt2" tx2="dk2" accent1="accent1" accent2="accent2" accent3="accent3" accent4="accent4" accent5="accent5" accent6="accent6" hlink="hlink" folHlink="folHlink"/>
  <c:chart>
    <c:title>
      <c:tx>
        <c:rich>
          <a:bodyPr/>
          <a:lstStyle/>
          <a:p>
            <a:pPr>
              <a:defRPr sz="1000" b="0"/>
            </a:pPr>
            <a:r>
              <a:rPr lang="en-US" altLang="ja-JP" sz="1000" b="0" dirty="0" err="1" smtClean="0"/>
              <a:t>Exadata</a:t>
            </a:r>
            <a:r>
              <a:rPr lang="en-US" altLang="ja-JP" sz="1000" b="0" dirty="0" smtClean="0"/>
              <a:t> Flash Cache Performance</a:t>
            </a:r>
          </a:p>
          <a:p>
            <a:pPr>
              <a:defRPr sz="1000" b="0"/>
            </a:pPr>
            <a:r>
              <a:rPr lang="en-US" altLang="ja-JP" sz="1000" b="0" dirty="0" smtClean="0"/>
              <a:t>(Throughput)</a:t>
            </a:r>
            <a:endParaRPr lang="en-US" altLang="ja-JP" sz="1000" b="0" dirty="0"/>
          </a:p>
        </c:rich>
      </c:tx>
    </c:title>
    <c:plotArea>
      <c:layout/>
      <c:barChart>
        <c:barDir val="col"/>
        <c:grouping val="clustered"/>
        <c:ser>
          <c:idx val="0"/>
          <c:order val="0"/>
          <c:dPt>
            <c:idx val="0"/>
            <c:spPr>
              <a:solidFill>
                <a:srgbClr val="0070C0"/>
              </a:solidFill>
            </c:spPr>
          </c:dPt>
          <c:cat>
            <c:strRef>
              <c:f>'Flash IOPs'!$A$28:$A$29</c:f>
              <c:strCache>
                <c:ptCount val="2"/>
                <c:pt idx="0">
                  <c:v>Flash is not used</c:v>
                </c:pt>
                <c:pt idx="1">
                  <c:v>Flash is used</c:v>
                </c:pt>
              </c:strCache>
            </c:strRef>
          </c:cat>
          <c:val>
            <c:numRef>
              <c:f>'Flash IOPs'!$B$28:$B$29</c:f>
              <c:numCache>
                <c:formatCode>General</c:formatCode>
                <c:ptCount val="2"/>
                <c:pt idx="0">
                  <c:v>4</c:v>
                </c:pt>
                <c:pt idx="1">
                  <c:v>8</c:v>
                </c:pt>
              </c:numCache>
            </c:numRef>
          </c:val>
        </c:ser>
        <c:axId val="408074496"/>
        <c:axId val="408088576"/>
      </c:barChart>
      <c:catAx>
        <c:axId val="408074496"/>
        <c:scaling>
          <c:orientation val="minMax"/>
        </c:scaling>
        <c:axPos val="b"/>
        <c:majorTickMark val="none"/>
        <c:tickLblPos val="nextTo"/>
        <c:crossAx val="408088576"/>
        <c:crosses val="autoZero"/>
        <c:auto val="1"/>
        <c:lblAlgn val="ctr"/>
        <c:lblOffset val="100"/>
      </c:catAx>
      <c:valAx>
        <c:axId val="408088576"/>
        <c:scaling>
          <c:orientation val="minMax"/>
        </c:scaling>
        <c:delete val="1"/>
        <c:axPos val="l"/>
        <c:majorGridlines/>
        <c:numFmt formatCode="General" sourceLinked="1"/>
        <c:majorTickMark val="none"/>
        <c:tickLblPos val="none"/>
        <c:crossAx val="408074496"/>
        <c:crosses val="autoZero"/>
        <c:crossBetween val="between"/>
      </c:valAx>
    </c:plotArea>
    <c:plotVisOnly val="1"/>
  </c:chart>
  <c:spPr>
    <a:ln>
      <a:solidFill>
        <a:srgbClr val="000000"/>
      </a:solidFill>
    </a:ln>
    <a:effectLst>
      <a:glow rad="139700">
        <a:schemeClr val="accent2">
          <a:satMod val="175000"/>
          <a:alpha val="40000"/>
        </a:schemeClr>
      </a:glow>
      <a:outerShdw blurRad="50800" dist="38100" dir="2700000" algn="tl" rotWithShape="0">
        <a:prstClr val="black">
          <a:alpha val="40000"/>
        </a:prstClr>
      </a:outerShdw>
    </a:effectLst>
  </c:spPr>
  <c:externalData r:id="rId2"/>
</c:chartSpace>
</file>

<file path=ppt/charts/chart2.xml><?xml version="1.0" encoding="utf-8"?>
<c:chartSpace xmlns:c="http://schemas.openxmlformats.org/drawingml/2006/chart" xmlns:a="http://schemas.openxmlformats.org/drawingml/2006/main" xmlns:r="http://schemas.openxmlformats.org/officeDocument/2006/relationships">
  <c:date1904 val="1"/>
  <c:lang val="ja-JP"/>
  <c:chart>
    <c:title>
      <c:tx>
        <c:rich>
          <a:bodyPr/>
          <a:lstStyle/>
          <a:p>
            <a:pPr>
              <a:defRPr sz="1000" b="0">
                <a:latin typeface="HGP創英角ｺﾞｼｯｸUB" pitchFamily="50" charset="-128"/>
                <a:ea typeface="HGP創英角ｺﾞｼｯｸUB" pitchFamily="50" charset="-128"/>
              </a:defRPr>
            </a:pPr>
            <a:r>
              <a:rPr lang="ja-JP" altLang="en-US" sz="1000" b="0" dirty="0">
                <a:latin typeface="HGP創英角ｺﾞｼｯｸUB" pitchFamily="50" charset="-128"/>
                <a:ea typeface="HGP創英角ｺﾞｼｯｸUB" pitchFamily="50" charset="-128"/>
              </a:rPr>
              <a:t>処理実行時間</a:t>
            </a:r>
            <a:endParaRPr lang="en-US" altLang="en-US" sz="1000" b="0" dirty="0">
              <a:latin typeface="HGP創英角ｺﾞｼｯｸUB" pitchFamily="50" charset="-128"/>
              <a:ea typeface="HGP創英角ｺﾞｼｯｸUB" pitchFamily="50" charset="-128"/>
            </a:endParaRPr>
          </a:p>
        </c:rich>
      </c:tx>
      <c:layout/>
    </c:title>
    <c:plotArea>
      <c:layout/>
      <c:barChart>
        <c:barDir val="col"/>
        <c:grouping val="clustered"/>
        <c:ser>
          <c:idx val="0"/>
          <c:order val="0"/>
          <c:tx>
            <c:strRef>
              <c:f>Sheet2!$C$52</c:f>
              <c:strCache>
                <c:ptCount val="1"/>
                <c:pt idx="0">
                  <c:v>Elapsed Time</c:v>
                </c:pt>
              </c:strCache>
            </c:strRef>
          </c:tx>
          <c:dPt>
            <c:idx val="0"/>
            <c:spPr>
              <a:solidFill>
                <a:srgbClr val="0070C0"/>
              </a:solidFill>
            </c:spPr>
          </c:dPt>
          <c:cat>
            <c:strRef>
              <c:f>Sheet2!$B$53:$B$54</c:f>
              <c:strCache>
                <c:ptCount val="2"/>
                <c:pt idx="0">
                  <c:v>Index is used</c:v>
                </c:pt>
                <c:pt idx="1">
                  <c:v>Index in not used</c:v>
                </c:pt>
              </c:strCache>
            </c:strRef>
          </c:cat>
          <c:val>
            <c:numRef>
              <c:f>Sheet2!$C$53:$C$54</c:f>
              <c:numCache>
                <c:formatCode>General</c:formatCode>
                <c:ptCount val="2"/>
                <c:pt idx="0">
                  <c:v>2571</c:v>
                </c:pt>
                <c:pt idx="1">
                  <c:v>581</c:v>
                </c:pt>
              </c:numCache>
            </c:numRef>
          </c:val>
        </c:ser>
        <c:axId val="406465152"/>
        <c:axId val="406471040"/>
      </c:barChart>
      <c:catAx>
        <c:axId val="406465152"/>
        <c:scaling>
          <c:orientation val="minMax"/>
        </c:scaling>
        <c:axPos val="b"/>
        <c:numFmt formatCode="General" sourceLinked="1"/>
        <c:tickLblPos val="nextTo"/>
        <c:crossAx val="406471040"/>
        <c:crosses val="autoZero"/>
        <c:auto val="1"/>
        <c:lblAlgn val="ctr"/>
        <c:lblOffset val="100"/>
      </c:catAx>
      <c:valAx>
        <c:axId val="406471040"/>
        <c:scaling>
          <c:orientation val="minMax"/>
        </c:scaling>
        <c:delete val="1"/>
        <c:axPos val="l"/>
        <c:majorGridlines/>
        <c:numFmt formatCode="General" sourceLinked="1"/>
        <c:tickLblPos val="none"/>
        <c:crossAx val="406465152"/>
        <c:crosses val="autoZero"/>
        <c:crossBetween val="between"/>
      </c:valAx>
    </c:plotArea>
    <c:plotVisOnly val="1"/>
    <c:dispBlanksAs val="gap"/>
  </c:chart>
  <c:spPr>
    <a:ln>
      <a:solidFill>
        <a:schemeClr val="tx1"/>
      </a:solidFill>
    </a:ln>
    <a:effectLst>
      <a:glow rad="101600">
        <a:schemeClr val="accent2">
          <a:satMod val="175000"/>
          <a:alpha val="40000"/>
        </a:schemeClr>
      </a:glow>
      <a:outerShdw blurRad="50800" dist="38100" dir="2700000" algn="tl" rotWithShape="0">
        <a:prstClr val="black">
          <a:alpha val="40000"/>
        </a:prstClr>
      </a:outerShdw>
    </a:effectLst>
  </c:sp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ja-JP"/>
  <c:clrMapOvr bg1="lt1" tx1="dk1" bg2="lt2" tx2="dk2" accent1="accent1" accent2="accent2" accent3="accent3" accent4="accent4" accent5="accent5" accent6="accent6" hlink="hlink" folHlink="folHlink"/>
  <c:chart>
    <c:title>
      <c:tx>
        <c:rich>
          <a:bodyPr/>
          <a:lstStyle/>
          <a:p>
            <a:pPr>
              <a:defRPr sz="1200"/>
            </a:pPr>
            <a:r>
              <a:rPr lang="en-US" altLang="en-US" sz="1200"/>
              <a:t>Elapsed Time (sec)</a:t>
            </a:r>
          </a:p>
        </c:rich>
      </c:tx>
      <c:layout/>
    </c:title>
    <c:plotArea>
      <c:layout/>
      <c:barChart>
        <c:barDir val="col"/>
        <c:grouping val="clustered"/>
        <c:ser>
          <c:idx val="0"/>
          <c:order val="0"/>
          <c:tx>
            <c:strRef>
              <c:f>gunzip!$E$35</c:f>
              <c:strCache>
                <c:ptCount val="1"/>
                <c:pt idx="0">
                  <c:v>Elapsed Time</c:v>
                </c:pt>
              </c:strCache>
            </c:strRef>
          </c:tx>
          <c:dLbls>
            <c:showVal val="1"/>
          </c:dLbls>
          <c:cat>
            <c:multiLvlStrRef>
              <c:f>gunzip!$C$36:$D$41</c:f>
              <c:multiLvlStrCache>
                <c:ptCount val="6"/>
                <c:lvl>
                  <c:pt idx="0">
                    <c:v>gunzip利用</c:v>
                  </c:pt>
                  <c:pt idx="1">
                    <c:v>gunzip利用しない</c:v>
                  </c:pt>
                  <c:pt idx="2">
                    <c:v>gunzip利用</c:v>
                  </c:pt>
                  <c:pt idx="3">
                    <c:v>gunzip利用しない</c:v>
                  </c:pt>
                  <c:pt idx="4">
                    <c:v>gunzip利用</c:v>
                  </c:pt>
                  <c:pt idx="5">
                    <c:v>gunzip利用しない</c:v>
                  </c:pt>
                </c:lvl>
                <c:lvl>
                  <c:pt idx="0">
                    <c:v>Large Table(67GB)</c:v>
                  </c:pt>
                  <c:pt idx="2">
                    <c:v>Mideum Table(1.6GB)</c:v>
                  </c:pt>
                  <c:pt idx="4">
                    <c:v>Small Table(0.5GB)</c:v>
                  </c:pt>
                </c:lvl>
              </c:multiLvlStrCache>
            </c:multiLvlStrRef>
          </c:cat>
          <c:val>
            <c:numRef>
              <c:f>gunzip!$E$36:$E$41</c:f>
              <c:numCache>
                <c:formatCode>#,##0;[Red]\-#,##0</c:formatCode>
                <c:ptCount val="6"/>
                <c:pt idx="0">
                  <c:v>3481</c:v>
                </c:pt>
                <c:pt idx="1">
                  <c:v>318</c:v>
                </c:pt>
                <c:pt idx="2">
                  <c:v>142</c:v>
                </c:pt>
                <c:pt idx="3">
                  <c:v>11</c:v>
                </c:pt>
                <c:pt idx="4">
                  <c:v>36</c:v>
                </c:pt>
                <c:pt idx="5">
                  <c:v>9</c:v>
                </c:pt>
              </c:numCache>
            </c:numRef>
          </c:val>
        </c:ser>
        <c:axId val="406655360"/>
        <c:axId val="406656896"/>
      </c:barChart>
      <c:catAx>
        <c:axId val="406655360"/>
        <c:scaling>
          <c:orientation val="minMax"/>
        </c:scaling>
        <c:axPos val="b"/>
        <c:tickLblPos val="nextTo"/>
        <c:txPr>
          <a:bodyPr/>
          <a:lstStyle/>
          <a:p>
            <a:pPr>
              <a:defRPr sz="800" baseline="0"/>
            </a:pPr>
            <a:endParaRPr lang="ja-JP"/>
          </a:p>
        </c:txPr>
        <c:crossAx val="406656896"/>
        <c:crosses val="autoZero"/>
        <c:auto val="1"/>
        <c:lblAlgn val="ctr"/>
        <c:lblOffset val="100"/>
      </c:catAx>
      <c:valAx>
        <c:axId val="406656896"/>
        <c:scaling>
          <c:orientation val="minMax"/>
        </c:scaling>
        <c:axPos val="l"/>
        <c:majorGridlines/>
        <c:numFmt formatCode="#,##0;[Red]\-#,##0" sourceLinked="1"/>
        <c:tickLblPos val="nextTo"/>
        <c:crossAx val="406655360"/>
        <c:crosses val="autoZero"/>
        <c:crossBetween val="between"/>
      </c:valAx>
    </c:plotArea>
    <c:plotVisOnly val="1"/>
  </c:chart>
  <c:externalData r:id="rId2"/>
</c:chartSpace>
</file>

<file path=ppt/charts/chart4.xml><?xml version="1.0" encoding="utf-8"?>
<c:chartSpace xmlns:c="http://schemas.openxmlformats.org/drawingml/2006/chart" xmlns:a="http://schemas.openxmlformats.org/drawingml/2006/main" xmlns:r="http://schemas.openxmlformats.org/officeDocument/2006/relationships">
  <c:date1904 val="1"/>
  <c:lang val="ja-JP"/>
  <c:clrMapOvr bg1="lt1" tx1="dk1" bg2="lt2" tx2="dk2" accent1="accent1" accent2="accent2" accent3="accent3" accent4="accent4" accent5="accent5" accent6="accent6" hlink="hlink" folHlink="folHlink"/>
  <c:chart>
    <c:title>
      <c:tx>
        <c:rich>
          <a:bodyPr/>
          <a:lstStyle/>
          <a:p>
            <a:pPr>
              <a:defRPr sz="1200"/>
            </a:pPr>
            <a:r>
              <a:rPr lang="en-US" altLang="en-US" sz="1200"/>
              <a:t>Elapsed Time(sec)</a:t>
            </a:r>
          </a:p>
        </c:rich>
      </c:tx>
      <c:layout/>
    </c:title>
    <c:plotArea>
      <c:layout/>
      <c:barChart>
        <c:barDir val="col"/>
        <c:grouping val="stacked"/>
        <c:ser>
          <c:idx val="0"/>
          <c:order val="0"/>
          <c:tx>
            <c:strRef>
              <c:f>gunzip!$E$55</c:f>
              <c:strCache>
                <c:ptCount val="1"/>
                <c:pt idx="0">
                  <c:v>Load</c:v>
                </c:pt>
              </c:strCache>
            </c:strRef>
          </c:tx>
          <c:cat>
            <c:multiLvlStrRef>
              <c:f>gunzip!$C$56:$D$57</c:f>
              <c:multiLvlStrCache>
                <c:ptCount val="2"/>
                <c:lvl>
                  <c:pt idx="0">
                    <c:v>Pre-Processerでgunzip利用</c:v>
                  </c:pt>
                  <c:pt idx="1">
                    <c:v>unzip後にLoad</c:v>
                  </c:pt>
                </c:lvl>
                <c:lvl>
                  <c:pt idx="0">
                    <c:v>Large Table(67GB)</c:v>
                  </c:pt>
                </c:lvl>
              </c:multiLvlStrCache>
            </c:multiLvlStrRef>
          </c:cat>
          <c:val>
            <c:numRef>
              <c:f>gunzip!$E$56:$E$57</c:f>
              <c:numCache>
                <c:formatCode>General</c:formatCode>
                <c:ptCount val="2"/>
                <c:pt idx="0" formatCode="#,##0;[Red]\-#,##0">
                  <c:v>3481</c:v>
                </c:pt>
                <c:pt idx="1">
                  <c:v>318</c:v>
                </c:pt>
              </c:numCache>
            </c:numRef>
          </c:val>
        </c:ser>
        <c:ser>
          <c:idx val="1"/>
          <c:order val="1"/>
          <c:tx>
            <c:strRef>
              <c:f>gunzip!$F$55</c:f>
              <c:strCache>
                <c:ptCount val="1"/>
                <c:pt idx="0">
                  <c:v>unzip</c:v>
                </c:pt>
              </c:strCache>
            </c:strRef>
          </c:tx>
          <c:cat>
            <c:multiLvlStrRef>
              <c:f>gunzip!$C$56:$D$57</c:f>
              <c:multiLvlStrCache>
                <c:ptCount val="2"/>
                <c:lvl>
                  <c:pt idx="0">
                    <c:v>Pre-Processerでgunzip利用</c:v>
                  </c:pt>
                  <c:pt idx="1">
                    <c:v>unzip後にLoad</c:v>
                  </c:pt>
                </c:lvl>
                <c:lvl>
                  <c:pt idx="0">
                    <c:v>Large Table(67GB)</c:v>
                  </c:pt>
                </c:lvl>
              </c:multiLvlStrCache>
            </c:multiLvlStrRef>
          </c:cat>
          <c:val>
            <c:numRef>
              <c:f>gunzip!$F$56:$F$57</c:f>
              <c:numCache>
                <c:formatCode>General</c:formatCode>
                <c:ptCount val="2"/>
                <c:pt idx="0">
                  <c:v>0</c:v>
                </c:pt>
                <c:pt idx="1">
                  <c:v>828</c:v>
                </c:pt>
              </c:numCache>
            </c:numRef>
          </c:val>
        </c:ser>
        <c:gapWidth val="55"/>
        <c:overlap val="100"/>
        <c:axId val="406692608"/>
        <c:axId val="406694144"/>
      </c:barChart>
      <c:catAx>
        <c:axId val="406692608"/>
        <c:scaling>
          <c:orientation val="minMax"/>
        </c:scaling>
        <c:axPos val="b"/>
        <c:majorTickMark val="none"/>
        <c:tickLblPos val="nextTo"/>
        <c:crossAx val="406694144"/>
        <c:crosses val="autoZero"/>
        <c:auto val="1"/>
        <c:lblAlgn val="ctr"/>
        <c:lblOffset val="100"/>
      </c:catAx>
      <c:valAx>
        <c:axId val="406694144"/>
        <c:scaling>
          <c:orientation val="minMax"/>
        </c:scaling>
        <c:axPos val="l"/>
        <c:majorGridlines/>
        <c:numFmt formatCode="#,##0;[Red]\-#,##0" sourceLinked="1"/>
        <c:majorTickMark val="none"/>
        <c:tickLblPos val="nextTo"/>
        <c:crossAx val="406692608"/>
        <c:crosses val="autoZero"/>
        <c:crossBetween val="between"/>
      </c:valAx>
    </c:plotArea>
    <c:legend>
      <c:legendPos val="r"/>
      <c:layout/>
    </c:legend>
    <c:plotVisOnly val="1"/>
  </c:chart>
  <c:externalData r:id="rId2"/>
</c:chartSpace>
</file>

<file path=ppt/charts/chart5.xml><?xml version="1.0" encoding="utf-8"?>
<c:chartSpace xmlns:c="http://schemas.openxmlformats.org/drawingml/2006/chart" xmlns:a="http://schemas.openxmlformats.org/drawingml/2006/main" xmlns:r="http://schemas.openxmlformats.org/officeDocument/2006/relationships">
  <c:date1904 val="1"/>
  <c:lang val="ja-JP"/>
  <c:clrMapOvr bg1="lt1" tx1="dk1" bg2="lt2" tx2="dk2" accent1="accent1" accent2="accent2" accent3="accent3" accent4="accent4" accent5="accent5" accent6="accent6" hlink="hlink" folHlink="folHlink"/>
  <c:chart>
    <c:title>
      <c:tx>
        <c:rich>
          <a:bodyPr/>
          <a:lstStyle/>
          <a:p>
            <a:pPr>
              <a:defRPr sz="1200"/>
            </a:pPr>
            <a:r>
              <a:rPr lang="en-US" altLang="en-US" sz="1200"/>
              <a:t>Elapsed Time(sec)</a:t>
            </a:r>
          </a:p>
        </c:rich>
      </c:tx>
      <c:layout/>
    </c:title>
    <c:plotArea>
      <c:layout/>
      <c:barChart>
        <c:barDir val="col"/>
        <c:grouping val="clustered"/>
        <c:ser>
          <c:idx val="0"/>
          <c:order val="0"/>
          <c:tx>
            <c:strRef>
              <c:f>'split file'!$C$5</c:f>
              <c:strCache>
                <c:ptCount val="1"/>
                <c:pt idx="0">
                  <c:v>Load</c:v>
                </c:pt>
              </c:strCache>
            </c:strRef>
          </c:tx>
          <c:dLbls>
            <c:showVal val="1"/>
          </c:dLbls>
          <c:cat>
            <c:strRef>
              <c:f>'split file'!$B$6:$B$7</c:f>
              <c:strCache>
                <c:ptCount val="2"/>
                <c:pt idx="0">
                  <c:v>Single File (DOP=128)</c:v>
                </c:pt>
                <c:pt idx="1">
                  <c:v>Separate 64 files (DOP=128)</c:v>
                </c:pt>
              </c:strCache>
            </c:strRef>
          </c:cat>
          <c:val>
            <c:numRef>
              <c:f>'split file'!$C$6:$C$7</c:f>
              <c:numCache>
                <c:formatCode>General</c:formatCode>
                <c:ptCount val="2"/>
                <c:pt idx="0">
                  <c:v>318</c:v>
                </c:pt>
                <c:pt idx="1">
                  <c:v>318</c:v>
                </c:pt>
              </c:numCache>
            </c:numRef>
          </c:val>
        </c:ser>
        <c:ser>
          <c:idx val="1"/>
          <c:order val="1"/>
          <c:tx>
            <c:strRef>
              <c:f>'split file'!$D$5</c:f>
              <c:strCache>
                <c:ptCount val="1"/>
                <c:pt idx="0">
                  <c:v>select</c:v>
                </c:pt>
              </c:strCache>
            </c:strRef>
          </c:tx>
          <c:dLbls>
            <c:showVal val="1"/>
          </c:dLbls>
          <c:cat>
            <c:strRef>
              <c:f>'split file'!$B$6:$B$7</c:f>
              <c:strCache>
                <c:ptCount val="2"/>
                <c:pt idx="0">
                  <c:v>Single File (DOP=128)</c:v>
                </c:pt>
                <c:pt idx="1">
                  <c:v>Separate 64 files (DOP=128)</c:v>
                </c:pt>
              </c:strCache>
            </c:strRef>
          </c:cat>
          <c:val>
            <c:numRef>
              <c:f>'split file'!$D$6:$D$7</c:f>
              <c:numCache>
                <c:formatCode>General</c:formatCode>
                <c:ptCount val="2"/>
                <c:pt idx="0">
                  <c:v>54</c:v>
                </c:pt>
                <c:pt idx="1">
                  <c:v>59</c:v>
                </c:pt>
              </c:numCache>
            </c:numRef>
          </c:val>
        </c:ser>
        <c:axId val="406790144"/>
        <c:axId val="406791680"/>
      </c:barChart>
      <c:catAx>
        <c:axId val="406790144"/>
        <c:scaling>
          <c:orientation val="minMax"/>
        </c:scaling>
        <c:axPos val="b"/>
        <c:majorTickMark val="none"/>
        <c:tickLblPos val="nextTo"/>
        <c:crossAx val="406791680"/>
        <c:crosses val="autoZero"/>
        <c:auto val="1"/>
        <c:lblAlgn val="ctr"/>
        <c:lblOffset val="100"/>
      </c:catAx>
      <c:valAx>
        <c:axId val="406791680"/>
        <c:scaling>
          <c:orientation val="minMax"/>
        </c:scaling>
        <c:axPos val="l"/>
        <c:majorGridlines/>
        <c:numFmt formatCode="General" sourceLinked="1"/>
        <c:majorTickMark val="none"/>
        <c:tickLblPos val="nextTo"/>
        <c:crossAx val="406790144"/>
        <c:crosses val="autoZero"/>
        <c:crossBetween val="between"/>
      </c:valAx>
    </c:plotArea>
    <c:legend>
      <c:legendPos val="r"/>
      <c:layout/>
    </c:legend>
    <c:plotVisOnly val="1"/>
  </c:chart>
  <c:externalData r:id="rId2"/>
</c:chartSpace>
</file>

<file path=ppt/charts/chart6.xml><?xml version="1.0" encoding="utf-8"?>
<c:chartSpace xmlns:c="http://schemas.openxmlformats.org/drawingml/2006/chart" xmlns:a="http://schemas.openxmlformats.org/drawingml/2006/main" xmlns:r="http://schemas.openxmlformats.org/officeDocument/2006/relationships">
  <c:date1904 val="1"/>
  <c:lang val="ja-JP"/>
  <c:clrMapOvr bg1="lt1" tx1="dk1" bg2="lt2" tx2="dk2" accent1="accent1" accent2="accent2" accent3="accent3" accent4="accent4" accent5="accent5" accent6="accent6" hlink="hlink" folHlink="folHlink"/>
  <c:chart>
    <c:title>
      <c:tx>
        <c:rich>
          <a:bodyPr/>
          <a:lstStyle/>
          <a:p>
            <a:pPr>
              <a:defRPr/>
            </a:pPr>
            <a:r>
              <a:rPr lang="ja-JP" altLang="en-US" sz="1050" b="0" dirty="0">
                <a:latin typeface="HGP創英角ｺﾞｼｯｸUB" pitchFamily="50" charset="-128"/>
                <a:ea typeface="HGP創英角ｺﾞｼｯｸUB" pitchFamily="50" charset="-128"/>
              </a:rPr>
              <a:t>圧縮によるデータ量の</a:t>
            </a:r>
            <a:r>
              <a:rPr lang="ja-JP" altLang="en-US" sz="1050" b="0" dirty="0" smtClean="0">
                <a:latin typeface="HGP創英角ｺﾞｼｯｸUB" pitchFamily="50" charset="-128"/>
                <a:ea typeface="HGP創英角ｺﾞｼｯｸUB" pitchFamily="50" charset="-128"/>
              </a:rPr>
              <a:t>削減</a:t>
            </a:r>
            <a:r>
              <a:rPr lang="en-US" altLang="ja-JP" sz="1050" b="0" dirty="0" smtClean="0">
                <a:latin typeface="HGP創英角ｺﾞｼｯｸUB" pitchFamily="50" charset="-128"/>
                <a:ea typeface="HGP創英角ｺﾞｼｯｸUB" pitchFamily="50" charset="-128"/>
              </a:rPr>
              <a:t>)</a:t>
            </a:r>
            <a:endParaRPr lang="en-US" altLang="en-US" b="0" dirty="0">
              <a:latin typeface="HGP創英角ｺﾞｼｯｸUB" pitchFamily="50" charset="-128"/>
              <a:ea typeface="HGP創英角ｺﾞｼｯｸUB" pitchFamily="50" charset="-128"/>
            </a:endParaRPr>
          </a:p>
        </c:rich>
      </c:tx>
      <c:layout/>
    </c:title>
    <c:plotArea>
      <c:layout/>
      <c:barChart>
        <c:barDir val="col"/>
        <c:grouping val="clustered"/>
        <c:ser>
          <c:idx val="0"/>
          <c:order val="0"/>
          <c:tx>
            <c:strRef>
              <c:f>'CCC(Compress)'!$B$7</c:f>
              <c:strCache>
                <c:ptCount val="1"/>
                <c:pt idx="0">
                  <c:v>Size（MB)</c:v>
                </c:pt>
              </c:strCache>
            </c:strRef>
          </c:tx>
          <c:dPt>
            <c:idx val="0"/>
            <c:spPr>
              <a:solidFill>
                <a:srgbClr val="0070C0"/>
              </a:solidFill>
            </c:spPr>
          </c:dPt>
          <c:cat>
            <c:strRef>
              <c:f>'CCC(Compress)'!$A$8:$A$12</c:f>
              <c:strCache>
                <c:ptCount val="5"/>
                <c:pt idx="0">
                  <c:v>No Compress</c:v>
                </c:pt>
                <c:pt idx="1">
                  <c:v>OLTP Compress</c:v>
                </c:pt>
                <c:pt idx="2">
                  <c:v>HCC Query Low</c:v>
                </c:pt>
                <c:pt idx="3">
                  <c:v>HCC Query High</c:v>
                </c:pt>
                <c:pt idx="4">
                  <c:v>HCC Archive Low</c:v>
                </c:pt>
              </c:strCache>
            </c:strRef>
          </c:cat>
          <c:val>
            <c:numRef>
              <c:f>'CCC(Compress)'!$B$8:$B$12</c:f>
              <c:numCache>
                <c:formatCode>General</c:formatCode>
                <c:ptCount val="5"/>
                <c:pt idx="0">
                  <c:v>297194</c:v>
                </c:pt>
                <c:pt idx="1">
                  <c:v>103896</c:v>
                </c:pt>
                <c:pt idx="2">
                  <c:v>48992</c:v>
                </c:pt>
                <c:pt idx="3">
                  <c:v>30840</c:v>
                </c:pt>
                <c:pt idx="4">
                  <c:v>28300</c:v>
                </c:pt>
              </c:numCache>
            </c:numRef>
          </c:val>
        </c:ser>
        <c:axId val="407821312"/>
        <c:axId val="407900928"/>
      </c:barChart>
      <c:catAx>
        <c:axId val="407821312"/>
        <c:scaling>
          <c:orientation val="minMax"/>
        </c:scaling>
        <c:axPos val="b"/>
        <c:numFmt formatCode="General" sourceLinked="1"/>
        <c:majorTickMark val="none"/>
        <c:tickLblPos val="nextTo"/>
        <c:txPr>
          <a:bodyPr/>
          <a:lstStyle/>
          <a:p>
            <a:pPr>
              <a:defRPr sz="900"/>
            </a:pPr>
            <a:endParaRPr lang="ja-JP"/>
          </a:p>
        </c:txPr>
        <c:crossAx val="407900928"/>
        <c:crosses val="autoZero"/>
        <c:auto val="1"/>
        <c:lblAlgn val="ctr"/>
        <c:lblOffset val="100"/>
      </c:catAx>
      <c:valAx>
        <c:axId val="407900928"/>
        <c:scaling>
          <c:orientation val="minMax"/>
        </c:scaling>
        <c:delete val="1"/>
        <c:axPos val="l"/>
        <c:majorGridlines/>
        <c:numFmt formatCode="#,##0;[Red]\-#,##0" sourceLinked="0"/>
        <c:majorTickMark val="none"/>
        <c:tickLblPos val="none"/>
        <c:crossAx val="407821312"/>
        <c:crosses val="autoZero"/>
        <c:crossBetween val="between"/>
      </c:valAx>
    </c:plotArea>
    <c:plotVisOnly val="1"/>
    <c:dispBlanksAs val="gap"/>
  </c:chart>
  <c:spPr>
    <a:ln>
      <a:solidFill>
        <a:srgbClr val="000000"/>
      </a:solidFill>
    </a:ln>
    <a:effectLst>
      <a:glow rad="139700">
        <a:schemeClr val="accent2">
          <a:satMod val="175000"/>
          <a:alpha val="40000"/>
        </a:schemeClr>
      </a:glow>
      <a:outerShdw blurRad="50800" dist="38100" dir="2700000" algn="tl" rotWithShape="0">
        <a:prstClr val="black">
          <a:alpha val="40000"/>
        </a:prstClr>
      </a:outerShdw>
    </a:effectLst>
    <a:scene3d>
      <a:camera prst="orthographicFront"/>
      <a:lightRig rig="threePt" dir="t"/>
    </a:scene3d>
    <a:sp3d>
      <a:bevelT/>
    </a:sp3d>
  </c:spPr>
  <c:externalData r:id="rId2"/>
</c:chartSpace>
</file>

<file path=ppt/charts/chart7.xml><?xml version="1.0" encoding="utf-8"?>
<c:chartSpace xmlns:c="http://schemas.openxmlformats.org/drawingml/2006/chart" xmlns:a="http://schemas.openxmlformats.org/drawingml/2006/main" xmlns:r="http://schemas.openxmlformats.org/officeDocument/2006/relationships">
  <c:date1904 val="1"/>
  <c:lang val="ja-JP"/>
  <c:clrMapOvr bg1="lt1" tx1="dk1" bg2="lt2" tx2="dk2" accent1="accent1" accent2="accent2" accent3="accent3" accent4="accent4" accent5="accent5" accent6="accent6" hlink="hlink" folHlink="folHlink"/>
  <c:chart>
    <c:title>
      <c:tx>
        <c:rich>
          <a:bodyPr/>
          <a:lstStyle/>
          <a:p>
            <a:pPr>
              <a:defRPr b="0">
                <a:latin typeface="HGP創英角ｺﾞｼｯｸUB" pitchFamily="50" charset="-128"/>
                <a:ea typeface="HGP創英角ｺﾞｼｯｸUB" pitchFamily="50" charset="-128"/>
              </a:defRPr>
            </a:pPr>
            <a:r>
              <a:rPr lang="ja-JP" altLang="en-US" sz="1050" b="0">
                <a:latin typeface="HGP創英角ｺﾞｼｯｸUB" pitchFamily="50" charset="-128"/>
                <a:ea typeface="HGP創英角ｺﾞｼｯｸUB" pitchFamily="50" charset="-128"/>
              </a:rPr>
              <a:t>圧縮率</a:t>
            </a:r>
            <a:endParaRPr lang="en-US" altLang="en-US" b="0">
              <a:latin typeface="HGP創英角ｺﾞｼｯｸUB" pitchFamily="50" charset="-128"/>
              <a:ea typeface="HGP創英角ｺﾞｼｯｸUB" pitchFamily="50" charset="-128"/>
            </a:endParaRPr>
          </a:p>
        </c:rich>
      </c:tx>
      <c:layout/>
    </c:title>
    <c:plotArea>
      <c:layout/>
      <c:barChart>
        <c:barDir val="col"/>
        <c:grouping val="clustered"/>
        <c:ser>
          <c:idx val="0"/>
          <c:order val="0"/>
          <c:tx>
            <c:strRef>
              <c:f>'CCC(Compress)'!$B$15</c:f>
              <c:strCache>
                <c:ptCount val="1"/>
                <c:pt idx="0">
                  <c:v>Size Reduction Factor</c:v>
                </c:pt>
              </c:strCache>
            </c:strRef>
          </c:tx>
          <c:spPr>
            <a:solidFill>
              <a:srgbClr val="FF0000"/>
            </a:solidFill>
          </c:spPr>
          <c:dPt>
            <c:idx val="0"/>
            <c:spPr>
              <a:solidFill>
                <a:srgbClr val="0070C0"/>
              </a:solidFill>
            </c:spPr>
          </c:dPt>
          <c:dLbls>
            <c:showVal val="1"/>
          </c:dLbls>
          <c:cat>
            <c:strRef>
              <c:f>'CCC(Compress)'!$A$16:$A$20</c:f>
              <c:strCache>
                <c:ptCount val="5"/>
                <c:pt idx="0">
                  <c:v>No Compress</c:v>
                </c:pt>
                <c:pt idx="1">
                  <c:v>OLTP Compress</c:v>
                </c:pt>
                <c:pt idx="2">
                  <c:v>HCC Query Low</c:v>
                </c:pt>
                <c:pt idx="3">
                  <c:v>HCC Query High</c:v>
                </c:pt>
                <c:pt idx="4">
                  <c:v>HCC Archive Low</c:v>
                </c:pt>
              </c:strCache>
            </c:strRef>
          </c:cat>
          <c:val>
            <c:numRef>
              <c:f>'CCC(Compress)'!$B$16:$B$20</c:f>
              <c:numCache>
                <c:formatCode>#,##0.0_ </c:formatCode>
                <c:ptCount val="5"/>
                <c:pt idx="0">
                  <c:v>1</c:v>
                </c:pt>
                <c:pt idx="1">
                  <c:v>2.8604951104950977</c:v>
                </c:pt>
                <c:pt idx="2">
                  <c:v>6.0661740692356885</c:v>
                </c:pt>
                <c:pt idx="3">
                  <c:v>9.6366407263294427</c:v>
                </c:pt>
                <c:pt idx="4">
                  <c:v>10.501554770318021</c:v>
                </c:pt>
              </c:numCache>
            </c:numRef>
          </c:val>
        </c:ser>
        <c:axId val="407921408"/>
        <c:axId val="407922944"/>
      </c:barChart>
      <c:catAx>
        <c:axId val="407921408"/>
        <c:scaling>
          <c:orientation val="minMax"/>
        </c:scaling>
        <c:axPos val="b"/>
        <c:numFmt formatCode="General" sourceLinked="1"/>
        <c:majorTickMark val="none"/>
        <c:tickLblPos val="nextTo"/>
        <c:txPr>
          <a:bodyPr/>
          <a:lstStyle/>
          <a:p>
            <a:pPr>
              <a:defRPr sz="900"/>
            </a:pPr>
            <a:endParaRPr lang="ja-JP"/>
          </a:p>
        </c:txPr>
        <c:crossAx val="407922944"/>
        <c:crosses val="autoZero"/>
        <c:auto val="1"/>
        <c:lblAlgn val="ctr"/>
        <c:lblOffset val="100"/>
      </c:catAx>
      <c:valAx>
        <c:axId val="407922944"/>
        <c:scaling>
          <c:orientation val="minMax"/>
        </c:scaling>
        <c:axPos val="l"/>
        <c:majorGridlines/>
        <c:numFmt formatCode="#,##0.0_ " sourceLinked="1"/>
        <c:majorTickMark val="none"/>
        <c:tickLblPos val="nextTo"/>
        <c:crossAx val="407921408"/>
        <c:crosses val="autoZero"/>
        <c:crossBetween val="between"/>
      </c:valAx>
    </c:plotArea>
    <c:plotVisOnly val="1"/>
    <c:dispBlanksAs val="gap"/>
  </c:chart>
  <c:spPr>
    <a:ln>
      <a:solidFill>
        <a:srgbClr val="000000"/>
      </a:solidFill>
    </a:ln>
    <a:effectLst>
      <a:glow rad="139700">
        <a:schemeClr val="accent2">
          <a:satMod val="175000"/>
          <a:alpha val="40000"/>
        </a:schemeClr>
      </a:glow>
      <a:outerShdw blurRad="50800" dist="38100" dir="2700000" algn="tl" rotWithShape="0">
        <a:prstClr val="black">
          <a:alpha val="40000"/>
        </a:prstClr>
      </a:outerShdw>
    </a:effectLst>
  </c:spPr>
  <c:externalData r:id="rId2"/>
</c:chartSpace>
</file>

<file path=ppt/charts/chart8.xml><?xml version="1.0" encoding="utf-8"?>
<c:chartSpace xmlns:c="http://schemas.openxmlformats.org/drawingml/2006/chart" xmlns:a="http://schemas.openxmlformats.org/drawingml/2006/main" xmlns:r="http://schemas.openxmlformats.org/officeDocument/2006/relationships">
  <c:date1904 val="1"/>
  <c:lang val="ja-JP"/>
  <c:chart>
    <c:title>
      <c:tx>
        <c:rich>
          <a:bodyPr/>
          <a:lstStyle/>
          <a:p>
            <a:pPr>
              <a:defRPr sz="1000" b="0">
                <a:latin typeface="HGP創英角ｺﾞｼｯｸUB" pitchFamily="50" charset="-128"/>
                <a:ea typeface="HGP創英角ｺﾞｼｯｸUB" pitchFamily="50" charset="-128"/>
              </a:defRPr>
            </a:pPr>
            <a:r>
              <a:rPr lang="ja-JP" altLang="en-US" sz="1000" b="0" i="0" baseline="0">
                <a:latin typeface="HGP創英角ｺﾞｼｯｸUB" pitchFamily="50" charset="-128"/>
                <a:ea typeface="HGP創英角ｺﾞｼｯｸUB" pitchFamily="50" charset="-128"/>
              </a:rPr>
              <a:t>検証データの違いによる圧縮率</a:t>
            </a:r>
            <a:endParaRPr lang="en-US" altLang="ja-JP" sz="1000" b="0" i="0" baseline="0">
              <a:latin typeface="HGP創英角ｺﾞｼｯｸUB" pitchFamily="50" charset="-128"/>
              <a:ea typeface="HGP創英角ｺﾞｼｯｸUB" pitchFamily="50" charset="-128"/>
            </a:endParaRPr>
          </a:p>
        </c:rich>
      </c:tx>
      <c:layout/>
    </c:title>
    <c:plotArea>
      <c:layout/>
      <c:barChart>
        <c:barDir val="col"/>
        <c:grouping val="clustered"/>
        <c:ser>
          <c:idx val="0"/>
          <c:order val="0"/>
          <c:tx>
            <c:strRef>
              <c:f>'Compare(Compression ratio)'!$A$4</c:f>
              <c:strCache>
                <c:ptCount val="1"/>
                <c:pt idx="0">
                  <c:v>No Compress</c:v>
                </c:pt>
              </c:strCache>
            </c:strRef>
          </c:tx>
          <c:cat>
            <c:strRef>
              <c:f>'Compare(Compression ratio)'!$B$3:$H$3</c:f>
              <c:strCache>
                <c:ptCount val="7"/>
                <c:pt idx="0">
                  <c:v>Case 1</c:v>
                </c:pt>
                <c:pt idx="1">
                  <c:v>Case 2</c:v>
                </c:pt>
                <c:pt idx="2">
                  <c:v>Case 3</c:v>
                </c:pt>
                <c:pt idx="3">
                  <c:v>Case 4</c:v>
                </c:pt>
                <c:pt idx="4">
                  <c:v>Case 5</c:v>
                </c:pt>
                <c:pt idx="5">
                  <c:v>Case 6</c:v>
                </c:pt>
                <c:pt idx="6">
                  <c:v>Case 7</c:v>
                </c:pt>
              </c:strCache>
            </c:strRef>
          </c:cat>
          <c:val>
            <c:numRef>
              <c:f>'Compare(Compression ratio)'!$B$4:$H$4</c:f>
              <c:numCache>
                <c:formatCode>#,##0.0_ </c:formatCode>
                <c:ptCount val="7"/>
                <c:pt idx="0">
                  <c:v>1</c:v>
                </c:pt>
                <c:pt idx="1">
                  <c:v>1</c:v>
                </c:pt>
                <c:pt idx="2">
                  <c:v>1</c:v>
                </c:pt>
                <c:pt idx="3">
                  <c:v>1</c:v>
                </c:pt>
                <c:pt idx="4">
                  <c:v>1</c:v>
                </c:pt>
                <c:pt idx="5">
                  <c:v>1</c:v>
                </c:pt>
                <c:pt idx="6">
                  <c:v>1</c:v>
                </c:pt>
              </c:numCache>
            </c:numRef>
          </c:val>
        </c:ser>
        <c:ser>
          <c:idx val="1"/>
          <c:order val="1"/>
          <c:tx>
            <c:strRef>
              <c:f>'Compare(Compression ratio)'!$A$5</c:f>
              <c:strCache>
                <c:ptCount val="1"/>
                <c:pt idx="0">
                  <c:v>HCC Query Low</c:v>
                </c:pt>
              </c:strCache>
            </c:strRef>
          </c:tx>
          <c:spPr>
            <a:solidFill>
              <a:srgbClr val="00B050"/>
            </a:solidFill>
          </c:spPr>
          <c:cat>
            <c:strRef>
              <c:f>'Compare(Compression ratio)'!$B$3:$H$3</c:f>
              <c:strCache>
                <c:ptCount val="7"/>
                <c:pt idx="0">
                  <c:v>Case 1</c:v>
                </c:pt>
                <c:pt idx="1">
                  <c:v>Case 2</c:v>
                </c:pt>
                <c:pt idx="2">
                  <c:v>Case 3</c:v>
                </c:pt>
                <c:pt idx="3">
                  <c:v>Case 4</c:v>
                </c:pt>
                <c:pt idx="4">
                  <c:v>Case 5</c:v>
                </c:pt>
                <c:pt idx="5">
                  <c:v>Case 6</c:v>
                </c:pt>
                <c:pt idx="6">
                  <c:v>Case 7</c:v>
                </c:pt>
              </c:strCache>
            </c:strRef>
          </c:cat>
          <c:val>
            <c:numRef>
              <c:f>'Compare(Compression ratio)'!$B$5:$H$5</c:f>
              <c:numCache>
                <c:formatCode>#,##0.0_ </c:formatCode>
                <c:ptCount val="7"/>
                <c:pt idx="0">
                  <c:v>6.0661740692356831</c:v>
                </c:pt>
                <c:pt idx="1">
                  <c:v>3.75310284855997</c:v>
                </c:pt>
                <c:pt idx="2">
                  <c:v>1.1484260996456119</c:v>
                </c:pt>
              </c:numCache>
            </c:numRef>
          </c:val>
        </c:ser>
        <c:ser>
          <c:idx val="2"/>
          <c:order val="2"/>
          <c:tx>
            <c:strRef>
              <c:f>'Compare(Compression ratio)'!$A$6</c:f>
              <c:strCache>
                <c:ptCount val="1"/>
                <c:pt idx="0">
                  <c:v>HCC Query High</c:v>
                </c:pt>
              </c:strCache>
            </c:strRef>
          </c:tx>
          <c:spPr>
            <a:solidFill>
              <a:srgbClr val="0070C0"/>
            </a:solidFill>
          </c:spPr>
          <c:cat>
            <c:strRef>
              <c:f>'Compare(Compression ratio)'!$B$3:$H$3</c:f>
              <c:strCache>
                <c:ptCount val="7"/>
                <c:pt idx="0">
                  <c:v>Case 1</c:v>
                </c:pt>
                <c:pt idx="1">
                  <c:v>Case 2</c:v>
                </c:pt>
                <c:pt idx="2">
                  <c:v>Case 3</c:v>
                </c:pt>
                <c:pt idx="3">
                  <c:v>Case 4</c:v>
                </c:pt>
                <c:pt idx="4">
                  <c:v>Case 5</c:v>
                </c:pt>
                <c:pt idx="5">
                  <c:v>Case 6</c:v>
                </c:pt>
                <c:pt idx="6">
                  <c:v>Case 7</c:v>
                </c:pt>
              </c:strCache>
            </c:strRef>
          </c:cat>
          <c:val>
            <c:numRef>
              <c:f>'Compare(Compression ratio)'!$B$6:$H$6</c:f>
              <c:numCache>
                <c:formatCode>#,##0.0_ </c:formatCode>
                <c:ptCount val="7"/>
                <c:pt idx="0">
                  <c:v>9.6366407263294427</c:v>
                </c:pt>
                <c:pt idx="1">
                  <c:v>6.6641633913531724</c:v>
                </c:pt>
                <c:pt idx="2">
                  <c:v>1.7172693266832917</c:v>
                </c:pt>
                <c:pt idx="3">
                  <c:v>1.5669568971720516</c:v>
                </c:pt>
                <c:pt idx="5">
                  <c:v>7.8</c:v>
                </c:pt>
                <c:pt idx="6">
                  <c:v>78.900000000000006</c:v>
                </c:pt>
              </c:numCache>
            </c:numRef>
          </c:val>
        </c:ser>
        <c:ser>
          <c:idx val="3"/>
          <c:order val="3"/>
          <c:tx>
            <c:strRef>
              <c:f>'Compare(Compression ratio)'!$A$7</c:f>
              <c:strCache>
                <c:ptCount val="1"/>
                <c:pt idx="0">
                  <c:v>HCC Archive Low</c:v>
                </c:pt>
              </c:strCache>
            </c:strRef>
          </c:tx>
          <c:spPr>
            <a:solidFill>
              <a:srgbClr val="7030A0"/>
            </a:solidFill>
          </c:spPr>
          <c:cat>
            <c:strRef>
              <c:f>'Compare(Compression ratio)'!$B$3:$H$3</c:f>
              <c:strCache>
                <c:ptCount val="7"/>
                <c:pt idx="0">
                  <c:v>Case 1</c:v>
                </c:pt>
                <c:pt idx="1">
                  <c:v>Case 2</c:v>
                </c:pt>
                <c:pt idx="2">
                  <c:v>Case 3</c:v>
                </c:pt>
                <c:pt idx="3">
                  <c:v>Case 4</c:v>
                </c:pt>
                <c:pt idx="4">
                  <c:v>Case 5</c:v>
                </c:pt>
                <c:pt idx="5">
                  <c:v>Case 6</c:v>
                </c:pt>
                <c:pt idx="6">
                  <c:v>Case 7</c:v>
                </c:pt>
              </c:strCache>
            </c:strRef>
          </c:cat>
          <c:val>
            <c:numRef>
              <c:f>'Compare(Compression ratio)'!$B$7:$H$7</c:f>
              <c:numCache>
                <c:formatCode>#,##0.0_ </c:formatCode>
                <c:ptCount val="7"/>
                <c:pt idx="0">
                  <c:v>10.501554770318021</c:v>
                </c:pt>
                <c:pt idx="1">
                  <c:v>7.4095567578815942</c:v>
                </c:pt>
                <c:pt idx="2">
                  <c:v>1.9049100968188262</c:v>
                </c:pt>
                <c:pt idx="4">
                  <c:v>45.241134751773046</c:v>
                </c:pt>
              </c:numCache>
            </c:numRef>
          </c:val>
        </c:ser>
        <c:ser>
          <c:idx val="4"/>
          <c:order val="4"/>
          <c:tx>
            <c:strRef>
              <c:f>'Compare(Compression ratio)'!$A$8</c:f>
              <c:strCache>
                <c:ptCount val="1"/>
                <c:pt idx="0">
                  <c:v>HCC Archive High</c:v>
                </c:pt>
              </c:strCache>
            </c:strRef>
          </c:tx>
          <c:spPr>
            <a:solidFill>
              <a:srgbClr val="FFC000"/>
            </a:solidFill>
          </c:spPr>
          <c:cat>
            <c:strRef>
              <c:f>'Compare(Compression ratio)'!$B$3:$H$3</c:f>
              <c:strCache>
                <c:ptCount val="7"/>
                <c:pt idx="0">
                  <c:v>Case 1</c:v>
                </c:pt>
                <c:pt idx="1">
                  <c:v>Case 2</c:v>
                </c:pt>
                <c:pt idx="2">
                  <c:v>Case 3</c:v>
                </c:pt>
                <c:pt idx="3">
                  <c:v>Case 4</c:v>
                </c:pt>
                <c:pt idx="4">
                  <c:v>Case 5</c:v>
                </c:pt>
                <c:pt idx="5">
                  <c:v>Case 6</c:v>
                </c:pt>
                <c:pt idx="6">
                  <c:v>Case 7</c:v>
                </c:pt>
              </c:strCache>
            </c:strRef>
          </c:cat>
          <c:val>
            <c:numRef>
              <c:f>'Compare(Compression ratio)'!$B$8:$H$8</c:f>
              <c:numCache>
                <c:formatCode>#,##0.0_ </c:formatCode>
                <c:ptCount val="7"/>
                <c:pt idx="0">
                  <c:v>12.19607682206172</c:v>
                </c:pt>
                <c:pt idx="1">
                  <c:v>8.7413078835116096</c:v>
                </c:pt>
                <c:pt idx="2">
                  <c:v>2.0594392523364853</c:v>
                </c:pt>
                <c:pt idx="3">
                  <c:v>1.9000916190393078</c:v>
                </c:pt>
                <c:pt idx="5">
                  <c:v>11.6</c:v>
                </c:pt>
              </c:numCache>
            </c:numRef>
          </c:val>
        </c:ser>
        <c:axId val="406618112"/>
        <c:axId val="406619648"/>
      </c:barChart>
      <c:catAx>
        <c:axId val="406618112"/>
        <c:scaling>
          <c:orientation val="minMax"/>
        </c:scaling>
        <c:axPos val="b"/>
        <c:numFmt formatCode="General" sourceLinked="1"/>
        <c:majorTickMark val="none"/>
        <c:tickLblPos val="nextTo"/>
        <c:crossAx val="406619648"/>
        <c:crosses val="autoZero"/>
        <c:auto val="1"/>
        <c:lblAlgn val="ctr"/>
        <c:lblOffset val="100"/>
      </c:catAx>
      <c:valAx>
        <c:axId val="406619648"/>
        <c:scaling>
          <c:orientation val="minMax"/>
          <c:max val="80"/>
        </c:scaling>
        <c:axPos val="l"/>
        <c:majorGridlines/>
        <c:numFmt formatCode="#,##0.0_ " sourceLinked="1"/>
        <c:majorTickMark val="none"/>
        <c:tickLblPos val="nextTo"/>
        <c:crossAx val="406618112"/>
        <c:crosses val="autoZero"/>
        <c:crossBetween val="between"/>
      </c:valAx>
    </c:plotArea>
    <c:legend>
      <c:legendPos val="r"/>
      <c:layout/>
    </c:legend>
    <c:plotVisOnly val="1"/>
    <c:dispBlanksAs val="gap"/>
  </c:chart>
  <c:spPr>
    <a:ln w="6350">
      <a:solidFill>
        <a:schemeClr val="tx1"/>
      </a:solidFill>
    </a:ln>
    <a:effectLst>
      <a:glow rad="139700">
        <a:schemeClr val="accent2">
          <a:satMod val="175000"/>
          <a:alpha val="40000"/>
        </a:schemeClr>
      </a:glow>
      <a:outerShdw blurRad="38100" dist="38100" dir="2700000" sx="1000" sy="1000" algn="tl" rotWithShape="0">
        <a:srgbClr val="5F5F5F"/>
      </a:outerShdw>
    </a:effectLst>
  </c:spPr>
  <c:externalData r:id="rId1"/>
</c:chartSpace>
</file>

<file path=ppt/charts/chart9.xml><?xml version="1.0" encoding="utf-8"?>
<c:chartSpace xmlns:c="http://schemas.openxmlformats.org/drawingml/2006/chart" xmlns:a="http://schemas.openxmlformats.org/drawingml/2006/main" xmlns:r="http://schemas.openxmlformats.org/officeDocument/2006/relationships">
  <c:date1904 val="1"/>
  <c:lang val="ja-JP"/>
  <c:clrMapOvr bg1="lt1" tx1="dk1" bg2="lt2" tx2="dk2" accent1="accent1" accent2="accent2" accent3="accent3" accent4="accent4" accent5="accent5" accent6="accent6" hlink="hlink" folHlink="folHlink"/>
  <c:chart>
    <c:title>
      <c:tx>
        <c:rich>
          <a:bodyPr/>
          <a:lstStyle/>
          <a:p>
            <a:pPr>
              <a:defRPr sz="1200" b="0">
                <a:latin typeface="HGP創英角ｺﾞｼｯｸUB" pitchFamily="50" charset="-128"/>
                <a:ea typeface="HGP創英角ｺﾞｼｯｸUB" pitchFamily="50" charset="-128"/>
              </a:defRPr>
            </a:pPr>
            <a:r>
              <a:rPr lang="ja-JP" altLang="en-US" sz="1200" b="0" dirty="0" smtClean="0">
                <a:latin typeface="HGP創英角ｺﾞｼｯｸUB" pitchFamily="50" charset="-128"/>
                <a:ea typeface="HGP創英角ｺﾞｼｯｸUB" pitchFamily="50" charset="-128"/>
              </a:rPr>
              <a:t>圧縮率と検索パフォーマンス</a:t>
            </a:r>
            <a:endParaRPr lang="ja-JP" altLang="en-US" sz="1200" b="0" dirty="0">
              <a:latin typeface="HGP創英角ｺﾞｼｯｸUB" pitchFamily="50" charset="-128"/>
              <a:ea typeface="HGP創英角ｺﾞｼｯｸUB" pitchFamily="50" charset="-128"/>
            </a:endParaRPr>
          </a:p>
        </c:rich>
      </c:tx>
      <c:layout/>
    </c:title>
    <c:plotArea>
      <c:layout/>
      <c:barChart>
        <c:barDir val="col"/>
        <c:grouping val="clustered"/>
        <c:ser>
          <c:idx val="0"/>
          <c:order val="0"/>
          <c:tx>
            <c:strRef>
              <c:f>CCC!$B$8</c:f>
              <c:strCache>
                <c:ptCount val="1"/>
                <c:pt idx="0">
                  <c:v>Size（MB)</c:v>
                </c:pt>
              </c:strCache>
            </c:strRef>
          </c:tx>
          <c:cat>
            <c:strRef>
              <c:f>CCC!$A$9:$A$14</c:f>
              <c:strCache>
                <c:ptCount val="6"/>
                <c:pt idx="0">
                  <c:v>No Compress</c:v>
                </c:pt>
                <c:pt idx="1">
                  <c:v>OLTP Compress</c:v>
                </c:pt>
                <c:pt idx="2">
                  <c:v>HCC Query Low</c:v>
                </c:pt>
                <c:pt idx="3">
                  <c:v>HCC Query High</c:v>
                </c:pt>
                <c:pt idx="4">
                  <c:v>HCC Archive Low</c:v>
                </c:pt>
                <c:pt idx="5">
                  <c:v>HCC Archive High</c:v>
                </c:pt>
              </c:strCache>
            </c:strRef>
          </c:cat>
          <c:val>
            <c:numRef>
              <c:f>CCC!$B$9:$B$14</c:f>
              <c:numCache>
                <c:formatCode>#,##0;[Red]\-#,##0</c:formatCode>
                <c:ptCount val="6"/>
                <c:pt idx="0">
                  <c:v>297194</c:v>
                </c:pt>
                <c:pt idx="1">
                  <c:v>103896</c:v>
                </c:pt>
                <c:pt idx="2">
                  <c:v>48992</c:v>
                </c:pt>
                <c:pt idx="3">
                  <c:v>30840</c:v>
                </c:pt>
                <c:pt idx="4">
                  <c:v>28300</c:v>
                </c:pt>
                <c:pt idx="5">
                  <c:v>24368</c:v>
                </c:pt>
              </c:numCache>
            </c:numRef>
          </c:val>
        </c:ser>
        <c:axId val="408011520"/>
        <c:axId val="408013056"/>
      </c:barChart>
      <c:lineChart>
        <c:grouping val="standard"/>
        <c:ser>
          <c:idx val="1"/>
          <c:order val="1"/>
          <c:tx>
            <c:strRef>
              <c:f>CCC!$C$8</c:f>
              <c:strCache>
                <c:ptCount val="1"/>
                <c:pt idx="0">
                  <c:v>Query Elapsed Time(sec)</c:v>
                </c:pt>
              </c:strCache>
            </c:strRef>
          </c:tx>
          <c:cat>
            <c:strRef>
              <c:f>CCC!$A$9:$A$14</c:f>
              <c:strCache>
                <c:ptCount val="6"/>
                <c:pt idx="0">
                  <c:v>No Compress</c:v>
                </c:pt>
                <c:pt idx="1">
                  <c:v>OLTP Compress</c:v>
                </c:pt>
                <c:pt idx="2">
                  <c:v>HCC Query Low</c:v>
                </c:pt>
                <c:pt idx="3">
                  <c:v>HCC Query High</c:v>
                </c:pt>
                <c:pt idx="4">
                  <c:v>HCC Archive Low</c:v>
                </c:pt>
                <c:pt idx="5">
                  <c:v>HCC Archive High</c:v>
                </c:pt>
              </c:strCache>
            </c:strRef>
          </c:cat>
          <c:val>
            <c:numRef>
              <c:f>CCC!$C$9:$C$14</c:f>
              <c:numCache>
                <c:formatCode>General</c:formatCode>
                <c:ptCount val="6"/>
                <c:pt idx="0">
                  <c:v>94</c:v>
                </c:pt>
                <c:pt idx="1">
                  <c:v>72</c:v>
                </c:pt>
                <c:pt idx="2">
                  <c:v>66</c:v>
                </c:pt>
                <c:pt idx="3">
                  <c:v>71</c:v>
                </c:pt>
                <c:pt idx="4">
                  <c:v>75</c:v>
                </c:pt>
                <c:pt idx="5">
                  <c:v>118</c:v>
                </c:pt>
              </c:numCache>
            </c:numRef>
          </c:val>
        </c:ser>
        <c:marker val="1"/>
        <c:axId val="406523904"/>
        <c:axId val="406525440"/>
      </c:lineChart>
      <c:catAx>
        <c:axId val="408011520"/>
        <c:scaling>
          <c:orientation val="minMax"/>
        </c:scaling>
        <c:axPos val="b"/>
        <c:numFmt formatCode="General" sourceLinked="1"/>
        <c:majorTickMark val="none"/>
        <c:tickLblPos val="nextTo"/>
        <c:crossAx val="408013056"/>
        <c:crosses val="autoZero"/>
        <c:auto val="1"/>
        <c:lblAlgn val="ctr"/>
        <c:lblOffset val="100"/>
      </c:catAx>
      <c:valAx>
        <c:axId val="408013056"/>
        <c:scaling>
          <c:orientation val="minMax"/>
        </c:scaling>
        <c:axPos val="l"/>
        <c:majorGridlines/>
        <c:numFmt formatCode="#,##0;[Red]\-#,##0" sourceLinked="1"/>
        <c:majorTickMark val="none"/>
        <c:tickLblPos val="nextTo"/>
        <c:txPr>
          <a:bodyPr/>
          <a:lstStyle/>
          <a:p>
            <a:pPr>
              <a:defRPr baseline="0">
                <a:solidFill>
                  <a:schemeClr val="bg1"/>
                </a:solidFill>
              </a:defRPr>
            </a:pPr>
            <a:endParaRPr lang="ja-JP"/>
          </a:p>
        </c:txPr>
        <c:crossAx val="408011520"/>
        <c:crosses val="autoZero"/>
        <c:crossBetween val="between"/>
      </c:valAx>
      <c:catAx>
        <c:axId val="406523904"/>
        <c:scaling>
          <c:orientation val="minMax"/>
        </c:scaling>
        <c:delete val="1"/>
        <c:axPos val="b"/>
        <c:tickLblPos val="none"/>
        <c:crossAx val="406525440"/>
        <c:crosses val="autoZero"/>
        <c:auto val="1"/>
        <c:lblAlgn val="ctr"/>
        <c:lblOffset val="100"/>
      </c:catAx>
      <c:valAx>
        <c:axId val="406525440"/>
        <c:scaling>
          <c:orientation val="minMax"/>
        </c:scaling>
        <c:axPos val="r"/>
        <c:numFmt formatCode="General" sourceLinked="1"/>
        <c:tickLblPos val="nextTo"/>
        <c:txPr>
          <a:bodyPr/>
          <a:lstStyle/>
          <a:p>
            <a:pPr>
              <a:defRPr baseline="0">
                <a:solidFill>
                  <a:schemeClr val="bg1"/>
                </a:solidFill>
              </a:defRPr>
            </a:pPr>
            <a:endParaRPr lang="ja-JP"/>
          </a:p>
        </c:txPr>
        <c:crossAx val="406523904"/>
        <c:crosses val="max"/>
        <c:crossBetween val="between"/>
      </c:valAx>
    </c:plotArea>
    <c:legend>
      <c:legendPos val="r"/>
      <c:layout/>
    </c:legend>
    <c:plotVisOnly val="1"/>
    <c:dispBlanksAs val="gap"/>
  </c:chart>
  <c:spPr>
    <a:ln>
      <a:solidFill>
        <a:srgbClr val="000000"/>
      </a:solidFill>
    </a:ln>
    <a:effectLst>
      <a:glow rad="101600">
        <a:srgbClr val="C0C0C0">
          <a:satMod val="175000"/>
          <a:alpha val="40000"/>
        </a:srgbClr>
      </a:glow>
    </a:effectLst>
  </c:spPr>
  <c:externalData r:id="rId2"/>
</c:chartSpace>
</file>

<file path=ppt/drawings/_rels/vmlDrawing1.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4" Type="http://schemas.openxmlformats.org/officeDocument/2006/relationships/image" Target="../media/image5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1"/>
            <a:ext cx="2919123" cy="492663"/>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eaLnBrk="0" hangingPunct="0">
              <a:lnSpc>
                <a:spcPct val="100000"/>
              </a:lnSpc>
              <a:spcBef>
                <a:spcPct val="0"/>
              </a:spcBef>
              <a:buClrTx/>
              <a:defRPr sz="1300">
                <a:latin typeface="Times" pitchFamily="18" charset="0"/>
                <a:ea typeface="ＭＳ Ｐゴシック" charset="-128"/>
              </a:defRPr>
            </a:lvl1pPr>
          </a:lstStyle>
          <a:p>
            <a:pPr>
              <a:defRPr/>
            </a:pPr>
            <a:endParaRPr lang="ja-JP" altLang="ja-JP"/>
          </a:p>
        </p:txBody>
      </p:sp>
      <p:sp>
        <p:nvSpPr>
          <p:cNvPr id="258051" name="Rectangle 3"/>
          <p:cNvSpPr>
            <a:spLocks noGrp="1" noChangeArrowheads="1"/>
          </p:cNvSpPr>
          <p:nvPr>
            <p:ph type="dt" sz="quarter" idx="1"/>
          </p:nvPr>
        </p:nvSpPr>
        <p:spPr bwMode="auto">
          <a:xfrm>
            <a:off x="3816641" y="1"/>
            <a:ext cx="2919123" cy="492663"/>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0" hangingPunct="0">
              <a:lnSpc>
                <a:spcPct val="100000"/>
              </a:lnSpc>
              <a:spcBef>
                <a:spcPct val="0"/>
              </a:spcBef>
              <a:buClrTx/>
              <a:defRPr sz="1300">
                <a:latin typeface="Times" pitchFamily="18" charset="0"/>
                <a:ea typeface="ＭＳ Ｐゴシック" charset="-128"/>
              </a:defRPr>
            </a:lvl1pPr>
          </a:lstStyle>
          <a:p>
            <a:pPr>
              <a:defRPr/>
            </a:pPr>
            <a:endParaRPr lang="ja-JP" altLang="ja-JP"/>
          </a:p>
        </p:txBody>
      </p:sp>
      <p:sp>
        <p:nvSpPr>
          <p:cNvPr id="258052" name="Rectangle 4"/>
          <p:cNvSpPr>
            <a:spLocks noGrp="1" noChangeArrowheads="1"/>
          </p:cNvSpPr>
          <p:nvPr>
            <p:ph type="ftr" sz="quarter" idx="2"/>
          </p:nvPr>
        </p:nvSpPr>
        <p:spPr bwMode="auto">
          <a:xfrm>
            <a:off x="0" y="9373650"/>
            <a:ext cx="2919123" cy="492663"/>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eaLnBrk="0" hangingPunct="0">
              <a:lnSpc>
                <a:spcPct val="100000"/>
              </a:lnSpc>
              <a:spcBef>
                <a:spcPct val="0"/>
              </a:spcBef>
              <a:buClrTx/>
              <a:defRPr sz="1300">
                <a:latin typeface="Times" pitchFamily="18" charset="0"/>
                <a:ea typeface="ＭＳ Ｐゴシック" charset="-128"/>
              </a:defRPr>
            </a:lvl1pPr>
          </a:lstStyle>
          <a:p>
            <a:pPr>
              <a:defRPr/>
            </a:pPr>
            <a:endParaRPr lang="ja-JP" altLang="ja-JP"/>
          </a:p>
        </p:txBody>
      </p:sp>
      <p:sp>
        <p:nvSpPr>
          <p:cNvPr id="258053" name="Rectangle 5"/>
          <p:cNvSpPr>
            <a:spLocks noGrp="1" noChangeArrowheads="1"/>
          </p:cNvSpPr>
          <p:nvPr>
            <p:ph type="sldNum" sz="quarter" idx="3"/>
          </p:nvPr>
        </p:nvSpPr>
        <p:spPr bwMode="auto">
          <a:xfrm>
            <a:off x="3816641" y="9373650"/>
            <a:ext cx="2919123" cy="492663"/>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0" hangingPunct="0">
              <a:lnSpc>
                <a:spcPct val="100000"/>
              </a:lnSpc>
              <a:spcBef>
                <a:spcPct val="0"/>
              </a:spcBef>
              <a:buClrTx/>
              <a:defRPr sz="1300">
                <a:latin typeface="Times" pitchFamily="18" charset="0"/>
                <a:ea typeface="ＭＳ Ｐゴシック" charset="-128"/>
              </a:defRPr>
            </a:lvl1pPr>
          </a:lstStyle>
          <a:p>
            <a:pPr>
              <a:defRPr/>
            </a:pPr>
            <a:fld id="{F07ABA12-DECC-4A68-9CEE-3BEED1143135}" type="slidenum">
              <a:rPr lang="en-US" altLang="ja-JP"/>
              <a:pPr>
                <a:defRPr/>
              </a:pPr>
              <a:t>&lt;#&gt;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1"/>
            <a:ext cx="2919123" cy="492663"/>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eaLnBrk="0" hangingPunct="0">
              <a:lnSpc>
                <a:spcPct val="100000"/>
              </a:lnSpc>
              <a:spcBef>
                <a:spcPct val="0"/>
              </a:spcBef>
              <a:buClrTx/>
              <a:defRPr sz="1300">
                <a:latin typeface="Times" pitchFamily="18" charset="0"/>
                <a:ea typeface="ＭＳ Ｐゴシック" charset="-128"/>
              </a:defRPr>
            </a:lvl1pPr>
          </a:lstStyle>
          <a:p>
            <a:pPr>
              <a:defRPr/>
            </a:pPr>
            <a:endParaRPr lang="ja-JP" altLang="ja-JP"/>
          </a:p>
        </p:txBody>
      </p:sp>
      <p:sp>
        <p:nvSpPr>
          <p:cNvPr id="4099" name="Rectangle 3"/>
          <p:cNvSpPr>
            <a:spLocks noGrp="1" noChangeArrowheads="1"/>
          </p:cNvSpPr>
          <p:nvPr>
            <p:ph type="dt" idx="1"/>
          </p:nvPr>
        </p:nvSpPr>
        <p:spPr bwMode="auto">
          <a:xfrm>
            <a:off x="3816641" y="1"/>
            <a:ext cx="2919123" cy="492663"/>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0" hangingPunct="0">
              <a:lnSpc>
                <a:spcPct val="100000"/>
              </a:lnSpc>
              <a:spcBef>
                <a:spcPct val="0"/>
              </a:spcBef>
              <a:buClrTx/>
              <a:defRPr sz="1300">
                <a:latin typeface="Times" pitchFamily="18" charset="0"/>
                <a:ea typeface="ＭＳ Ｐゴシック" charset="-128"/>
              </a:defRPr>
            </a:lvl1pPr>
          </a:lstStyle>
          <a:p>
            <a:pPr>
              <a:defRPr/>
            </a:pPr>
            <a:endParaRPr lang="ja-JP" altLang="ja-JP"/>
          </a:p>
        </p:txBody>
      </p:sp>
      <p:sp>
        <p:nvSpPr>
          <p:cNvPr id="15364" name="Rectangle 4"/>
          <p:cNvSpPr>
            <a:spLocks noGrp="1" noRot="1" noChangeAspect="1" noChangeArrowheads="1" noTextEdit="1"/>
          </p:cNvSpPr>
          <p:nvPr>
            <p:ph type="sldImg" idx="2"/>
          </p:nvPr>
        </p:nvSpPr>
        <p:spPr bwMode="auto">
          <a:xfrm>
            <a:off x="80963" y="741363"/>
            <a:ext cx="6573837" cy="3698875"/>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897517" y="4686826"/>
            <a:ext cx="4940729" cy="4438862"/>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ltLang="ja-JP" noProof="0" smtClean="0"/>
              <a:t>Click to edit Master text styles</a:t>
            </a:r>
          </a:p>
          <a:p>
            <a:pPr lvl="1"/>
            <a:r>
              <a:rPr lang="en-US" altLang="ja-JP" noProof="0" smtClean="0"/>
              <a:t>Second level</a:t>
            </a:r>
          </a:p>
          <a:p>
            <a:pPr lvl="2"/>
            <a:r>
              <a:rPr lang="en-US" altLang="ja-JP" noProof="0" smtClean="0"/>
              <a:t>Third level</a:t>
            </a:r>
          </a:p>
          <a:p>
            <a:pPr lvl="3"/>
            <a:r>
              <a:rPr lang="en-US" altLang="ja-JP" noProof="0" smtClean="0"/>
              <a:t>Fourth level</a:t>
            </a:r>
          </a:p>
          <a:p>
            <a:pPr lvl="4"/>
            <a:r>
              <a:rPr lang="en-US" altLang="ja-JP" noProof="0" smtClean="0"/>
              <a:t>Fifth level</a:t>
            </a:r>
          </a:p>
        </p:txBody>
      </p:sp>
      <p:sp>
        <p:nvSpPr>
          <p:cNvPr id="4102" name="Rectangle 6"/>
          <p:cNvSpPr>
            <a:spLocks noGrp="1" noChangeArrowheads="1"/>
          </p:cNvSpPr>
          <p:nvPr>
            <p:ph type="ftr" sz="quarter" idx="4"/>
          </p:nvPr>
        </p:nvSpPr>
        <p:spPr bwMode="auto">
          <a:xfrm>
            <a:off x="0" y="9373650"/>
            <a:ext cx="2919123" cy="492663"/>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eaLnBrk="0" hangingPunct="0">
              <a:lnSpc>
                <a:spcPct val="100000"/>
              </a:lnSpc>
              <a:spcBef>
                <a:spcPct val="0"/>
              </a:spcBef>
              <a:buClrTx/>
              <a:defRPr sz="1300">
                <a:latin typeface="Times" pitchFamily="18" charset="0"/>
                <a:ea typeface="ＭＳ Ｐゴシック" charset="-128"/>
              </a:defRPr>
            </a:lvl1pPr>
          </a:lstStyle>
          <a:p>
            <a:pPr>
              <a:defRPr/>
            </a:pPr>
            <a:endParaRPr lang="ja-JP" altLang="ja-JP"/>
          </a:p>
        </p:txBody>
      </p:sp>
      <p:sp>
        <p:nvSpPr>
          <p:cNvPr id="4103" name="Rectangle 7"/>
          <p:cNvSpPr>
            <a:spLocks noGrp="1" noChangeArrowheads="1"/>
          </p:cNvSpPr>
          <p:nvPr>
            <p:ph type="sldNum" sz="quarter" idx="5"/>
          </p:nvPr>
        </p:nvSpPr>
        <p:spPr bwMode="auto">
          <a:xfrm>
            <a:off x="3816641" y="9373650"/>
            <a:ext cx="2919123" cy="492663"/>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0" hangingPunct="0">
              <a:lnSpc>
                <a:spcPct val="100000"/>
              </a:lnSpc>
              <a:spcBef>
                <a:spcPct val="0"/>
              </a:spcBef>
              <a:buClrTx/>
              <a:defRPr sz="1300">
                <a:latin typeface="Times" pitchFamily="18" charset="0"/>
                <a:ea typeface="ＭＳ Ｐゴシック" charset="-128"/>
              </a:defRPr>
            </a:lvl1pPr>
          </a:lstStyle>
          <a:p>
            <a:pPr>
              <a:defRPr/>
            </a:pPr>
            <a:fld id="{C62B274B-E112-4EE7-A7A0-32C20A1A7920}" type="slidenum">
              <a:rPr lang="en-US" altLang="ja-JP"/>
              <a:pPr>
                <a:defRPr/>
              </a:pPr>
              <a:t>&lt;#&gt;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1" kern="1200">
        <a:solidFill>
          <a:schemeClr val="tx1"/>
        </a:solidFill>
        <a:latin typeface="Arial" pitchFamily="-111" charset="0"/>
        <a:ea typeface="ＭＳ Ｐゴシック" charset="-128"/>
        <a:cs typeface="ＭＳ Ｐゴシック" pitchFamily="-111" charset="-128"/>
      </a:defRPr>
    </a:lvl1pPr>
    <a:lvl2pPr marL="114300" indent="342900" algn="l" rtl="0" eaLnBrk="0" fontAlgn="base" hangingPunct="0">
      <a:spcBef>
        <a:spcPct val="30000"/>
      </a:spcBef>
      <a:spcAft>
        <a:spcPct val="0"/>
      </a:spcAft>
      <a:defRPr sz="1200" kern="1200">
        <a:solidFill>
          <a:schemeClr val="tx1"/>
        </a:solidFill>
        <a:latin typeface="Arial" pitchFamily="-111" charset="0"/>
        <a:ea typeface="ＭＳ Ｐゴシック" charset="-128"/>
        <a:cs typeface="+mn-cs"/>
      </a:defRPr>
    </a:lvl2pPr>
    <a:lvl3pPr marL="338138" indent="-109538" algn="l" rtl="0" eaLnBrk="0" fontAlgn="base" hangingPunct="0">
      <a:spcBef>
        <a:spcPct val="30000"/>
      </a:spcBef>
      <a:spcAft>
        <a:spcPct val="0"/>
      </a:spcAft>
      <a:buSzPct val="100000"/>
      <a:buFont typeface="Times" pitchFamily="18" charset="0"/>
      <a:buChar char="•"/>
      <a:defRPr sz="1000" kern="1200">
        <a:solidFill>
          <a:schemeClr val="tx1"/>
        </a:solidFill>
        <a:latin typeface="Arial" pitchFamily="-111" charset="0"/>
        <a:ea typeface="ＭＳ Ｐゴシック" charset="-128"/>
        <a:cs typeface="+mn-cs"/>
      </a:defRPr>
    </a:lvl3pPr>
    <a:lvl4pPr marL="579438" indent="-120650" algn="l" rtl="0" eaLnBrk="0" fontAlgn="base" hangingPunct="0">
      <a:spcBef>
        <a:spcPct val="30000"/>
      </a:spcBef>
      <a:spcAft>
        <a:spcPct val="0"/>
      </a:spcAft>
      <a:buChar char="–"/>
      <a:defRPr sz="1000" kern="1200">
        <a:solidFill>
          <a:schemeClr val="tx1"/>
        </a:solidFill>
        <a:latin typeface="Arial" pitchFamily="-111" charset="0"/>
        <a:ea typeface="ＭＳ Ｐゴシック" charset="-128"/>
        <a:cs typeface="+mn-cs"/>
      </a:defRPr>
    </a:lvl4pPr>
    <a:lvl5pPr marL="693738" indent="1135063" algn="l" rtl="0" eaLnBrk="0" fontAlgn="base" hangingPunct="0">
      <a:spcBef>
        <a:spcPct val="30000"/>
      </a:spcBef>
      <a:spcAft>
        <a:spcPct val="0"/>
      </a:spcAft>
      <a:defRPr sz="900" kern="1200">
        <a:solidFill>
          <a:schemeClr val="tx1"/>
        </a:solidFill>
        <a:latin typeface="Arial" pitchFamily="-111"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a:t>
            </a:fld>
            <a:endParaRPr lang="en-US"/>
          </a:p>
        </p:txBody>
      </p:sp>
    </p:spTree>
    <p:extLst>
      <p:ext uri="{BB962C8B-B14F-4D97-AF65-F5344CB8AC3E}">
        <p14:creationId xmlns="" xmlns:p14="http://schemas.microsoft.com/office/powerpoint/2010/main" val="2014489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lnSpcReduction="10000"/>
          </a:bodyPr>
          <a:lstStyle/>
          <a:p>
            <a:pPr>
              <a:defRPr/>
            </a:pPr>
            <a:r>
              <a:rPr kumimoji="1" lang="ja-JP" altLang="en-US" sz="900" b="1" baseline="0" dirty="0" smtClean="0">
                <a:latin typeface="Arial" pitchFamily="34" charset="0"/>
                <a:ea typeface="ＭＳ Ｐゴシック" pitchFamily="50" charset="-128"/>
              </a:rPr>
              <a:t>パラレル度（並列度）の考え方</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Database Machine</a:t>
            </a:r>
            <a:r>
              <a:rPr kumimoji="1" lang="ja-JP" altLang="en-US" sz="900" b="0" baseline="0" dirty="0" smtClean="0">
                <a:latin typeface="Arial" pitchFamily="34" charset="0"/>
                <a:ea typeface="ＭＳ Ｐゴシック" pitchFamily="50" charset="-128"/>
              </a:rPr>
              <a:t>のリソースを有効活用してパフォーマンスを得る有効な方法の</a:t>
            </a:r>
            <a:r>
              <a:rPr kumimoji="1" lang="en-US" altLang="ja-JP" sz="900" b="0" baseline="0" dirty="0" smtClean="0">
                <a:latin typeface="Arial" pitchFamily="34" charset="0"/>
                <a:ea typeface="ＭＳ Ｐゴシック" pitchFamily="50" charset="-128"/>
              </a:rPr>
              <a:t>1</a:t>
            </a:r>
            <a:r>
              <a:rPr kumimoji="1" lang="ja-JP" altLang="en-US" sz="900" b="0" baseline="0" dirty="0" smtClean="0">
                <a:latin typeface="Arial" pitchFamily="34" charset="0"/>
                <a:ea typeface="ＭＳ Ｐゴシック" pitchFamily="50" charset="-128"/>
              </a:rPr>
              <a:t>つが並列処理です。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但し、闇雲にパラレル度を大きくすることが、必ずしもパフォーマンス改善に繋がるわけではありません。例えば、データサイズの小さなオブジェクトに対して、必要以上の並列度で実行しても、パラレル処理するためのオーバーヘッドにより、シリアル処理よりも遅くなってしまう場合もあり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ここでは、オブジェクトのデータサイズ別に、どの程度の並列度にて実行すべきかの参考値を示しています。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　・オブジェクトサイズが、</a:t>
            </a:r>
            <a:r>
              <a:rPr kumimoji="1" lang="en-US" altLang="ja-JP" sz="900" b="0" baseline="0" dirty="0" smtClean="0">
                <a:latin typeface="Arial" pitchFamily="34" charset="0"/>
                <a:ea typeface="ＭＳ Ｐゴシック" pitchFamily="50" charset="-128"/>
              </a:rPr>
              <a:t>200MB</a:t>
            </a:r>
            <a:r>
              <a:rPr kumimoji="1" lang="ja-JP" altLang="en-US" sz="900" b="0" baseline="0" dirty="0" smtClean="0">
                <a:latin typeface="Arial" pitchFamily="34" charset="0"/>
                <a:ea typeface="ＭＳ Ｐゴシック" pitchFamily="50" charset="-128"/>
              </a:rPr>
              <a:t>以下の場合は、並列処理せず、シリアル処理する</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　・オブジェクトサイズが、</a:t>
            </a:r>
            <a:r>
              <a:rPr kumimoji="1" lang="en-US" altLang="ja-JP" sz="900" b="0" baseline="0" dirty="0" smtClean="0">
                <a:latin typeface="Arial" pitchFamily="34" charset="0"/>
                <a:ea typeface="ＭＳ Ｐゴシック" pitchFamily="50" charset="-128"/>
              </a:rPr>
              <a:t>200MB</a:t>
            </a:r>
            <a:r>
              <a:rPr kumimoji="1" lang="ja-JP" altLang="en-US" sz="900" b="0" baseline="0" dirty="0"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5GB</a:t>
            </a:r>
            <a:r>
              <a:rPr kumimoji="1" lang="ja-JP" altLang="en-US" sz="900" b="0" baseline="0" dirty="0" smtClean="0">
                <a:latin typeface="Arial" pitchFamily="34" charset="0"/>
                <a:ea typeface="ＭＳ Ｐゴシック" pitchFamily="50" charset="-128"/>
              </a:rPr>
              <a:t>程度の場合、パラレル度は</a:t>
            </a:r>
            <a:r>
              <a:rPr kumimoji="1" lang="en-US" altLang="ja-JP" sz="900" b="0" baseline="0" dirty="0" smtClean="0">
                <a:latin typeface="Arial" pitchFamily="34" charset="0"/>
                <a:ea typeface="ＭＳ Ｐゴシック" pitchFamily="50" charset="-128"/>
              </a:rPr>
              <a:t>4</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ja-JP" altLang="en-US" sz="900" b="0" baseline="0" dirty="0" smtClean="0">
                <a:latin typeface="Arial" pitchFamily="34" charset="0"/>
                <a:ea typeface="ＭＳ Ｐゴシック" pitchFamily="50" charset="-128"/>
              </a:rPr>
              <a:t>　・オブジェクトサイズが、</a:t>
            </a:r>
            <a:r>
              <a:rPr kumimoji="1" lang="en-US" altLang="ja-JP" sz="900" b="0" baseline="0" dirty="0" smtClean="0">
                <a:latin typeface="Arial" pitchFamily="34" charset="0"/>
                <a:ea typeface="ＭＳ Ｐゴシック" pitchFamily="50" charset="-128"/>
              </a:rPr>
              <a:t>5GB</a:t>
            </a:r>
            <a:r>
              <a:rPr kumimoji="1" lang="ja-JP" altLang="en-US" sz="900" b="0" baseline="0" dirty="0" smtClean="0">
                <a:latin typeface="Arial" pitchFamily="34" charset="0"/>
                <a:ea typeface="ＭＳ Ｐゴシック" pitchFamily="50" charset="-128"/>
              </a:rPr>
              <a:t>以上の場合、パラレル度は</a:t>
            </a:r>
            <a:r>
              <a:rPr kumimoji="1" lang="en-US" altLang="ja-JP" sz="900" b="0" baseline="0" dirty="0" smtClean="0">
                <a:latin typeface="Arial" pitchFamily="34" charset="0"/>
                <a:ea typeface="ＭＳ Ｐゴシック" pitchFamily="50" charset="-128"/>
              </a:rPr>
              <a:t>32</a:t>
            </a: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スライドには、</a:t>
            </a: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Database Machine</a:t>
            </a:r>
            <a:r>
              <a:rPr kumimoji="1" lang="ja-JP" altLang="en-US" sz="900" b="0" baseline="0" dirty="0" smtClean="0">
                <a:latin typeface="Arial" pitchFamily="34" charset="0"/>
                <a:ea typeface="ＭＳ Ｐゴシック" pitchFamily="50" charset="-128"/>
              </a:rPr>
              <a:t>のモデル別のデフォルトにて設定されるパラレル度を示しています</a:t>
            </a:r>
            <a:r>
              <a:rPr kumimoji="1" lang="en-US" altLang="ja-JP" sz="900" b="0" baseline="0" dirty="0" smtClean="0">
                <a:latin typeface="Arial" pitchFamily="34" charset="0"/>
                <a:ea typeface="ＭＳ Ｐゴシック" pitchFamily="50" charset="-128"/>
              </a:rPr>
              <a:t>(</a:t>
            </a:r>
            <a:r>
              <a:rPr kumimoji="1" lang="en-US" altLang="ja-JP" sz="900" b="0" baseline="0" dirty="0" err="1" smtClean="0">
                <a:latin typeface="Arial" pitchFamily="34" charset="0"/>
                <a:ea typeface="ＭＳ Ｐゴシック" pitchFamily="50" charset="-128"/>
              </a:rPr>
              <a:t>parallel_threads_per_cpu</a:t>
            </a:r>
            <a:r>
              <a:rPr kumimoji="1" lang="en-US" altLang="ja-JP" sz="900" b="0" baseline="0" dirty="0" smtClean="0">
                <a:latin typeface="Arial" pitchFamily="34" charset="0"/>
                <a:ea typeface="ＭＳ Ｐゴシック" pitchFamily="50" charset="-128"/>
              </a:rPr>
              <a:t>=1</a:t>
            </a:r>
            <a:r>
              <a:rPr kumimoji="1" lang="ja-JP" altLang="en-US" sz="900" b="0" baseline="0" dirty="0" err="1" smtClean="0">
                <a:latin typeface="Arial" pitchFamily="34" charset="0"/>
                <a:ea typeface="ＭＳ Ｐゴシック" pitchFamily="50" charset="-128"/>
              </a:rPr>
              <a:t>の設</a:t>
            </a:r>
            <a:r>
              <a:rPr kumimoji="1" lang="ja-JP" altLang="en-US" sz="900" b="0" baseline="0" dirty="0" smtClean="0">
                <a:latin typeface="Arial" pitchFamily="34" charset="0"/>
                <a:ea typeface="ＭＳ Ｐゴシック" pitchFamily="50" charset="-128"/>
              </a:rPr>
              <a:t>定時）。</a:t>
            </a: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Full Rack</a:t>
            </a:r>
            <a:r>
              <a:rPr kumimoji="1" lang="ja-JP" altLang="en-US" sz="900" b="0" baseline="0" dirty="0" smtClean="0">
                <a:latin typeface="Arial" pitchFamily="34" charset="0"/>
                <a:ea typeface="ＭＳ Ｐゴシック" pitchFamily="50" charset="-128"/>
              </a:rPr>
              <a:t>構成の場合は、全てのデータベースサーバ（</a:t>
            </a:r>
            <a:r>
              <a:rPr kumimoji="1" lang="en-US" altLang="ja-JP" sz="900" b="0" baseline="0" dirty="0" smtClean="0">
                <a:latin typeface="Arial" pitchFamily="34" charset="0"/>
                <a:ea typeface="ＭＳ Ｐゴシック" pitchFamily="50" charset="-128"/>
              </a:rPr>
              <a:t>8</a:t>
            </a:r>
            <a:r>
              <a:rPr kumimoji="1" lang="ja-JP" altLang="en-US" sz="900" b="0" baseline="0" dirty="0" smtClean="0">
                <a:latin typeface="Arial" pitchFamily="34" charset="0"/>
                <a:ea typeface="ＭＳ Ｐゴシック" pitchFamily="50" charset="-128"/>
              </a:rPr>
              <a:t>台）の合計の</a:t>
            </a:r>
            <a:r>
              <a:rPr kumimoji="1" lang="en-US" altLang="ja-JP" sz="900" b="0" baseline="0" dirty="0" smtClean="0">
                <a:latin typeface="Arial" pitchFamily="34" charset="0"/>
                <a:ea typeface="ＭＳ Ｐゴシック" pitchFamily="50" charset="-128"/>
              </a:rPr>
              <a:t>CPU</a:t>
            </a:r>
            <a:r>
              <a:rPr kumimoji="1" lang="ja-JP" altLang="en-US" sz="900" b="0" baseline="0" dirty="0" smtClean="0">
                <a:latin typeface="Arial" pitchFamily="34" charset="0"/>
                <a:ea typeface="ＭＳ Ｐゴシック" pitchFamily="50" charset="-128"/>
              </a:rPr>
              <a:t>コア数は</a:t>
            </a:r>
            <a:r>
              <a:rPr kumimoji="1" lang="en-US" altLang="ja-JP" sz="900" b="0" baseline="0" dirty="0" smtClean="0">
                <a:latin typeface="Arial" pitchFamily="34" charset="0"/>
                <a:ea typeface="ＭＳ Ｐゴシック" pitchFamily="50" charset="-128"/>
              </a:rPr>
              <a:t>288</a:t>
            </a:r>
            <a:r>
              <a:rPr kumimoji="1" lang="ja-JP" altLang="en-US" sz="900" b="0" baseline="0" dirty="0" smtClean="0">
                <a:latin typeface="Arial" pitchFamily="34" charset="0"/>
                <a:ea typeface="ＭＳ Ｐゴシック" pitchFamily="50" charset="-128"/>
              </a:rPr>
              <a:t>コアになり、ハイパースレッディングが有効になっていることから、</a:t>
            </a:r>
            <a:r>
              <a:rPr kumimoji="1" lang="en-US" altLang="ja-JP" sz="900" b="0" baseline="0" dirty="0" smtClean="0">
                <a:latin typeface="Arial" pitchFamily="34" charset="0"/>
                <a:ea typeface="ＭＳ Ｐゴシック" pitchFamily="50" charset="-128"/>
              </a:rPr>
              <a:t>OS</a:t>
            </a:r>
            <a:r>
              <a:rPr kumimoji="1" lang="ja-JP" altLang="en-US" sz="900" b="0" baseline="0" dirty="0" smtClean="0">
                <a:latin typeface="Arial" pitchFamily="34" charset="0"/>
                <a:ea typeface="ＭＳ Ｐゴシック" pitchFamily="50" charset="-128"/>
              </a:rPr>
              <a:t>上から見える</a:t>
            </a:r>
            <a:r>
              <a:rPr kumimoji="1" lang="en-US" altLang="ja-JP" sz="900" b="0" baseline="0" dirty="0" smtClean="0">
                <a:latin typeface="Arial" pitchFamily="34" charset="0"/>
                <a:ea typeface="ＭＳ Ｐゴシック" pitchFamily="50" charset="-128"/>
              </a:rPr>
              <a:t>CPU</a:t>
            </a:r>
            <a:r>
              <a:rPr kumimoji="1" lang="ja-JP" altLang="en-US" sz="900" b="0" baseline="0" dirty="0" smtClean="0">
                <a:latin typeface="Arial" pitchFamily="34" charset="0"/>
                <a:ea typeface="ＭＳ Ｐゴシック" pitchFamily="50" charset="-128"/>
              </a:rPr>
              <a:t>コア数は、</a:t>
            </a:r>
            <a:r>
              <a:rPr kumimoji="1" lang="en-US" altLang="ja-JP" sz="900" b="0" baseline="0" dirty="0" smtClean="0">
                <a:latin typeface="Arial" pitchFamily="34" charset="0"/>
                <a:ea typeface="ＭＳ Ｐゴシック" pitchFamily="50" charset="-128"/>
              </a:rPr>
              <a:t>576</a:t>
            </a:r>
            <a:r>
              <a:rPr kumimoji="1" lang="ja-JP" altLang="en-US" sz="900" b="0" baseline="0" dirty="0" smtClean="0">
                <a:latin typeface="Arial" pitchFamily="34" charset="0"/>
                <a:ea typeface="ＭＳ Ｐゴシック" pitchFamily="50" charset="-128"/>
              </a:rPr>
              <a:t>になります。デフォルトでは、</a:t>
            </a:r>
            <a:r>
              <a:rPr kumimoji="1" lang="en-US" altLang="ja-JP" sz="900" b="0" baseline="0" dirty="0" smtClean="0">
                <a:latin typeface="Arial" pitchFamily="34" charset="0"/>
                <a:ea typeface="ＭＳ Ｐゴシック" pitchFamily="50" charset="-128"/>
              </a:rPr>
              <a:t>OS</a:t>
            </a:r>
            <a:r>
              <a:rPr kumimoji="1" lang="ja-JP" altLang="en-US" sz="900" b="0" baseline="0" dirty="0" smtClean="0">
                <a:latin typeface="Arial" pitchFamily="34" charset="0"/>
                <a:ea typeface="ＭＳ Ｐゴシック" pitchFamily="50" charset="-128"/>
              </a:rPr>
              <a:t>上から見える</a:t>
            </a:r>
            <a:r>
              <a:rPr kumimoji="1" lang="en-US" altLang="ja-JP" sz="900" b="0" baseline="0" dirty="0" smtClean="0">
                <a:latin typeface="Arial" pitchFamily="34" charset="0"/>
                <a:ea typeface="ＭＳ Ｐゴシック" pitchFamily="50" charset="-128"/>
              </a:rPr>
              <a:t>CPU</a:t>
            </a:r>
            <a:r>
              <a:rPr kumimoji="1" lang="ja-JP" altLang="en-US" sz="900" b="0" baseline="0" dirty="0" smtClean="0">
                <a:latin typeface="Arial" pitchFamily="34" charset="0"/>
                <a:ea typeface="ＭＳ Ｐゴシック" pitchFamily="50" charset="-128"/>
              </a:rPr>
              <a:t>数の</a:t>
            </a:r>
            <a:r>
              <a:rPr kumimoji="1" lang="en-US" altLang="ja-JP" sz="900" b="0" baseline="0" dirty="0" smtClean="0">
                <a:latin typeface="Arial" pitchFamily="34" charset="0"/>
                <a:ea typeface="ＭＳ Ｐゴシック" pitchFamily="50" charset="-128"/>
              </a:rPr>
              <a:t>2</a:t>
            </a:r>
            <a:r>
              <a:rPr kumimoji="1" lang="ja-JP" altLang="en-US" sz="900" b="0" baseline="0" dirty="0" smtClean="0">
                <a:latin typeface="Arial" pitchFamily="34" charset="0"/>
                <a:ea typeface="ＭＳ Ｐゴシック" pitchFamily="50" charset="-128"/>
              </a:rPr>
              <a:t>倍の</a:t>
            </a:r>
            <a:r>
              <a:rPr kumimoji="1" lang="en-US" altLang="ja-JP" sz="900" b="0" baseline="0" dirty="0" smtClean="0">
                <a:latin typeface="Arial" pitchFamily="34" charset="0"/>
                <a:ea typeface="ＭＳ Ｐゴシック" pitchFamily="50" charset="-128"/>
              </a:rPr>
              <a:t>1152</a:t>
            </a:r>
            <a:r>
              <a:rPr kumimoji="1" lang="ja-JP" altLang="en-US" sz="900" b="0" baseline="0" dirty="0" smtClean="0">
                <a:latin typeface="Arial" pitchFamily="34" charset="0"/>
                <a:ea typeface="ＭＳ Ｐゴシック" pitchFamily="50" charset="-128"/>
              </a:rPr>
              <a:t>がデフォルトのパラレル度ですが、</a:t>
            </a:r>
            <a:r>
              <a:rPr kumimoji="1" lang="en-US" altLang="ja-JP" sz="900" b="0" baseline="0" dirty="0" smtClean="0">
                <a:latin typeface="Arial" pitchFamily="34" charset="0"/>
                <a:ea typeface="ＭＳ Ｐゴシック" pitchFamily="50" charset="-128"/>
              </a:rPr>
              <a:t>Hyper Threading</a:t>
            </a:r>
            <a:r>
              <a:rPr kumimoji="1" lang="ja-JP" altLang="en-US" sz="900" b="0" baseline="0" dirty="0" smtClean="0">
                <a:latin typeface="Arial" pitchFamily="34" charset="0"/>
                <a:ea typeface="ＭＳ Ｐゴシック" pitchFamily="50" charset="-128"/>
              </a:rPr>
              <a:t>考慮（</a:t>
            </a:r>
            <a:r>
              <a:rPr kumimoji="1" lang="en-US" altLang="ja-JP" sz="900" b="0" baseline="0" dirty="0" err="1" smtClean="0">
                <a:latin typeface="Arial" pitchFamily="34" charset="0"/>
                <a:ea typeface="ＭＳ Ｐゴシック" pitchFamily="50" charset="-128"/>
              </a:rPr>
              <a:t>parallel_threads_per_cpu</a:t>
            </a:r>
            <a:r>
              <a:rPr kumimoji="1" lang="en-US" altLang="ja-JP" sz="900" b="0" baseline="0" dirty="0" smtClean="0">
                <a:latin typeface="Arial" pitchFamily="34" charset="0"/>
                <a:ea typeface="ＭＳ Ｐゴシック" pitchFamily="50" charset="-128"/>
              </a:rPr>
              <a:t>=1</a:t>
            </a:r>
            <a:r>
              <a:rPr kumimoji="1" lang="ja-JP" altLang="en-US" sz="900" b="0" baseline="0" dirty="0" smtClean="0">
                <a:latin typeface="Arial" pitchFamily="34" charset="0"/>
                <a:ea typeface="ＭＳ Ｐゴシック" pitchFamily="50" charset="-128"/>
              </a:rPr>
              <a:t>）して、</a:t>
            </a:r>
            <a:r>
              <a:rPr kumimoji="1" lang="en-US" altLang="ja-JP" sz="900" b="0" baseline="0" dirty="0" smtClean="0">
                <a:latin typeface="Arial" pitchFamily="34" charset="0"/>
                <a:ea typeface="ＭＳ Ｐゴシック" pitchFamily="50" charset="-128"/>
              </a:rPr>
              <a:t>1152</a:t>
            </a:r>
            <a:r>
              <a:rPr kumimoji="1" lang="ja-JP" altLang="en-US" sz="900" b="0" baseline="0" dirty="0" smtClean="0">
                <a:latin typeface="Arial" pitchFamily="34" charset="0"/>
                <a:ea typeface="ＭＳ Ｐゴシック" pitchFamily="50" charset="-128"/>
              </a:rPr>
              <a:t>として設定しています。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a:t>
            </a:r>
            <a:r>
              <a:rPr kumimoji="1" lang="en-US" altLang="ja-JP" sz="900" b="0" baseline="0" dirty="0" err="1" smtClean="0">
                <a:latin typeface="Arial" pitchFamily="34" charset="0"/>
                <a:ea typeface="ＭＳ Ｐゴシック" pitchFamily="50" charset="-128"/>
              </a:rPr>
              <a:t>parallel_threads_per_cpu</a:t>
            </a:r>
            <a:r>
              <a:rPr kumimoji="1" lang="en-US" altLang="ja-JP" sz="900" b="0" baseline="0" dirty="0" smtClean="0">
                <a:latin typeface="Arial" pitchFamily="34" charset="0"/>
                <a:ea typeface="ＭＳ Ｐゴシック" pitchFamily="50" charset="-128"/>
              </a:rPr>
              <a:t>=1</a:t>
            </a:r>
            <a:r>
              <a:rPr kumimoji="1" lang="ja-JP" altLang="en-US" sz="900" b="0" baseline="0" dirty="0" smtClean="0">
                <a:latin typeface="Arial" pitchFamily="34" charset="0"/>
                <a:ea typeface="ＭＳ Ｐゴシック" pitchFamily="50" charset="-128"/>
              </a:rPr>
              <a:t>が設定されていない場合のデフォルトのパラレル度は</a:t>
            </a:r>
            <a:r>
              <a:rPr kumimoji="1" lang="en-US" altLang="ja-JP" sz="900" b="0" baseline="0" dirty="0" smtClean="0">
                <a:latin typeface="Arial" pitchFamily="34" charset="0"/>
                <a:ea typeface="ＭＳ Ｐゴシック" pitchFamily="50" charset="-128"/>
              </a:rPr>
              <a:t>1152</a:t>
            </a:r>
            <a:r>
              <a:rPr kumimoji="1" lang="ja-JP" altLang="en-US" sz="900" b="0" baseline="0" dirty="0" smtClean="0">
                <a:latin typeface="Arial" pitchFamily="34" charset="0"/>
                <a:ea typeface="ＭＳ Ｐゴシック" pitchFamily="50" charset="-128"/>
              </a:rPr>
              <a:t>になります）。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大規模なオブジェクトを処理する場合は、デフォルトのパラレル度にて、ほぼ最適なパフォーマンスが得られる場合が多いです。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但し、これは</a:t>
            </a:r>
            <a:r>
              <a:rPr kumimoji="1" lang="en-US" altLang="ja-JP" sz="900" b="0" baseline="0" dirty="0" smtClean="0">
                <a:latin typeface="Arial" pitchFamily="34" charset="0"/>
                <a:ea typeface="ＭＳ Ｐゴシック" pitchFamily="50" charset="-128"/>
              </a:rPr>
              <a:t>1</a:t>
            </a:r>
            <a:r>
              <a:rPr kumimoji="1" lang="ja-JP" altLang="en-US" sz="900" b="0" baseline="0" dirty="0" smtClean="0">
                <a:latin typeface="Arial" pitchFamily="34" charset="0"/>
                <a:ea typeface="ＭＳ Ｐゴシック" pitchFamily="50" charset="-128"/>
              </a:rPr>
              <a:t>つの（</a:t>
            </a:r>
            <a:r>
              <a:rPr kumimoji="1" lang="en-US" altLang="ja-JP" sz="900" b="0" baseline="0" dirty="0" smtClean="0">
                <a:latin typeface="Arial" pitchFamily="34" charset="0"/>
                <a:ea typeface="ＭＳ Ｐゴシック" pitchFamily="50" charset="-128"/>
              </a:rPr>
              <a:t>1</a:t>
            </a:r>
            <a:r>
              <a:rPr kumimoji="1" lang="ja-JP" altLang="en-US" sz="900" b="0" baseline="0" dirty="0" smtClean="0">
                <a:latin typeface="Arial" pitchFamily="34" charset="0"/>
                <a:ea typeface="ＭＳ Ｐゴシック" pitchFamily="50" charset="-128"/>
              </a:rPr>
              <a:t>多重の）問い合わせのみを実施している場合にリソースを最適に利用して実施することを想定しています。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多くのユーザが同時に問い合わせを実施する場合に、同じパラレル度で問い合わせを実施すると、同然ながらリソース多くのリソースが必要となり、十分なリソースが無い場合には、最適なパフォーマンスを得ることができない場合があり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多くの問い合わせが同時に多重実行されるようなケースにおいては、パラレル度を低く設定する（全体でリソースを最大限に利用する）ことで最適なパフォーマンスをえることができます。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また、</a:t>
            </a:r>
            <a:r>
              <a:rPr kumimoji="1" lang="en-US" altLang="ja-JP" sz="900" b="0" baseline="0" dirty="0" smtClean="0">
                <a:latin typeface="Arial" pitchFamily="34" charset="0"/>
                <a:ea typeface="ＭＳ Ｐゴシック" pitchFamily="50" charset="-128"/>
              </a:rPr>
              <a:t>Oracle Database</a:t>
            </a:r>
            <a:r>
              <a:rPr kumimoji="1" lang="ja-JP" altLang="en-US" sz="900" b="0" baseline="0" dirty="0" smtClean="0">
                <a:latin typeface="Arial" pitchFamily="34" charset="0"/>
                <a:ea typeface="ＭＳ Ｐゴシック" pitchFamily="50" charset="-128"/>
              </a:rPr>
              <a:t>の機能であるリソース・マネージャを利用することで、必要以上にリソースを利用することを制御し、最適なパフォーマンスを得ることも可能です。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10</a:t>
            </a:fld>
            <a:endParaRPr lang="en-US" altLang="ja-JP" smtClean="0">
              <a:ea typeface="ＭＳ Ｐゴシック" pitchFamily="50"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fontScale="92500" lnSpcReduction="20000"/>
          </a:bodyPr>
          <a:lstStyle/>
          <a:p>
            <a:pPr>
              <a:defRPr/>
            </a:pPr>
            <a:r>
              <a:rPr kumimoji="1" lang="ja-JP" altLang="en-US" b="1" baseline="0" dirty="0" smtClean="0">
                <a:latin typeface="Arial" pitchFamily="34" charset="0"/>
                <a:ea typeface="ＭＳ Ｐゴシック" pitchFamily="50" charset="-128"/>
              </a:rPr>
              <a:t>索引を利用しないことの検討</a:t>
            </a:r>
            <a:endParaRPr kumimoji="1" lang="en-US" altLang="ja-JP" b="1" baseline="0" dirty="0" smtClean="0">
              <a:latin typeface="Arial" pitchFamily="34" charset="0"/>
              <a:ea typeface="ＭＳ Ｐゴシック" pitchFamily="50" charset="-128"/>
            </a:endParaRPr>
          </a:p>
          <a:p>
            <a:pPr>
              <a:defRPr/>
            </a:pPr>
            <a:endParaRPr kumimoji="1" lang="en-US" altLang="ja-JP" b="0" baseline="0" dirty="0" smtClean="0">
              <a:latin typeface="Arial" pitchFamily="34" charset="0"/>
              <a:ea typeface="ＭＳ Ｐゴシック" pitchFamily="50" charset="-128"/>
            </a:endParaRPr>
          </a:p>
          <a:p>
            <a:pPr>
              <a:defRPr/>
            </a:pPr>
            <a:r>
              <a:rPr kumimoji="1" lang="ja-JP" altLang="en-US" b="0" baseline="0" dirty="0" smtClean="0">
                <a:latin typeface="Arial" pitchFamily="34" charset="0"/>
                <a:ea typeface="ＭＳ Ｐゴシック" pitchFamily="50" charset="-128"/>
              </a:rPr>
              <a:t>一般的な多くのアプリケーションにおいて、パフォーマンスチューニングの</a:t>
            </a:r>
            <a:r>
              <a:rPr kumimoji="1" lang="en-US" altLang="ja-JP" b="0" baseline="0" dirty="0" smtClean="0">
                <a:latin typeface="Arial" pitchFamily="34" charset="0"/>
                <a:ea typeface="ＭＳ Ｐゴシック" pitchFamily="50" charset="-128"/>
              </a:rPr>
              <a:t>1</a:t>
            </a:r>
            <a:r>
              <a:rPr kumimoji="1" lang="ja-JP" altLang="en-US" b="0" baseline="0" dirty="0" err="1" smtClean="0">
                <a:latin typeface="Arial" pitchFamily="34" charset="0"/>
                <a:ea typeface="ＭＳ Ｐゴシック" pitchFamily="50" charset="-128"/>
              </a:rPr>
              <a:t>つの</a:t>
            </a:r>
            <a:r>
              <a:rPr kumimoji="1" lang="ja-JP" altLang="en-US" b="0" baseline="0" dirty="0" smtClean="0">
                <a:latin typeface="Arial" pitchFamily="34" charset="0"/>
                <a:ea typeface="ＭＳ Ｐゴシック" pitchFamily="50" charset="-128"/>
              </a:rPr>
              <a:t>手法として索引の利用が検討されます。</a:t>
            </a:r>
            <a:endParaRPr kumimoji="1" lang="en-US" altLang="ja-JP" b="0" baseline="0" dirty="0" smtClean="0">
              <a:latin typeface="Arial" pitchFamily="34" charset="0"/>
              <a:ea typeface="ＭＳ Ｐゴシック" pitchFamily="50" charset="-128"/>
            </a:endParaRPr>
          </a:p>
          <a:p>
            <a:pPr>
              <a:defRPr/>
            </a:pPr>
            <a:r>
              <a:rPr kumimoji="1" lang="ja-JP" altLang="en-US" b="0" baseline="0" dirty="0" smtClean="0">
                <a:latin typeface="Arial" pitchFamily="34" charset="0"/>
                <a:ea typeface="ＭＳ Ｐゴシック" pitchFamily="50" charset="-128"/>
              </a:rPr>
              <a:t>但し、</a:t>
            </a:r>
            <a:r>
              <a:rPr kumimoji="1" lang="en-US" altLang="ja-JP" b="0" baseline="0" dirty="0" err="1" smtClean="0">
                <a:latin typeface="Arial" pitchFamily="34" charset="0"/>
                <a:ea typeface="ＭＳ Ｐゴシック" pitchFamily="50" charset="-128"/>
              </a:rPr>
              <a:t>Exadata</a:t>
            </a:r>
            <a:r>
              <a:rPr kumimoji="1" lang="en-US" altLang="ja-JP" b="0" baseline="0" dirty="0" smtClean="0">
                <a:latin typeface="Arial" pitchFamily="34" charset="0"/>
                <a:ea typeface="ＭＳ Ｐゴシック" pitchFamily="50" charset="-128"/>
              </a:rPr>
              <a:t> Database Machine</a:t>
            </a:r>
            <a:r>
              <a:rPr kumimoji="1" lang="ja-JP" altLang="en-US" b="0" baseline="0" dirty="0" smtClean="0">
                <a:latin typeface="Arial" pitchFamily="34" charset="0"/>
                <a:ea typeface="ＭＳ Ｐゴシック" pitchFamily="50" charset="-128"/>
              </a:rPr>
              <a:t>では、その既成概念を考え直す必要があるかもしれません。</a:t>
            </a:r>
            <a:endParaRPr kumimoji="1" lang="en-US" altLang="ja-JP" b="0" baseline="0" dirty="0" smtClean="0">
              <a:latin typeface="Arial" pitchFamily="34" charset="0"/>
              <a:ea typeface="ＭＳ Ｐゴシック" pitchFamily="50" charset="-128"/>
            </a:endParaRPr>
          </a:p>
          <a:p>
            <a:pPr>
              <a:defRPr/>
            </a:pPr>
            <a:endParaRPr kumimoji="1" lang="en-US" altLang="ja-JP" b="0" baseline="0" dirty="0" smtClean="0">
              <a:latin typeface="Arial" pitchFamily="34" charset="0"/>
              <a:ea typeface="ＭＳ Ｐゴシック" pitchFamily="50"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b="0" baseline="0" dirty="0" err="1" smtClean="0">
                <a:latin typeface="Arial" pitchFamily="34" charset="0"/>
                <a:ea typeface="ＭＳ Ｐゴシック" pitchFamily="50" charset="-128"/>
              </a:rPr>
              <a:t>Exadata</a:t>
            </a:r>
            <a:r>
              <a:rPr kumimoji="1" lang="en-US" altLang="ja-JP" b="0" baseline="0" dirty="0" smtClean="0">
                <a:latin typeface="Arial" pitchFamily="34" charset="0"/>
                <a:ea typeface="ＭＳ Ｐゴシック" pitchFamily="50" charset="-128"/>
              </a:rPr>
              <a:t> Database Machine</a:t>
            </a:r>
            <a:r>
              <a:rPr kumimoji="1" lang="ja-JP" altLang="en-US" b="0" baseline="0" dirty="0" smtClean="0">
                <a:latin typeface="Arial" pitchFamily="34" charset="0"/>
                <a:ea typeface="ＭＳ Ｐゴシック" pitchFamily="50" charset="-128"/>
              </a:rPr>
              <a:t>では、ストレージの</a:t>
            </a:r>
            <a:r>
              <a:rPr kumimoji="1" lang="en-US" altLang="ja-JP" b="0" baseline="0" dirty="0" smtClean="0">
                <a:latin typeface="Arial" pitchFamily="34" charset="0"/>
                <a:ea typeface="ＭＳ Ｐゴシック" pitchFamily="50" charset="-128"/>
              </a:rPr>
              <a:t>I/O</a:t>
            </a:r>
            <a:r>
              <a:rPr kumimoji="1" lang="ja-JP" altLang="en-US" b="0" baseline="0" dirty="0" smtClean="0">
                <a:latin typeface="Arial" pitchFamily="34" charset="0"/>
                <a:ea typeface="ＭＳ Ｐゴシック" pitchFamily="50" charset="-128"/>
              </a:rPr>
              <a:t>性能として、</a:t>
            </a:r>
            <a:r>
              <a:rPr kumimoji="1" lang="en-US" altLang="ja-JP" b="0" baseline="0" dirty="0" smtClean="0">
                <a:latin typeface="Arial" pitchFamily="34" charset="0"/>
                <a:ea typeface="ＭＳ Ｐゴシック" pitchFamily="50" charset="-128"/>
              </a:rPr>
              <a:t>Full Rack HC</a:t>
            </a:r>
            <a:r>
              <a:rPr kumimoji="1" lang="ja-JP" altLang="en-US" b="0" baseline="0" dirty="0" smtClean="0">
                <a:latin typeface="Arial" pitchFamily="34" charset="0"/>
                <a:ea typeface="ＭＳ Ｐゴシック" pitchFamily="50" charset="-128"/>
              </a:rPr>
              <a:t>モデルであれば、約</a:t>
            </a:r>
            <a:r>
              <a:rPr kumimoji="0" lang="en-US" altLang="ja-JP" sz="1200" b="0" i="0" u="none" strike="noStrike" cap="none" normalizeH="0" baseline="0" dirty="0" smtClean="0">
                <a:ln>
                  <a:noFill/>
                </a:ln>
                <a:solidFill>
                  <a:schemeClr val="tx1"/>
                </a:solidFill>
                <a:effectLst/>
                <a:latin typeface="Arial" charset="0"/>
              </a:rPr>
              <a:t>140 GB/s</a:t>
            </a:r>
            <a:r>
              <a:rPr kumimoji="1" lang="ja-JP" altLang="en-US" b="0" baseline="0" dirty="0" smtClean="0">
                <a:latin typeface="Arial" pitchFamily="34" charset="0"/>
                <a:ea typeface="ＭＳ Ｐゴシック" pitchFamily="50" charset="-128"/>
              </a:rPr>
              <a:t>のスループット性能</a:t>
            </a:r>
            <a:r>
              <a:rPr kumimoji="1" lang="en-US" altLang="ja-JP" b="0" baseline="0" dirty="0" smtClean="0">
                <a:latin typeface="Arial" pitchFamily="34" charset="0"/>
                <a:ea typeface="ＭＳ Ｐゴシック" pitchFamily="50" charset="-128"/>
              </a:rPr>
              <a:t>(Flash Cache</a:t>
            </a:r>
            <a:r>
              <a:rPr kumimoji="1" lang="ja-JP" altLang="en-US" b="0" baseline="0" dirty="0" smtClean="0">
                <a:latin typeface="Arial" pitchFamily="34" charset="0"/>
                <a:ea typeface="ＭＳ Ｐゴシック" pitchFamily="50" charset="-128"/>
              </a:rPr>
              <a:t>あり</a:t>
            </a:r>
            <a:r>
              <a:rPr kumimoji="1" lang="en-US" altLang="ja-JP" b="0" baseline="0" dirty="0" smtClean="0">
                <a:latin typeface="Arial" pitchFamily="34" charset="0"/>
                <a:ea typeface="ＭＳ Ｐゴシック" pitchFamily="50" charset="-128"/>
              </a:rPr>
              <a:t>)</a:t>
            </a:r>
            <a:r>
              <a:rPr kumimoji="1" lang="ja-JP" altLang="en-US" b="0" baseline="0" dirty="0" smtClean="0">
                <a:latin typeface="Arial" pitchFamily="34" charset="0"/>
                <a:ea typeface="ＭＳ Ｐゴシック" pitchFamily="50" charset="-128"/>
              </a:rPr>
              <a:t>を持っています。さらにスマート・スキャンや</a:t>
            </a:r>
            <a:r>
              <a:rPr kumimoji="1" lang="en-US" altLang="ja-JP" b="0" baseline="0" dirty="0" smtClean="0">
                <a:latin typeface="Arial" pitchFamily="34" charset="0"/>
                <a:ea typeface="ＭＳ Ｐゴシック" pitchFamily="50" charset="-128"/>
              </a:rPr>
              <a:t>Hybrid Columnar Compression</a:t>
            </a:r>
            <a:r>
              <a:rPr kumimoji="1" lang="ja-JP" altLang="en-US" b="0" baseline="0" dirty="0" err="1" smtClean="0">
                <a:latin typeface="Arial" pitchFamily="34" charset="0"/>
                <a:ea typeface="ＭＳ Ｐゴシック" pitchFamily="50" charset="-128"/>
              </a:rPr>
              <a:t>、</a:t>
            </a:r>
            <a:r>
              <a:rPr kumimoji="1" lang="ja-JP" altLang="en-US" b="0" baseline="0" dirty="0" smtClean="0">
                <a:latin typeface="Arial" pitchFamily="34" charset="0"/>
                <a:ea typeface="ＭＳ Ｐゴシック" pitchFamily="50" charset="-128"/>
              </a:rPr>
              <a:t>パーティショニング、ストレージ・インデックス等、全表走査であったとしても高速に処理できるさまざまな要素を持っております。</a:t>
            </a:r>
            <a:endParaRPr kumimoji="1" lang="en-US" altLang="ja-JP" b="0" baseline="0" dirty="0" smtClean="0">
              <a:latin typeface="Arial" pitchFamily="34" charset="0"/>
              <a:ea typeface="ＭＳ Ｐゴシック" pitchFamily="50" charset="-128"/>
            </a:endParaRPr>
          </a:p>
          <a:p>
            <a:pPr>
              <a:defRPr/>
            </a:pPr>
            <a:r>
              <a:rPr kumimoji="1" lang="ja-JP" altLang="en-US" b="0" baseline="0" dirty="0" smtClean="0">
                <a:latin typeface="Arial" pitchFamily="34" charset="0"/>
                <a:ea typeface="ＭＳ Ｐゴシック" pitchFamily="50" charset="-128"/>
              </a:rPr>
              <a:t>これら </a:t>
            </a:r>
            <a:r>
              <a:rPr kumimoji="1" lang="en-US" altLang="ja-JP" b="0" baseline="0" dirty="0" err="1" smtClean="0">
                <a:latin typeface="Arial" pitchFamily="34" charset="0"/>
                <a:ea typeface="ＭＳ Ｐゴシック" pitchFamily="50" charset="-128"/>
              </a:rPr>
              <a:t>Exadata</a:t>
            </a:r>
            <a:r>
              <a:rPr kumimoji="1" lang="en-US" altLang="ja-JP" b="0" baseline="0" dirty="0" smtClean="0">
                <a:latin typeface="Arial" pitchFamily="34" charset="0"/>
                <a:ea typeface="ＭＳ Ｐゴシック" pitchFamily="50" charset="-128"/>
              </a:rPr>
              <a:t> </a:t>
            </a:r>
            <a:r>
              <a:rPr kumimoji="1" lang="ja-JP" altLang="en-US" b="0" baseline="0" dirty="0" smtClean="0">
                <a:latin typeface="Arial" pitchFamily="34" charset="0"/>
                <a:ea typeface="ＭＳ Ｐゴシック" pitchFamily="50" charset="-128"/>
              </a:rPr>
              <a:t>の機能が業務上の処理に適合するケースでは、索引検索よりも全表走査させた方が、より最適なパフォーマンスを得られる場合があります。</a:t>
            </a:r>
            <a:endParaRPr kumimoji="1" lang="en-US" altLang="ja-JP" b="0" baseline="0" dirty="0" smtClean="0">
              <a:latin typeface="Arial" pitchFamily="34" charset="0"/>
              <a:ea typeface="ＭＳ Ｐゴシック" pitchFamily="50" charset="-128"/>
            </a:endParaRPr>
          </a:p>
          <a:p>
            <a:pPr>
              <a:defRPr/>
            </a:pPr>
            <a:r>
              <a:rPr kumimoji="1" lang="ja-JP" altLang="en-US" b="0" baseline="0" dirty="0" smtClean="0">
                <a:latin typeface="Arial" pitchFamily="34" charset="0"/>
                <a:ea typeface="ＭＳ Ｐゴシック" pitchFamily="50" charset="-128"/>
              </a:rPr>
              <a:t>スライド上段のグラフは、ある実際のアプリケーション処理において、索引を利用した場合と利用しない場合のパフォーマンスの違いを示しています。索引を利用していた時よりも、全表走査をさせた方が約</a:t>
            </a:r>
            <a:r>
              <a:rPr kumimoji="1" lang="en-US" altLang="ja-JP" b="0" baseline="0" dirty="0" smtClean="0">
                <a:latin typeface="Arial" pitchFamily="34" charset="0"/>
                <a:ea typeface="ＭＳ Ｐゴシック" pitchFamily="50" charset="-128"/>
              </a:rPr>
              <a:t>1/4</a:t>
            </a:r>
            <a:r>
              <a:rPr kumimoji="1" lang="ja-JP" altLang="en-US" b="0" baseline="0" dirty="0" smtClean="0">
                <a:latin typeface="Arial" pitchFamily="34" charset="0"/>
                <a:ea typeface="ＭＳ Ｐゴシック" pitchFamily="50" charset="-128"/>
              </a:rPr>
              <a:t>の処理時間に短縮されています。</a:t>
            </a:r>
            <a:endParaRPr kumimoji="1" lang="en-US" altLang="ja-JP" b="0" baseline="0" dirty="0" smtClean="0">
              <a:latin typeface="Arial" pitchFamily="34" charset="0"/>
              <a:ea typeface="ＭＳ Ｐゴシック" pitchFamily="50" charset="-128"/>
            </a:endParaRPr>
          </a:p>
          <a:p>
            <a:pPr>
              <a:defRPr/>
            </a:pPr>
            <a:r>
              <a:rPr kumimoji="1" lang="ja-JP" altLang="en-US" b="0" baseline="0" dirty="0" smtClean="0">
                <a:latin typeface="Arial" pitchFamily="34" charset="0"/>
                <a:ea typeface="ＭＳ Ｐゴシック" pitchFamily="50" charset="-128"/>
              </a:rPr>
              <a:t>さらに、スライド下段のグラフは、スマートスキャンによるデータブロックを</a:t>
            </a:r>
            <a:r>
              <a:rPr kumimoji="1" lang="en-US" altLang="ja-JP" b="0" baseline="0" dirty="0" smtClean="0">
                <a:latin typeface="Arial" pitchFamily="34" charset="0"/>
                <a:ea typeface="ＭＳ Ｐゴシック" pitchFamily="50" charset="-128"/>
              </a:rPr>
              <a:t>DB</a:t>
            </a:r>
            <a:r>
              <a:rPr kumimoji="1" lang="ja-JP" altLang="en-US" b="0" baseline="0" dirty="0" smtClean="0">
                <a:latin typeface="Arial" pitchFamily="34" charset="0"/>
                <a:ea typeface="ＭＳ Ｐゴシック" pitchFamily="50" charset="-128"/>
              </a:rPr>
              <a:t>サーバ側に転送するデータ量の削減効果を示しています。</a:t>
            </a:r>
            <a:endParaRPr kumimoji="1" lang="en-US" altLang="ja-JP" b="0" baseline="0" dirty="0" smtClean="0">
              <a:latin typeface="Arial" pitchFamily="34" charset="0"/>
              <a:ea typeface="ＭＳ Ｐゴシック" pitchFamily="50" charset="-128"/>
            </a:endParaRPr>
          </a:p>
          <a:p>
            <a:pPr>
              <a:defRPr/>
            </a:pPr>
            <a:endParaRPr kumimoji="1" lang="en-US" altLang="ja-JP" b="0" baseline="0" dirty="0" smtClean="0">
              <a:latin typeface="Arial" pitchFamily="34" charset="0"/>
              <a:ea typeface="ＭＳ Ｐゴシック" pitchFamily="50" charset="-128"/>
            </a:endParaRPr>
          </a:p>
          <a:p>
            <a:pPr>
              <a:defRPr/>
            </a:pPr>
            <a:r>
              <a:rPr kumimoji="1" lang="en-US" altLang="ja-JP" b="0" baseline="0" dirty="0" err="1" smtClean="0">
                <a:latin typeface="Arial" pitchFamily="34" charset="0"/>
                <a:ea typeface="ＭＳ Ｐゴシック" pitchFamily="50" charset="-128"/>
              </a:rPr>
              <a:t>Exadata</a:t>
            </a:r>
            <a:r>
              <a:rPr kumimoji="1" lang="en-US" altLang="ja-JP" b="0" baseline="0" dirty="0" smtClean="0">
                <a:latin typeface="Arial" pitchFamily="34" charset="0"/>
                <a:ea typeface="ＭＳ Ｐゴシック" pitchFamily="50" charset="-128"/>
              </a:rPr>
              <a:t> Database Machine</a:t>
            </a:r>
            <a:r>
              <a:rPr kumimoji="1" lang="ja-JP" altLang="en-US" b="0" baseline="0" dirty="0" smtClean="0">
                <a:latin typeface="Arial" pitchFamily="34" charset="0"/>
                <a:ea typeface="ＭＳ Ｐゴシック" pitchFamily="50" charset="-128"/>
              </a:rPr>
              <a:t>においては、全ての場合において索引が不要というわけではありませんが、多くの場合において索引を利用せずとも十分なパフォーマンスを得ることができます。</a:t>
            </a:r>
            <a:endParaRPr kumimoji="1" lang="en-US" altLang="ja-JP" b="0" baseline="0" dirty="0" smtClean="0">
              <a:latin typeface="Arial" pitchFamily="34" charset="0"/>
              <a:ea typeface="ＭＳ Ｐゴシック" pitchFamily="50" charset="-128"/>
            </a:endParaRPr>
          </a:p>
          <a:p>
            <a:pPr>
              <a:defRPr/>
            </a:pPr>
            <a:r>
              <a:rPr kumimoji="1" lang="ja-JP" altLang="en-US" b="0" baseline="0" dirty="0" smtClean="0">
                <a:latin typeface="Arial" pitchFamily="34" charset="0"/>
                <a:ea typeface="ＭＳ Ｐゴシック" pitchFamily="50" charset="-128"/>
              </a:rPr>
              <a:t>また、索引を利用しないメリットは検索のパフォーマンスだけではありません。索引を利用した場合、表データの更新処理において、索引が付与されている場合、索引を更新するための時間が必要となりますし、更新されフラグメントした索引をメンテナンスとこもシステムの運用として検討しなければなりません。</a:t>
            </a:r>
            <a:endParaRPr kumimoji="1" lang="en-US" altLang="ja-JP" b="0" baseline="0" dirty="0" smtClean="0">
              <a:latin typeface="Arial" pitchFamily="34" charset="0"/>
              <a:ea typeface="ＭＳ Ｐゴシック" pitchFamily="50" charset="-128"/>
            </a:endParaRPr>
          </a:p>
          <a:p>
            <a:pPr>
              <a:defRPr/>
            </a:pPr>
            <a:endParaRPr kumimoji="1" lang="en-US" altLang="ja-JP" b="0" baseline="0" dirty="0" smtClean="0">
              <a:latin typeface="Arial" pitchFamily="34" charset="0"/>
              <a:ea typeface="ＭＳ Ｐゴシック" pitchFamily="50" charset="-128"/>
            </a:endParaRPr>
          </a:p>
          <a:p>
            <a:pPr>
              <a:defRPr/>
            </a:pPr>
            <a:endParaRPr kumimoji="1" lang="en-US" altLang="ja-JP" sz="1000" b="0" dirty="0" smtClean="0">
              <a:latin typeface="Courier" pitchFamily="49" charset="0"/>
              <a:ea typeface="+mn-ea"/>
            </a:endParaRPr>
          </a:p>
          <a:p>
            <a:pPr>
              <a:defRPr/>
            </a:pPr>
            <a:endParaRPr kumimoji="1" lang="en-US" altLang="ja-JP" sz="900" b="0" dirty="0" smtClean="0">
              <a:latin typeface="Courier" pitchFamily="49" charset="0"/>
              <a:ea typeface="+mn-ea"/>
            </a:endParaRPr>
          </a:p>
          <a:p>
            <a:pPr>
              <a:defRPr/>
            </a:pPr>
            <a:endParaRPr kumimoji="1" lang="en-US" altLang="ja-JP" sz="900" b="0" dirty="0" smtClean="0">
              <a:latin typeface="Courier" pitchFamily="49" charset="0"/>
              <a:ea typeface="+mn-ea"/>
            </a:endParaRPr>
          </a:p>
          <a:p>
            <a:pPr>
              <a:defRPr/>
            </a:pPr>
            <a:endParaRPr kumimoji="1" lang="ja-JP" altLang="en-US" sz="900" b="0" dirty="0">
              <a:latin typeface="Courier" pitchFamily="49" charset="0"/>
              <a:ea typeface="+mn-ea"/>
            </a:endParaRPr>
          </a:p>
        </p:txBody>
      </p:sp>
      <p:sp>
        <p:nvSpPr>
          <p:cNvPr id="19460" name="スライド番号プレースホルダ 3"/>
          <p:cNvSpPr>
            <a:spLocks noGrp="1"/>
          </p:cNvSpPr>
          <p:nvPr>
            <p:ph type="sldNum" sz="quarter" idx="5"/>
          </p:nvPr>
        </p:nvSpPr>
        <p:spPr>
          <a:noFill/>
        </p:spPr>
        <p:txBody>
          <a:bodyPr/>
          <a:lstStyle/>
          <a:p>
            <a:fld id="{CE5E40F4-DA86-4C54-A41D-E926A315776A}" type="slidenum">
              <a:rPr lang="en-US" altLang="ja-JP" smtClean="0">
                <a:ea typeface="ＭＳ Ｐゴシック" pitchFamily="50" charset="-128"/>
              </a:rPr>
              <a:pPr/>
              <a:t>11</a:t>
            </a:fld>
            <a:endParaRPr lang="en-US" altLang="ja-JP" smtClean="0">
              <a:ea typeface="ＭＳ Ｐゴシック" pitchFamily="50"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ノート プレースホルダ 2"/>
          <p:cNvSpPr>
            <a:spLocks noGrp="1"/>
          </p:cNvSpPr>
          <p:nvPr>
            <p:ph type="body" idx="1"/>
          </p:nvPr>
        </p:nvSpPr>
        <p:spPr>
          <a:xfrm>
            <a:off x="897517" y="1019175"/>
            <a:ext cx="4940729" cy="8106513"/>
          </a:xfrm>
        </p:spPr>
        <p:txBody>
          <a:bodyPr>
            <a:normAutofit/>
          </a:bodyPr>
          <a:lstStyle/>
          <a:p>
            <a:pPr>
              <a:defRPr/>
            </a:pPr>
            <a:r>
              <a:rPr kumimoji="1" lang="ja-JP" altLang="en-US" sz="1050" b="0" dirty="0" smtClean="0">
                <a:latin typeface="Arial" pitchFamily="34" charset="0"/>
                <a:ea typeface="ＭＳ Ｐゴシック" pitchFamily="50" charset="-128"/>
              </a:rPr>
              <a:t>既存のアプリケーションに索引が利用されており、</a:t>
            </a:r>
            <a:r>
              <a:rPr kumimoji="1" lang="en-US" altLang="ja-JP" sz="1050" b="0" dirty="0" err="1" smtClean="0">
                <a:latin typeface="Arial" pitchFamily="34" charset="0"/>
                <a:ea typeface="ＭＳ Ｐゴシック" pitchFamily="50" charset="-128"/>
              </a:rPr>
              <a:t>Exadata</a:t>
            </a:r>
            <a:r>
              <a:rPr kumimoji="1" lang="en-US" altLang="ja-JP" sz="1050" b="0" dirty="0" smtClean="0">
                <a:latin typeface="Arial" pitchFamily="34" charset="0"/>
                <a:ea typeface="ＭＳ Ｐゴシック" pitchFamily="50" charset="-128"/>
              </a:rPr>
              <a:t> Database Machine</a:t>
            </a:r>
            <a:r>
              <a:rPr kumimoji="1" lang="ja-JP" altLang="en-US" sz="1050" b="0" dirty="0" smtClean="0">
                <a:latin typeface="Arial" pitchFamily="34" charset="0"/>
                <a:ea typeface="ＭＳ Ｐゴシック" pitchFamily="50" charset="-128"/>
              </a:rPr>
              <a:t>にて、その効果を確認したい場合、索引を削除することでも確認することができますが、もっとも簡単な方法は、索引を </a:t>
            </a:r>
            <a:r>
              <a:rPr kumimoji="1" lang="en-US" altLang="ja-JP" sz="1050" b="0" dirty="0" smtClean="0">
                <a:latin typeface="Arial" pitchFamily="34" charset="0"/>
                <a:ea typeface="ＭＳ Ｐゴシック" pitchFamily="50" charset="-128"/>
              </a:rPr>
              <a:t>INVISIBLE </a:t>
            </a:r>
            <a:r>
              <a:rPr kumimoji="1" lang="ja-JP" altLang="en-US" sz="1050" b="0" dirty="0" smtClean="0">
                <a:latin typeface="Arial" pitchFamily="34" charset="0"/>
                <a:ea typeface="ＭＳ Ｐゴシック" pitchFamily="50" charset="-128"/>
              </a:rPr>
              <a:t>にすることです。</a:t>
            </a:r>
            <a:r>
              <a:rPr kumimoji="1" lang="en-US" altLang="ja-JP" sz="1050" b="0" dirty="0" smtClean="0">
                <a:latin typeface="Arial" pitchFamily="34" charset="0"/>
                <a:ea typeface="ＭＳ Ｐゴシック" pitchFamily="50" charset="-128"/>
              </a:rPr>
              <a:t>INVISIBLE</a:t>
            </a:r>
            <a:r>
              <a:rPr kumimoji="1" lang="ja-JP" altLang="en-US" sz="1050" b="0" dirty="0" smtClean="0">
                <a:latin typeface="Arial" pitchFamily="34" charset="0"/>
                <a:ea typeface="ＭＳ Ｐゴシック" pitchFamily="50" charset="-128"/>
              </a:rPr>
              <a:t> することで、索引自体は削除されず、索引が無い場合の効果を確認することができます。</a:t>
            </a:r>
            <a:endParaRPr kumimoji="1" lang="en-US" altLang="ja-JP" sz="1050" b="0" dirty="0" smtClean="0">
              <a:latin typeface="Arial" pitchFamily="34" charset="0"/>
              <a:ea typeface="ＭＳ Ｐゴシック" pitchFamily="50" charset="-128"/>
            </a:endParaRPr>
          </a:p>
          <a:p>
            <a:pPr>
              <a:defRPr/>
            </a:pPr>
            <a:endParaRPr kumimoji="1" lang="en-US" altLang="ja-JP" sz="1050" b="0" dirty="0" smtClean="0">
              <a:latin typeface="Arial" pitchFamily="34" charset="0"/>
              <a:ea typeface="ＭＳ Ｐゴシック" pitchFamily="50" charset="-128"/>
            </a:endParaRPr>
          </a:p>
          <a:p>
            <a:pPr>
              <a:defRPr/>
            </a:pPr>
            <a:r>
              <a:rPr kumimoji="1" lang="ja-JP" altLang="en-US" sz="1050" b="0" dirty="0" smtClean="0">
                <a:latin typeface="Arial" pitchFamily="34" charset="0"/>
                <a:ea typeface="ＭＳ Ｐゴシック" pitchFamily="50" charset="-128"/>
              </a:rPr>
              <a:t>＜索引を </a:t>
            </a:r>
            <a:r>
              <a:rPr kumimoji="1" lang="en-US" altLang="ja-JP" sz="1050" b="0" dirty="0" smtClean="0">
                <a:latin typeface="Arial" pitchFamily="34" charset="0"/>
                <a:ea typeface="ＭＳ Ｐゴシック" pitchFamily="50" charset="-128"/>
              </a:rPr>
              <a:t>INVISIBLE </a:t>
            </a:r>
            <a:r>
              <a:rPr kumimoji="1" lang="ja-JP" altLang="en-US" sz="1050" b="0" dirty="0" smtClean="0">
                <a:latin typeface="Arial" pitchFamily="34" charset="0"/>
                <a:ea typeface="ＭＳ Ｐゴシック" pitchFamily="50" charset="-128"/>
              </a:rPr>
              <a:t>にする＞</a:t>
            </a:r>
            <a:endParaRPr kumimoji="1" lang="en-US" altLang="ja-JP" sz="1050" b="0" dirty="0" smtClean="0">
              <a:latin typeface="Arial" pitchFamily="34" charset="0"/>
              <a:ea typeface="ＭＳ Ｐゴシック" pitchFamily="50" charset="-128"/>
            </a:endParaRPr>
          </a:p>
          <a:p>
            <a:pPr>
              <a:defRPr/>
            </a:pPr>
            <a:r>
              <a:rPr kumimoji="1" lang="en-US" altLang="ja-JP" sz="1050" b="0" dirty="0" smtClean="0">
                <a:latin typeface="Courier" pitchFamily="49" charset="0"/>
              </a:rPr>
              <a:t>SQL&gt; select </a:t>
            </a:r>
            <a:r>
              <a:rPr kumimoji="1" lang="en-US" altLang="ja-JP" sz="1050" b="0" dirty="0" err="1" smtClean="0">
                <a:latin typeface="Courier" pitchFamily="49" charset="0"/>
              </a:rPr>
              <a:t>index_name</a:t>
            </a:r>
            <a:r>
              <a:rPr kumimoji="1" lang="en-US" altLang="ja-JP" sz="1050" b="0" dirty="0" smtClean="0">
                <a:latin typeface="Courier" pitchFamily="49" charset="0"/>
              </a:rPr>
              <a:t>, status, visibility from </a:t>
            </a:r>
            <a:r>
              <a:rPr kumimoji="1" lang="en-US" altLang="ja-JP" sz="1050" b="0" dirty="0" err="1" smtClean="0">
                <a:latin typeface="Courier" pitchFamily="49" charset="0"/>
              </a:rPr>
              <a:t>user_indexes</a:t>
            </a:r>
            <a:r>
              <a:rPr kumimoji="1" lang="en-US" altLang="ja-JP" sz="1050" b="0" dirty="0" smtClean="0">
                <a:latin typeface="Courier" pitchFamily="49" charset="0"/>
              </a:rPr>
              <a:t>;</a:t>
            </a:r>
          </a:p>
          <a:p>
            <a:pPr>
              <a:defRPr/>
            </a:pPr>
            <a:endParaRPr kumimoji="1" lang="en-US" altLang="ja-JP" sz="1050" b="0" dirty="0" smtClean="0">
              <a:latin typeface="Courier" pitchFamily="49" charset="0"/>
            </a:endParaRPr>
          </a:p>
          <a:p>
            <a:pPr>
              <a:defRPr/>
            </a:pPr>
            <a:r>
              <a:rPr kumimoji="1" lang="en-US" altLang="ja-JP" sz="1050" b="0" dirty="0" smtClean="0">
                <a:latin typeface="Courier" pitchFamily="49" charset="0"/>
              </a:rPr>
              <a:t>INDEX_NAME           STATUS   VISIBILITY</a:t>
            </a:r>
          </a:p>
          <a:p>
            <a:pPr>
              <a:defRPr/>
            </a:pPr>
            <a:r>
              <a:rPr kumimoji="1" lang="en-US" altLang="ja-JP" sz="1050" b="0" dirty="0" smtClean="0">
                <a:latin typeface="Courier" pitchFamily="49" charset="0"/>
              </a:rPr>
              <a:t>-------------------- -------- ---------------------------</a:t>
            </a:r>
          </a:p>
          <a:p>
            <a:pPr>
              <a:defRPr/>
            </a:pPr>
            <a:r>
              <a:rPr kumimoji="1" lang="en-US" altLang="ja-JP" sz="1050" b="0" dirty="0" smtClean="0">
                <a:latin typeface="Courier" pitchFamily="49" charset="0"/>
              </a:rPr>
              <a:t>INS_TARGET_IDX1      VALID    VISIBLE</a:t>
            </a:r>
          </a:p>
          <a:p>
            <a:pPr>
              <a:defRPr/>
            </a:pPr>
            <a:r>
              <a:rPr kumimoji="1" lang="en-US" altLang="ja-JP" sz="1050" b="0" dirty="0" smtClean="0">
                <a:latin typeface="Courier" pitchFamily="49" charset="0"/>
              </a:rPr>
              <a:t>INS_TARGET_IDX2      VALID    VISIBLE</a:t>
            </a:r>
          </a:p>
          <a:p>
            <a:pPr>
              <a:defRPr/>
            </a:pPr>
            <a:endParaRPr kumimoji="1" lang="en-US" altLang="ja-JP" sz="1050" b="0" dirty="0" smtClean="0">
              <a:latin typeface="Courier" pitchFamily="49" charset="0"/>
            </a:endParaRPr>
          </a:p>
          <a:p>
            <a:pPr>
              <a:defRPr/>
            </a:pPr>
            <a:r>
              <a:rPr kumimoji="1" lang="en-US" altLang="ja-JP" sz="1050" b="0" dirty="0" smtClean="0">
                <a:latin typeface="Courier" pitchFamily="49" charset="0"/>
              </a:rPr>
              <a:t>SQL&gt; alter index INS_TARGET_IDX1 invisible;</a:t>
            </a:r>
          </a:p>
          <a:p>
            <a:pPr>
              <a:defRPr/>
            </a:pPr>
            <a:endParaRPr kumimoji="1" lang="en-US" altLang="ja-JP" sz="1050" b="0" dirty="0" smtClean="0">
              <a:latin typeface="Courier" pitchFamily="49" charset="0"/>
            </a:endParaRPr>
          </a:p>
          <a:p>
            <a:pPr>
              <a:defRPr/>
            </a:pPr>
            <a:r>
              <a:rPr kumimoji="1" lang="en-US" altLang="ja-JP" sz="1050" b="0" dirty="0" smtClean="0">
                <a:latin typeface="Courier" pitchFamily="49" charset="0"/>
              </a:rPr>
              <a:t>Index altered.</a:t>
            </a:r>
          </a:p>
          <a:p>
            <a:pPr>
              <a:defRPr/>
            </a:pPr>
            <a:endParaRPr kumimoji="1" lang="en-US" altLang="ja-JP" sz="1050" b="0" dirty="0" smtClean="0">
              <a:latin typeface="Courier" pitchFamily="49" charset="0"/>
            </a:endParaRPr>
          </a:p>
          <a:p>
            <a:pPr>
              <a:defRPr/>
            </a:pPr>
            <a:r>
              <a:rPr kumimoji="1" lang="en-US" altLang="ja-JP" sz="1050" b="0" dirty="0" smtClean="0">
                <a:latin typeface="Courier" pitchFamily="49" charset="0"/>
              </a:rPr>
              <a:t>SQL&gt; select </a:t>
            </a:r>
            <a:r>
              <a:rPr kumimoji="1" lang="en-US" altLang="ja-JP" sz="1050" b="0" dirty="0" err="1" smtClean="0">
                <a:latin typeface="Courier" pitchFamily="49" charset="0"/>
              </a:rPr>
              <a:t>index_name</a:t>
            </a:r>
            <a:r>
              <a:rPr kumimoji="1" lang="en-US" altLang="ja-JP" sz="1050" b="0" dirty="0" smtClean="0">
                <a:latin typeface="Courier" pitchFamily="49" charset="0"/>
              </a:rPr>
              <a:t>, status, visibility from </a:t>
            </a:r>
            <a:r>
              <a:rPr kumimoji="1" lang="en-US" altLang="ja-JP" sz="1050" b="0" dirty="0" err="1" smtClean="0">
                <a:latin typeface="Courier" pitchFamily="49" charset="0"/>
              </a:rPr>
              <a:t>user_indexes</a:t>
            </a:r>
            <a:r>
              <a:rPr kumimoji="1" lang="en-US" altLang="ja-JP" sz="1050" b="0" dirty="0" smtClean="0">
                <a:latin typeface="Courier" pitchFamily="49" charset="0"/>
              </a:rPr>
              <a:t>;</a:t>
            </a:r>
          </a:p>
          <a:p>
            <a:pPr>
              <a:defRPr/>
            </a:pPr>
            <a:endParaRPr kumimoji="1" lang="en-US" altLang="ja-JP" sz="1050" b="0" dirty="0" smtClean="0">
              <a:latin typeface="Courier" pitchFamily="49" charset="0"/>
            </a:endParaRPr>
          </a:p>
          <a:p>
            <a:pPr>
              <a:defRPr/>
            </a:pPr>
            <a:r>
              <a:rPr kumimoji="1" lang="en-US" altLang="ja-JP" sz="1050" b="0" dirty="0" smtClean="0">
                <a:latin typeface="Courier" pitchFamily="49" charset="0"/>
              </a:rPr>
              <a:t>INDEX_NAME           STATUS   VISIBILITY</a:t>
            </a:r>
          </a:p>
          <a:p>
            <a:pPr>
              <a:defRPr/>
            </a:pPr>
            <a:r>
              <a:rPr kumimoji="1" lang="en-US" altLang="ja-JP" sz="1050" b="0" dirty="0" smtClean="0">
                <a:latin typeface="Courier" pitchFamily="49" charset="0"/>
              </a:rPr>
              <a:t>-------------------- -------- ---------------------------</a:t>
            </a:r>
          </a:p>
          <a:p>
            <a:pPr>
              <a:defRPr/>
            </a:pPr>
            <a:r>
              <a:rPr kumimoji="1" lang="en-US" altLang="ja-JP" sz="1050" b="0" dirty="0" smtClean="0">
                <a:latin typeface="Courier" pitchFamily="49" charset="0"/>
              </a:rPr>
              <a:t>INS_TARGET_IDX1      VALID    INVISIBLE</a:t>
            </a:r>
          </a:p>
          <a:p>
            <a:pPr>
              <a:defRPr/>
            </a:pPr>
            <a:r>
              <a:rPr kumimoji="1" lang="en-US" altLang="ja-JP" sz="1050" b="0" dirty="0" smtClean="0">
                <a:latin typeface="Courier" pitchFamily="49" charset="0"/>
              </a:rPr>
              <a:t>INS_TARGET_IDX2      VALID    VISIBLE</a:t>
            </a:r>
          </a:p>
          <a:p>
            <a:pPr>
              <a:defRPr/>
            </a:pPr>
            <a:endParaRPr kumimoji="1" lang="en-US" altLang="ja-JP" sz="900" b="0" dirty="0" smtClean="0">
              <a:latin typeface="Courier" pitchFamily="49" charset="0"/>
            </a:endParaRPr>
          </a:p>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C62B274B-E112-4EE7-A7A0-32C20A1A7920}" type="slidenum">
              <a:rPr lang="en-US" altLang="ja-JP" smtClean="0"/>
              <a:pPr>
                <a:defRPr/>
              </a:pPr>
              <a:t>12</a:t>
            </a:fld>
            <a:endParaRPr lang="en-US" altLang="ja-JP"/>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fontScale="92500"/>
          </a:bodyPr>
          <a:lstStyle/>
          <a:p>
            <a:pPr>
              <a:defRPr/>
            </a:pPr>
            <a:r>
              <a:rPr kumimoji="1" lang="ja-JP" altLang="en-US" sz="900" b="1" baseline="0" dirty="0" smtClean="0">
                <a:latin typeface="Arial" pitchFamily="34" charset="0"/>
                <a:ea typeface="ＭＳ Ｐゴシック" pitchFamily="50" charset="-128"/>
              </a:rPr>
              <a:t>パーティションの設計について</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パフォーマンス観点で、全表走査における</a:t>
            </a:r>
            <a:r>
              <a:rPr kumimoji="1" lang="en-US" altLang="ja-JP" sz="900" b="0" baseline="0" dirty="0" smtClean="0">
                <a:latin typeface="Arial" pitchFamily="34" charset="0"/>
                <a:ea typeface="ＭＳ Ｐゴシック" pitchFamily="50" charset="-128"/>
              </a:rPr>
              <a:t>I/O</a:t>
            </a:r>
            <a:r>
              <a:rPr kumimoji="1" lang="ja-JP" altLang="en-US" sz="900" b="0" baseline="0" dirty="0" smtClean="0">
                <a:latin typeface="Arial" pitchFamily="34" charset="0"/>
                <a:ea typeface="ＭＳ Ｐゴシック" pitchFamily="50" charset="-128"/>
              </a:rPr>
              <a:t>データベースブロックの量を削減する方法として、パーティションの利用は有効な方法の</a:t>
            </a:r>
            <a:r>
              <a:rPr kumimoji="1" lang="en-US" altLang="ja-JP" sz="900" b="0" baseline="0" dirty="0" smtClean="0">
                <a:latin typeface="Arial" pitchFamily="34" charset="0"/>
                <a:ea typeface="ＭＳ Ｐゴシック" pitchFamily="50" charset="-128"/>
              </a:rPr>
              <a:t>1</a:t>
            </a:r>
            <a:r>
              <a:rPr kumimoji="1" lang="ja-JP" altLang="en-US" sz="900" b="0" baseline="0" dirty="0" smtClean="0">
                <a:latin typeface="Arial" pitchFamily="34" charset="0"/>
                <a:ea typeface="ＭＳ Ｐゴシック" pitchFamily="50" charset="-128"/>
              </a:rPr>
              <a:t>つです。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本来であれば、パーティションを設計する場合、該当するアプリケーションのアクセス・パターンやデータの保存方針等、さまざまな要因を考慮する必要があります。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ここでは、個々のシステム毎の多くの検討要素を排除し、パフォーマンス観点からの一般的なパーティションについて説明します。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1</a:t>
            </a:r>
            <a:r>
              <a:rPr kumimoji="1" lang="ja-JP" altLang="en-US" sz="900" b="0" baseline="0" dirty="0" smtClean="0">
                <a:latin typeface="Arial" pitchFamily="34" charset="0"/>
                <a:ea typeface="ＭＳ Ｐゴシック" pitchFamily="50" charset="-128"/>
              </a:rPr>
              <a:t>つ目は、業務要件等が不明であったり、アプリケーションのアクセス・パターンが多様な場合です。この場合、ハッシュ・パーティションを利用することを検討します。ハッシュ・パーティションは、あるキーの値をもとにハッシュ・キーを作成し、指定した数のパーティションにデータを分散して格納する方法です。この場合、決めなければならないのは、</a:t>
            </a:r>
            <a:r>
              <a:rPr kumimoji="1" lang="en-US" altLang="ja-JP" sz="900" b="0" baseline="0" dirty="0" smtClean="0">
                <a:latin typeface="Arial" pitchFamily="34" charset="0"/>
                <a:ea typeface="ＭＳ Ｐゴシック" pitchFamily="50" charset="-128"/>
              </a:rPr>
              <a:t>2</a:t>
            </a:r>
            <a:r>
              <a:rPr kumimoji="1" lang="ja-JP" altLang="en-US" sz="900" b="0" baseline="0" dirty="0" err="1" smtClean="0">
                <a:latin typeface="Arial" pitchFamily="34" charset="0"/>
                <a:ea typeface="ＭＳ Ｐゴシック" pitchFamily="50" charset="-128"/>
              </a:rPr>
              <a:t>つの</a:t>
            </a:r>
            <a:r>
              <a:rPr kumimoji="1" lang="ja-JP" altLang="en-US" sz="900" b="0" baseline="0" dirty="0" smtClean="0">
                <a:latin typeface="Arial" pitchFamily="34" charset="0"/>
                <a:ea typeface="ＭＳ Ｐゴシック" pitchFamily="50" charset="-128"/>
              </a:rPr>
              <a:t>要素です。</a:t>
            </a: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1</a:t>
            </a:r>
            <a:r>
              <a:rPr kumimoji="1" lang="ja-JP" altLang="en-US" sz="900" b="0" baseline="0" dirty="0" smtClean="0">
                <a:latin typeface="Arial" pitchFamily="34" charset="0"/>
                <a:ea typeface="ＭＳ Ｐゴシック" pitchFamily="50" charset="-128"/>
              </a:rPr>
              <a:t>つは、パーティション・キーを何にすべきかですが、これは多様なアクセス・パターンの中でも多くのアクセスパターンに見られる結合条件のカラムや、多くの問い合わせの中でも、特にパフォーマンス要件が厳しいアクセスパターンの結合条件のカラムを選択します。その両方ともの条件が見つからない場合、各パーティション内のデータを均一にすることを考慮し、一意なデータのカラムを指定することを検討し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もう</a:t>
            </a:r>
            <a:r>
              <a:rPr kumimoji="1" lang="en-US" altLang="ja-JP" sz="900" b="0" baseline="0" dirty="0" smtClean="0">
                <a:latin typeface="Arial" pitchFamily="34" charset="0"/>
                <a:ea typeface="ＭＳ Ｐゴシック" pitchFamily="50" charset="-128"/>
              </a:rPr>
              <a:t>1</a:t>
            </a:r>
            <a:r>
              <a:rPr kumimoji="1" lang="ja-JP" altLang="en-US" sz="900" b="0" baseline="0" dirty="0" err="1" smtClean="0">
                <a:latin typeface="Arial" pitchFamily="34" charset="0"/>
                <a:ea typeface="ＭＳ Ｐゴシック" pitchFamily="50" charset="-128"/>
              </a:rPr>
              <a:t>つは</a:t>
            </a:r>
            <a:r>
              <a:rPr kumimoji="1" lang="ja-JP" altLang="en-US" sz="900" b="0" baseline="0" dirty="0" smtClean="0">
                <a:latin typeface="Arial" pitchFamily="34" charset="0"/>
                <a:ea typeface="ＭＳ Ｐゴシック" pitchFamily="50" charset="-128"/>
              </a:rPr>
              <a:t>パーティションの数です。この数はパラレル処理された時に最適になるよう、デフォルトのパラレル度に設定します。例えば、</a:t>
            </a:r>
            <a:r>
              <a:rPr kumimoji="1" lang="en-US" altLang="ja-JP" sz="900" b="0" baseline="0" dirty="0" smtClean="0">
                <a:latin typeface="Arial" pitchFamily="34" charset="0"/>
                <a:ea typeface="ＭＳ Ｐゴシック" pitchFamily="50" charset="-128"/>
              </a:rPr>
              <a:t>Full Rack</a:t>
            </a:r>
            <a:r>
              <a:rPr kumimoji="1" lang="ja-JP" altLang="en-US" sz="900" b="0" baseline="0" dirty="0" smtClean="0">
                <a:latin typeface="Arial" pitchFamily="34" charset="0"/>
                <a:ea typeface="ＭＳ Ｐゴシック" pitchFamily="50" charset="-128"/>
              </a:rPr>
              <a:t>モデルであれば</a:t>
            </a:r>
            <a:r>
              <a:rPr kumimoji="1" lang="en-US" altLang="ja-JP" sz="900" b="0" baseline="0" dirty="0" smtClean="0">
                <a:latin typeface="Arial" pitchFamily="34" charset="0"/>
                <a:ea typeface="ＭＳ Ｐゴシック" pitchFamily="50" charset="-128"/>
              </a:rPr>
              <a:t>576</a:t>
            </a:r>
            <a:r>
              <a:rPr kumimoji="1" lang="ja-JP" altLang="en-US" sz="900" b="0" baseline="0" dirty="0" err="1"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Half Rack</a:t>
            </a:r>
            <a:r>
              <a:rPr kumimoji="1" lang="ja-JP" altLang="en-US" sz="900" b="0" baseline="0" dirty="0" smtClean="0">
                <a:latin typeface="Arial" pitchFamily="34" charset="0"/>
                <a:ea typeface="ＭＳ Ｐゴシック" pitchFamily="50" charset="-128"/>
              </a:rPr>
              <a:t>モデルでは</a:t>
            </a:r>
            <a:r>
              <a:rPr kumimoji="1" lang="en-US" altLang="ja-JP" sz="900" b="0" baseline="0" dirty="0" smtClean="0">
                <a:latin typeface="Arial" pitchFamily="34" charset="0"/>
                <a:ea typeface="ＭＳ Ｐゴシック" pitchFamily="50" charset="-128"/>
              </a:rPr>
              <a:t>288</a:t>
            </a:r>
            <a:r>
              <a:rPr kumimoji="1" lang="ja-JP" altLang="en-US" sz="900" b="0" baseline="0" dirty="0" smtClean="0">
                <a:latin typeface="Arial" pitchFamily="34" charset="0"/>
                <a:ea typeface="ＭＳ Ｐゴシック" pitchFamily="50" charset="-128"/>
              </a:rPr>
              <a:t>となります。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2</a:t>
            </a:r>
            <a:r>
              <a:rPr kumimoji="1" lang="ja-JP" altLang="en-US" sz="900" b="0" baseline="0" dirty="0" smtClean="0">
                <a:latin typeface="Arial" pitchFamily="34" charset="0"/>
                <a:ea typeface="ＭＳ Ｐゴシック" pitchFamily="50" charset="-128"/>
              </a:rPr>
              <a:t>つ目は、レンジ・パーティションとハッシュ・パーティションのコンポジット・パーティションを検討します。大量のデータを保持するデーブルは、ヒストリカルな時系列データである場合がほとんどです。アクセスパターンの要件としても、頻繁にアクセスするのは最近のデータのみで、過去の古いデータにはアクセスはするが、頻繁ではないとうケースが一般的です。この場合、メインのパーティション方式としてレンジ・パーティションが非常に有効であり、パーティション・プルーニングの機能により、全表走査における</a:t>
            </a:r>
            <a:r>
              <a:rPr kumimoji="1" lang="en-US" altLang="ja-JP" sz="900" b="0" baseline="0" dirty="0" smtClean="0">
                <a:latin typeface="Arial" pitchFamily="34" charset="0"/>
                <a:ea typeface="ＭＳ Ｐゴシック" pitchFamily="50" charset="-128"/>
              </a:rPr>
              <a:t>I/O</a:t>
            </a:r>
            <a:r>
              <a:rPr kumimoji="1" lang="ja-JP" altLang="en-US" sz="900" b="0" baseline="0" dirty="0" smtClean="0">
                <a:latin typeface="Arial" pitchFamily="34" charset="0"/>
                <a:ea typeface="ＭＳ Ｐゴシック" pitchFamily="50" charset="-128"/>
              </a:rPr>
              <a:t>データブロック数を大幅に削減することが可能です。また、レンジ・パーティション内を、先に説明したハッシュ・パーティション・キーの選定条件に沿って設定することで、結合時におけるデータの細分化が可能となり、パラレル処理において有効なパフォーマンスを得られる場合があ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a:latin typeface="Arial" pitchFamily="34" charset="0"/>
              <a:ea typeface="ＭＳ Ｐゴシック" pitchFamily="50" charset="-128"/>
            </a:endParaRPr>
          </a:p>
        </p:txBody>
      </p:sp>
      <p:sp>
        <p:nvSpPr>
          <p:cNvPr id="19460" name="スライド番号プレースホルダ 3"/>
          <p:cNvSpPr>
            <a:spLocks noGrp="1"/>
          </p:cNvSpPr>
          <p:nvPr>
            <p:ph type="sldNum" sz="quarter" idx="5"/>
          </p:nvPr>
        </p:nvSpPr>
        <p:spPr>
          <a:noFill/>
        </p:spPr>
        <p:txBody>
          <a:bodyPr/>
          <a:lstStyle/>
          <a:p>
            <a:fld id="{CE5E40F4-DA86-4C54-A41D-E926A315776A}" type="slidenum">
              <a:rPr lang="en-US" altLang="ja-JP" smtClean="0">
                <a:ea typeface="ＭＳ Ｐゴシック" pitchFamily="50" charset="-128"/>
              </a:rPr>
              <a:pPr/>
              <a:t>13</a:t>
            </a:fld>
            <a:endParaRPr lang="en-US" altLang="ja-JP" smtClean="0">
              <a:ea typeface="ＭＳ Ｐゴシック" pitchFamily="50"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データ圧縮の検討</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Storage Software</a:t>
            </a:r>
            <a:r>
              <a:rPr kumimoji="1" lang="ja-JP" altLang="en-US" sz="900" b="0" baseline="0" dirty="0" smtClean="0">
                <a:latin typeface="Arial" pitchFamily="34" charset="0"/>
                <a:ea typeface="ＭＳ Ｐゴシック" pitchFamily="50" charset="-128"/>
              </a:rPr>
              <a:t>では、圧縮の方法の</a:t>
            </a:r>
            <a:r>
              <a:rPr kumimoji="1" lang="en-US" altLang="ja-JP" sz="900" b="0" baseline="0" dirty="0" smtClean="0">
                <a:latin typeface="Arial" pitchFamily="34" charset="0"/>
                <a:ea typeface="ＭＳ Ｐゴシック" pitchFamily="50" charset="-128"/>
              </a:rPr>
              <a:t>1</a:t>
            </a:r>
            <a:r>
              <a:rPr kumimoji="1" lang="ja-JP" altLang="en-US" sz="900" b="0" baseline="0" dirty="0" smtClean="0">
                <a:latin typeface="Arial" pitchFamily="34" charset="0"/>
                <a:ea typeface="ＭＳ Ｐゴシック" pitchFamily="50" charset="-128"/>
              </a:rPr>
              <a:t>つとして、</a:t>
            </a:r>
            <a:r>
              <a:rPr kumimoji="1" lang="en-US" altLang="ja-JP" sz="900" b="0" baseline="0" dirty="0" smtClean="0">
                <a:latin typeface="Arial" pitchFamily="34" charset="0"/>
                <a:ea typeface="ＭＳ Ｐゴシック" pitchFamily="50" charset="-128"/>
              </a:rPr>
              <a:t>HCC(Hybrid Columnar Compression)</a:t>
            </a:r>
            <a:r>
              <a:rPr kumimoji="1" lang="ja-JP" altLang="en-US" sz="900" b="0" baseline="0" dirty="0" smtClean="0">
                <a:latin typeface="Arial" pitchFamily="34" charset="0"/>
                <a:ea typeface="ＭＳ Ｐゴシック" pitchFamily="50" charset="-128"/>
              </a:rPr>
              <a:t>を利用することが可能です。</a:t>
            </a: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は、</a:t>
            </a: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Storage Software</a:t>
            </a:r>
            <a:r>
              <a:rPr kumimoji="1" lang="ja-JP" altLang="en-US" sz="900" b="0" baseline="0" dirty="0" smtClean="0">
                <a:latin typeface="Arial" pitchFamily="34" charset="0"/>
                <a:ea typeface="ＭＳ Ｐゴシック" pitchFamily="50" charset="-128"/>
              </a:rPr>
              <a:t>でのみ利用可能な圧縮方法であり、もちろん従来から提供されている圧縮方法も利用可能です。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データを圧縮するメリットは</a:t>
            </a:r>
            <a:r>
              <a:rPr kumimoji="1" lang="en-US" altLang="ja-JP" sz="900" b="0" baseline="0" dirty="0" smtClean="0">
                <a:latin typeface="Arial" pitchFamily="34" charset="0"/>
                <a:ea typeface="ＭＳ Ｐゴシック" pitchFamily="50" charset="-128"/>
              </a:rPr>
              <a:t>2</a:t>
            </a:r>
            <a:r>
              <a:rPr kumimoji="1" lang="ja-JP" altLang="en-US" sz="900" b="0" baseline="0" dirty="0" smtClean="0">
                <a:latin typeface="Arial" pitchFamily="34" charset="0"/>
                <a:ea typeface="ＭＳ Ｐゴシック" pitchFamily="50" charset="-128"/>
              </a:rPr>
              <a:t>つあります。</a:t>
            </a:r>
            <a:r>
              <a:rPr kumimoji="1" lang="en-US" altLang="ja-JP" sz="900" b="0" baseline="0" dirty="0" smtClean="0">
                <a:latin typeface="Arial" pitchFamily="34" charset="0"/>
                <a:ea typeface="ＭＳ Ｐゴシック" pitchFamily="50" charset="-128"/>
              </a:rPr>
              <a:t>1</a:t>
            </a:r>
            <a:r>
              <a:rPr kumimoji="1" lang="ja-JP" altLang="en-US" sz="900" b="0" baseline="0" dirty="0" err="1" smtClean="0">
                <a:latin typeface="Arial" pitchFamily="34" charset="0"/>
                <a:ea typeface="ＭＳ Ｐゴシック" pitchFamily="50" charset="-128"/>
              </a:rPr>
              <a:t>つは</a:t>
            </a:r>
            <a:r>
              <a:rPr kumimoji="1" lang="ja-JP" altLang="en-US" sz="900" b="0" baseline="0" dirty="0" smtClean="0">
                <a:latin typeface="Arial" pitchFamily="34" charset="0"/>
                <a:ea typeface="ＭＳ Ｐゴシック" pitchFamily="50" charset="-128"/>
              </a:rPr>
              <a:t>圧縮の名の通り、圧縮することでデータサイズを小さくすることで、ディスク領域を有効に使えることであり、もう</a:t>
            </a:r>
            <a:r>
              <a:rPr kumimoji="1" lang="en-US" altLang="ja-JP" sz="900" b="0" baseline="0" dirty="0" smtClean="0">
                <a:latin typeface="Arial" pitchFamily="34" charset="0"/>
                <a:ea typeface="ＭＳ Ｐゴシック" pitchFamily="50" charset="-128"/>
              </a:rPr>
              <a:t>1</a:t>
            </a:r>
            <a:r>
              <a:rPr kumimoji="1" lang="ja-JP" altLang="en-US" sz="900" b="0" baseline="0" dirty="0" err="1" smtClean="0">
                <a:latin typeface="Arial" pitchFamily="34" charset="0"/>
                <a:ea typeface="ＭＳ Ｐゴシック" pitchFamily="50" charset="-128"/>
              </a:rPr>
              <a:t>つは</a:t>
            </a:r>
            <a:r>
              <a:rPr kumimoji="1" lang="ja-JP" altLang="en-US" sz="900" b="0" baseline="0" dirty="0" smtClean="0">
                <a:latin typeface="Arial" pitchFamily="34" charset="0"/>
                <a:ea typeface="ＭＳ Ｐゴシック" pitchFamily="50" charset="-128"/>
              </a:rPr>
              <a:t>データが圧縮されることにより、</a:t>
            </a:r>
            <a:r>
              <a:rPr kumimoji="1" lang="en-US" altLang="ja-JP" sz="900" b="0" baseline="0" dirty="0" smtClean="0">
                <a:latin typeface="Arial" pitchFamily="34" charset="0"/>
                <a:ea typeface="ＭＳ Ｐゴシック" pitchFamily="50" charset="-128"/>
              </a:rPr>
              <a:t>I/O</a:t>
            </a:r>
            <a:r>
              <a:rPr kumimoji="1" lang="ja-JP" altLang="en-US" sz="900" b="0" baseline="0" dirty="0" smtClean="0">
                <a:latin typeface="Arial" pitchFamily="34" charset="0"/>
                <a:ea typeface="ＭＳ Ｐゴシック" pitchFamily="50" charset="-128"/>
              </a:rPr>
              <a:t>データブロック数を削減し、検索パフォーマンスの改善が期待できることです。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それでは全てのデータを圧縮すれば、良いと考えることもできますが、圧縮されたデータを読み込むためには、解凍してデータを展開するオーバーヘッドも少なからず発生しまので、全てのデータを圧縮するというのは、あまり得策ではありません。また、頻繁に更新が発生するようなデータの場合、一番パフォーマンスが良いのは圧縮していないデータを利用することです。頻繁に更新はするが、データ容量的に圧縮を検討しなければならない場合は、</a:t>
            </a: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ではなく、</a:t>
            </a:r>
            <a:r>
              <a:rPr kumimoji="1" lang="en-US" altLang="ja-JP" sz="900" b="0" baseline="0" dirty="0" smtClean="0">
                <a:latin typeface="Arial" pitchFamily="34" charset="0"/>
                <a:ea typeface="ＭＳ Ｐゴシック" pitchFamily="50" charset="-128"/>
              </a:rPr>
              <a:t>OLTP</a:t>
            </a:r>
            <a:r>
              <a:rPr kumimoji="1" lang="ja-JP" altLang="en-US" sz="900" b="0" baseline="0" dirty="0" smtClean="0">
                <a:latin typeface="Arial" pitchFamily="34" charset="0"/>
                <a:ea typeface="ＭＳ Ｐゴシック" pitchFamily="50" charset="-128"/>
              </a:rPr>
              <a:t>圧縮の利用を検討してください。</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頻繁に更新が無い場合、大量のデータを高い圧縮率で圧縮できる</a:t>
            </a: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を利用することを検討すべきです。サイズの目安としては、テーブルのサイズが数十</a:t>
            </a:r>
            <a:r>
              <a:rPr kumimoji="1" lang="en-US" altLang="ja-JP" sz="900" b="0" baseline="0" dirty="0" smtClean="0">
                <a:latin typeface="Arial" pitchFamily="34" charset="0"/>
                <a:ea typeface="ＭＳ Ｐゴシック" pitchFamily="50" charset="-128"/>
              </a:rPr>
              <a:t>GB</a:t>
            </a:r>
            <a:r>
              <a:rPr kumimoji="1" lang="ja-JP" altLang="en-US" sz="900" b="0" baseline="0" dirty="0" smtClean="0">
                <a:latin typeface="Arial" pitchFamily="34" charset="0"/>
                <a:ea typeface="ＭＳ Ｐゴシック" pitchFamily="50" charset="-128"/>
              </a:rPr>
              <a:t>以上のテーブルに関しては、データを圧縮する事を検討してください。</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また、</a:t>
            </a: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には、</a:t>
            </a:r>
            <a:r>
              <a:rPr kumimoji="1" lang="en-US" altLang="ja-JP" sz="900" b="0" baseline="0" dirty="0" smtClean="0">
                <a:latin typeface="Arial" pitchFamily="34" charset="0"/>
                <a:ea typeface="ＭＳ Ｐゴシック" pitchFamily="50" charset="-128"/>
              </a:rPr>
              <a:t>Query Low</a:t>
            </a:r>
            <a:r>
              <a:rPr kumimoji="1" lang="ja-JP" altLang="en-US" sz="900" b="0" baseline="0" dirty="0" err="1"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Query High</a:t>
            </a:r>
            <a:r>
              <a:rPr kumimoji="1" lang="ja-JP" altLang="en-US" sz="900" b="0" baseline="0" dirty="0" err="1"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Archive Low</a:t>
            </a:r>
            <a:r>
              <a:rPr kumimoji="1" lang="ja-JP" altLang="en-US" sz="900" b="0" baseline="0" dirty="0" err="1"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Archive High</a:t>
            </a:r>
            <a:r>
              <a:rPr kumimoji="1" lang="ja-JP" altLang="en-US" sz="900" b="0" baseline="0" dirty="0" smtClean="0">
                <a:latin typeface="Arial" pitchFamily="34" charset="0"/>
                <a:ea typeface="ＭＳ Ｐゴシック" pitchFamily="50" charset="-128"/>
              </a:rPr>
              <a:t>の</a:t>
            </a:r>
            <a:r>
              <a:rPr kumimoji="1" lang="en-US" altLang="ja-JP" sz="900" b="0" baseline="0" dirty="0" smtClean="0">
                <a:latin typeface="Arial" pitchFamily="34" charset="0"/>
                <a:ea typeface="ＭＳ Ｐゴシック" pitchFamily="50" charset="-128"/>
              </a:rPr>
              <a:t>4</a:t>
            </a:r>
            <a:r>
              <a:rPr kumimoji="1" lang="ja-JP" altLang="en-US" sz="900" b="0" baseline="0" dirty="0" err="1" smtClean="0">
                <a:latin typeface="Arial" pitchFamily="34" charset="0"/>
                <a:ea typeface="ＭＳ Ｐゴシック" pitchFamily="50" charset="-128"/>
              </a:rPr>
              <a:t>つの</a:t>
            </a:r>
            <a:r>
              <a:rPr kumimoji="1" lang="ja-JP" altLang="en-US" sz="900" b="0" baseline="0" dirty="0" smtClean="0">
                <a:latin typeface="Arial" pitchFamily="34" charset="0"/>
                <a:ea typeface="ＭＳ Ｐゴシック" pitchFamily="50" charset="-128"/>
              </a:rPr>
              <a:t>モードから選択することが可能ですが、データにはほとんどアクセスしないので圧縮率を重視したい等の特別な要件が無い場合は、検索パフォーマンスと圧縮率の両方のメリットが得やすい </a:t>
            </a:r>
            <a:r>
              <a:rPr kumimoji="1" lang="en-US" altLang="ja-JP" sz="900" b="0" baseline="0" dirty="0" smtClean="0">
                <a:latin typeface="Arial" pitchFamily="34" charset="0"/>
                <a:ea typeface="ＭＳ Ｐゴシック" pitchFamily="50" charset="-128"/>
              </a:rPr>
              <a:t>Query High</a:t>
            </a:r>
            <a:r>
              <a:rPr kumimoji="1" lang="ja-JP" altLang="en-US" sz="900" b="0" baseline="0" dirty="0" smtClean="0">
                <a:latin typeface="Arial" pitchFamily="34" charset="0"/>
                <a:ea typeface="ＭＳ Ｐゴシック" pitchFamily="50" charset="-128"/>
              </a:rPr>
              <a:t>の利用を検討してください。</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a:latin typeface="Arial" pitchFamily="34" charset="0"/>
              <a:ea typeface="ＭＳ Ｐゴシック" pitchFamily="50" charset="-128"/>
            </a:endParaRPr>
          </a:p>
        </p:txBody>
      </p:sp>
      <p:sp>
        <p:nvSpPr>
          <p:cNvPr id="19460" name="スライド番号プレースホルダ 3"/>
          <p:cNvSpPr>
            <a:spLocks noGrp="1"/>
          </p:cNvSpPr>
          <p:nvPr>
            <p:ph type="sldNum" sz="quarter" idx="5"/>
          </p:nvPr>
        </p:nvSpPr>
        <p:spPr>
          <a:noFill/>
        </p:spPr>
        <p:txBody>
          <a:bodyPr/>
          <a:lstStyle/>
          <a:p>
            <a:fld id="{CE5E40F4-DA86-4C54-A41D-E926A315776A}" type="slidenum">
              <a:rPr lang="en-US" altLang="ja-JP" smtClean="0">
                <a:ea typeface="ＭＳ Ｐゴシック" pitchFamily="50" charset="-128"/>
              </a:rPr>
              <a:pPr/>
              <a:t>14</a:t>
            </a:fld>
            <a:endParaRPr lang="en-US" altLang="ja-JP" smtClean="0">
              <a:ea typeface="ＭＳ Ｐゴシック" pitchFamily="50"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5D93C955-1B87-4267-9AB5-A4443052854D}" type="slidenum">
              <a:rPr lang="en-US" altLang="ja-JP"/>
              <a:pPr/>
              <a:t>15</a:t>
            </a:fld>
            <a:endParaRPr lang="en-US" altLang="ja-JP"/>
          </a:p>
        </p:txBody>
      </p:sp>
      <p:sp>
        <p:nvSpPr>
          <p:cNvPr id="27651" name="Rectangle 2"/>
          <p:cNvSpPr>
            <a:spLocks noGrp="1" noRot="1" noChangeAspect="1" noChangeArrowheads="1" noTextEdit="1"/>
          </p:cNvSpPr>
          <p:nvPr>
            <p:ph type="sldImg"/>
          </p:nvPr>
        </p:nvSpPr>
        <p:spPr>
          <a:xfrm>
            <a:off x="82550" y="741363"/>
            <a:ext cx="6573838" cy="3698875"/>
          </a:xfrm>
          <a:ln/>
        </p:spPr>
      </p:sp>
      <p:sp>
        <p:nvSpPr>
          <p:cNvPr id="27652" name="Rectangle 3"/>
          <p:cNvSpPr>
            <a:spLocks noGrp="1" noChangeArrowheads="1"/>
          </p:cNvSpPr>
          <p:nvPr>
            <p:ph type="body" idx="1"/>
          </p:nvPr>
        </p:nvSpPr>
        <p:spPr>
          <a:noFill/>
          <a:ln/>
        </p:spPr>
        <p:txBody>
          <a:bodyPr lIns="96653" tIns="48326" rIns="96653" bIns="48326"/>
          <a:lstStyle/>
          <a:p>
            <a:pPr eaLnBrk="1" hangingPunct="1"/>
            <a:endParaRPr lang="en-GB" smtClean="0">
              <a:latin typeface="Arial" pitchFamily="34" charset="0"/>
              <a:ea typeface="ＭＳ Ｐゴシック" pitchFamily="50"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データローディング</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多くのデータベースシステムにおいては、少なからず、他システムとの連携等が存在し、データをローディングする処理が存在します。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その方法には、</a:t>
            </a:r>
            <a:r>
              <a:rPr kumimoji="1" lang="en-US" altLang="ja-JP" sz="900" b="0" baseline="0" dirty="0" smtClean="0">
                <a:latin typeface="Arial" pitchFamily="34" charset="0"/>
                <a:ea typeface="ＭＳ Ｐゴシック" pitchFamily="50" charset="-128"/>
              </a:rPr>
              <a:t>Oracle</a:t>
            </a:r>
            <a:r>
              <a:rPr kumimoji="1" lang="ja-JP" altLang="en-US" sz="900" b="0" baseline="0" dirty="0" smtClean="0">
                <a:latin typeface="Arial" pitchFamily="34" charset="0"/>
                <a:ea typeface="ＭＳ Ｐゴシック" pitchFamily="50" charset="-128"/>
              </a:rPr>
              <a:t>固有の機能を利用したものから、純粋なテキスト・ファイルを利用したデータ連携など様々方法が存在し、対象のシステムの特長に合わせて選択する必要があります。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ここでは、一般的によく利用されているテキスト・ファイル形式のデータを利用したローディングにフォーカスします。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テキスト形式のデータを利用する場合、異機種間接続の面でもテキスト形式のデータを扱えないシステムは存在しないので柔軟性に優れ、また、</a:t>
            </a: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Database Machine </a:t>
            </a:r>
            <a:r>
              <a:rPr kumimoji="1" lang="ja-JP" altLang="en-US" sz="900" b="0" baseline="0" dirty="0" err="1" smtClean="0">
                <a:latin typeface="Arial" pitchFamily="34" charset="0"/>
                <a:ea typeface="ＭＳ Ｐゴシック" pitchFamily="50" charset="-128"/>
              </a:rPr>
              <a:t>のように</a:t>
            </a:r>
            <a:r>
              <a:rPr kumimoji="1" lang="ja-JP" altLang="en-US" sz="900" b="0" baseline="0" dirty="0" smtClean="0">
                <a:latin typeface="Arial" pitchFamily="34" charset="0"/>
                <a:ea typeface="ＭＳ Ｐゴシック" pitchFamily="50" charset="-128"/>
              </a:rPr>
              <a:t>大量データを一括で取り扱う場面が多いシステムにおいては、パフォーマンス面でもメリットがあります。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また、</a:t>
            </a:r>
            <a:r>
              <a:rPr kumimoji="1" lang="en-US" altLang="ja-JP" sz="900" b="0" baseline="0" dirty="0" smtClean="0">
                <a:latin typeface="Arial" pitchFamily="34" charset="0"/>
                <a:ea typeface="ＭＳ Ｐゴシック" pitchFamily="50" charset="-128"/>
              </a:rPr>
              <a:t>Oracle Database</a:t>
            </a:r>
            <a:r>
              <a:rPr kumimoji="1" lang="ja-JP" altLang="en-US" sz="900" b="0" baseline="0" dirty="0" smtClean="0">
                <a:latin typeface="Arial" pitchFamily="34" charset="0"/>
                <a:ea typeface="ＭＳ Ｐゴシック" pitchFamily="50" charset="-128"/>
              </a:rPr>
              <a:t>において、テキスト形式のデータをローディングするする手法としては、従来からある</a:t>
            </a:r>
            <a:r>
              <a:rPr kumimoji="1" lang="en-US" altLang="ja-JP" sz="900" b="0" baseline="0" dirty="0" smtClean="0">
                <a:latin typeface="Arial" pitchFamily="34" charset="0"/>
                <a:ea typeface="ＭＳ Ｐゴシック" pitchFamily="50" charset="-128"/>
              </a:rPr>
              <a:t>SQL*Loader</a:t>
            </a:r>
            <a:r>
              <a:rPr kumimoji="1" lang="ja-JP" altLang="en-US" sz="900" b="0" baseline="0" dirty="0" smtClean="0">
                <a:latin typeface="Arial" pitchFamily="34" charset="0"/>
                <a:ea typeface="ＭＳ Ｐゴシック" pitchFamily="50" charset="-128"/>
              </a:rPr>
              <a:t>を利用する方式や外部表の利用、あとは</a:t>
            </a:r>
            <a:r>
              <a:rPr kumimoji="1" lang="en-US" altLang="ja-JP" sz="900" b="0" baseline="0" dirty="0" smtClean="0">
                <a:latin typeface="Arial" pitchFamily="34" charset="0"/>
                <a:ea typeface="ＭＳ Ｐゴシック" pitchFamily="50" charset="-128"/>
              </a:rPr>
              <a:t>3rd</a:t>
            </a:r>
            <a:r>
              <a:rPr kumimoji="1" lang="ja-JP" altLang="en-US" sz="900" b="0" baseline="0" dirty="0" smtClean="0">
                <a:latin typeface="Arial" pitchFamily="34" charset="0"/>
                <a:ea typeface="ＭＳ Ｐゴシック" pitchFamily="50" charset="-128"/>
              </a:rPr>
              <a:t>パーティ製のユーティリティ製品を利用する方法などがあります。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16</a:t>
            </a:fld>
            <a:endParaRPr lang="en-US" altLang="ja-JP" smtClean="0">
              <a:ea typeface="ＭＳ Ｐゴシック" pitchFamily="50"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Autofit/>
          </a:bodyPr>
          <a:lstStyle/>
          <a:p>
            <a:pPr>
              <a:defRPr/>
            </a:pPr>
            <a:r>
              <a:rPr kumimoji="1" lang="ja-JP" altLang="en-US" sz="1000" b="1" baseline="0" dirty="0" smtClean="0">
                <a:latin typeface="Arial" pitchFamily="34" charset="0"/>
                <a:ea typeface="ＭＳ Ｐゴシック" pitchFamily="50" charset="-128"/>
              </a:rPr>
              <a:t>データローディング・ベスト・プラクティス</a:t>
            </a:r>
            <a:endParaRPr kumimoji="1" lang="en-US" altLang="ja-JP" sz="1000" b="1" baseline="0" dirty="0" smtClean="0">
              <a:latin typeface="Arial" pitchFamily="34" charset="0"/>
              <a:ea typeface="ＭＳ Ｐゴシック" pitchFamily="50" charset="-128"/>
            </a:endParaRPr>
          </a:p>
          <a:p>
            <a:pPr>
              <a:defRPr/>
            </a:pPr>
            <a:endParaRPr kumimoji="1" lang="en-US" altLang="ja-JP" sz="1000" b="0" spc="100" dirty="0" smtClean="0">
              <a:latin typeface="Arial" pitchFamily="34" charset="0"/>
              <a:ea typeface="ＭＳ Ｐゴシック" pitchFamily="50" charset="-128"/>
            </a:endParaRPr>
          </a:p>
          <a:p>
            <a:pPr>
              <a:defRPr/>
            </a:pPr>
            <a:r>
              <a:rPr kumimoji="1" lang="ja-JP" altLang="en-US" sz="900" b="0" spc="100" dirty="0" smtClean="0">
                <a:latin typeface="Arial" pitchFamily="34" charset="0"/>
                <a:ea typeface="ＭＳ Ｐゴシック" pitchFamily="50" charset="-128"/>
              </a:rPr>
              <a:t>先に述べたように、テキスト形式のデータをローディングする手法にはいくつかの方法が存在します。</a:t>
            </a:r>
            <a:endParaRPr kumimoji="1" lang="en-US" altLang="ja-JP" sz="900" b="0" spc="100" dirty="0" smtClean="0">
              <a:latin typeface="Arial" pitchFamily="34" charset="0"/>
              <a:ea typeface="ＭＳ Ｐゴシック" pitchFamily="50" charset="-128"/>
            </a:endParaRPr>
          </a:p>
          <a:p>
            <a:pPr>
              <a:defRPr/>
            </a:pPr>
            <a:r>
              <a:rPr kumimoji="1" lang="ja-JP" altLang="en-US" sz="900" b="0" spc="100" dirty="0" smtClean="0">
                <a:latin typeface="Arial" pitchFamily="34" charset="0"/>
                <a:ea typeface="ＭＳ Ｐゴシック" pitchFamily="50" charset="-128"/>
              </a:rPr>
              <a:t>オラクルでは、</a:t>
            </a:r>
            <a:r>
              <a:rPr kumimoji="1" lang="en-US" altLang="ja-JP" sz="900" b="0" spc="100" dirty="0" err="1" smtClean="0">
                <a:latin typeface="Arial" pitchFamily="34" charset="0"/>
                <a:ea typeface="ＭＳ Ｐゴシック" pitchFamily="50" charset="-128"/>
              </a:rPr>
              <a:t>Exadata</a:t>
            </a:r>
            <a:r>
              <a:rPr kumimoji="1" lang="en-US" altLang="ja-JP" sz="900" b="0" spc="100" dirty="0" smtClean="0">
                <a:latin typeface="Arial" pitchFamily="34" charset="0"/>
                <a:ea typeface="ＭＳ Ｐゴシック" pitchFamily="50" charset="-128"/>
              </a:rPr>
              <a:t> Database Machine</a:t>
            </a:r>
            <a:r>
              <a:rPr kumimoji="1" lang="ja-JP" altLang="en-US" sz="900" b="0" spc="100" dirty="0" smtClean="0">
                <a:latin typeface="Arial" pitchFamily="34" charset="0"/>
                <a:ea typeface="ＭＳ Ｐゴシック" pitchFamily="50" charset="-128"/>
              </a:rPr>
              <a:t>を利用する場合、データローディング手法として、外部表の利用を推奨しています。</a:t>
            </a:r>
            <a:endParaRPr kumimoji="1" lang="en-US" altLang="ja-JP" sz="900" b="0" spc="100" dirty="0" smtClean="0">
              <a:latin typeface="Arial" pitchFamily="34" charset="0"/>
              <a:ea typeface="ＭＳ Ｐゴシック" pitchFamily="50" charset="-128"/>
            </a:endParaRPr>
          </a:p>
          <a:p>
            <a:pPr>
              <a:defRPr/>
            </a:pPr>
            <a:endParaRPr kumimoji="1" lang="en-US" altLang="ja-JP" sz="900" b="0" spc="100" dirty="0" smtClean="0">
              <a:latin typeface="Arial" pitchFamily="34" charset="0"/>
              <a:ea typeface="ＭＳ Ｐゴシック" pitchFamily="50" charset="-128"/>
            </a:endParaRPr>
          </a:p>
          <a:p>
            <a:pPr>
              <a:defRPr/>
            </a:pPr>
            <a:r>
              <a:rPr kumimoji="1" lang="ja-JP" altLang="en-US" sz="900" b="0" spc="100" dirty="0" smtClean="0">
                <a:latin typeface="Arial" pitchFamily="34" charset="0"/>
                <a:ea typeface="ＭＳ Ｐゴシック" pitchFamily="50" charset="-128"/>
              </a:rPr>
              <a:t>外部表と</a:t>
            </a:r>
            <a:r>
              <a:rPr kumimoji="1" lang="en-US" altLang="ja-JP" sz="900" b="0" spc="100" dirty="0" smtClean="0">
                <a:latin typeface="Arial" pitchFamily="34" charset="0"/>
                <a:ea typeface="ＭＳ Ｐゴシック" pitchFamily="50" charset="-128"/>
              </a:rPr>
              <a:t>SQL</a:t>
            </a:r>
            <a:r>
              <a:rPr kumimoji="1" lang="ja-JP" altLang="en-US" sz="900" b="0" spc="100" dirty="0" smtClean="0">
                <a:latin typeface="Arial" pitchFamily="34" charset="0"/>
                <a:ea typeface="ＭＳ Ｐゴシック" pitchFamily="50" charset="-128"/>
              </a:rPr>
              <a:t>*</a:t>
            </a:r>
            <a:r>
              <a:rPr kumimoji="1" lang="en-US" altLang="ja-JP" sz="900" b="0" spc="100" dirty="0" smtClean="0">
                <a:latin typeface="Arial" pitchFamily="34" charset="0"/>
                <a:ea typeface="ＭＳ Ｐゴシック" pitchFamily="50" charset="-128"/>
              </a:rPr>
              <a:t>Loader</a:t>
            </a:r>
            <a:r>
              <a:rPr kumimoji="1" lang="ja-JP" altLang="en-US" sz="900" b="0" spc="100" dirty="0" smtClean="0">
                <a:latin typeface="Arial" pitchFamily="34" charset="0"/>
                <a:ea typeface="ＭＳ Ｐゴシック" pitchFamily="50" charset="-128"/>
              </a:rPr>
              <a:t>を比べた場合、双方ともに並列でデータローディングできる点は、一緒です。並列に処理できるという点は、</a:t>
            </a:r>
            <a:r>
              <a:rPr kumimoji="1" lang="en-US" altLang="ja-JP" sz="900" b="0" spc="100" dirty="0" err="1" smtClean="0">
                <a:latin typeface="Arial" pitchFamily="34" charset="0"/>
                <a:ea typeface="ＭＳ Ｐゴシック" pitchFamily="50" charset="-128"/>
              </a:rPr>
              <a:t>Exadata</a:t>
            </a:r>
            <a:r>
              <a:rPr kumimoji="1" lang="en-US" altLang="ja-JP" sz="900" b="0" spc="100" dirty="0" smtClean="0">
                <a:latin typeface="Arial" pitchFamily="34" charset="0"/>
                <a:ea typeface="ＭＳ Ｐゴシック" pitchFamily="50" charset="-128"/>
              </a:rPr>
              <a:t> Database Machine</a:t>
            </a:r>
            <a:r>
              <a:rPr kumimoji="1" lang="ja-JP" altLang="en-US" sz="900" b="0" spc="100" dirty="0" smtClean="0">
                <a:latin typeface="Arial" pitchFamily="34" charset="0"/>
                <a:ea typeface="ＭＳ Ｐゴシック" pitchFamily="50" charset="-128"/>
              </a:rPr>
              <a:t>を利用する場合において、そのリソースを有効に活用できるという点で非常にメリットがあります。以上の観点だけであれば差が無いように見受けられますが、外部表にはその他のメリットが存在します。</a:t>
            </a:r>
            <a:endParaRPr kumimoji="1" lang="en-US" altLang="ja-JP" sz="900" b="0" spc="100" dirty="0" smtClean="0">
              <a:latin typeface="Arial" pitchFamily="34" charset="0"/>
              <a:ea typeface="ＭＳ Ｐゴシック" pitchFamily="50" charset="-128"/>
            </a:endParaRPr>
          </a:p>
          <a:p>
            <a:pPr>
              <a:defRPr/>
            </a:pPr>
            <a:r>
              <a:rPr kumimoji="1" lang="ja-JP" altLang="en-US" sz="900" b="0" spc="100" dirty="0" smtClean="0">
                <a:latin typeface="Arial" pitchFamily="34" charset="0"/>
                <a:ea typeface="ＭＳ Ｐゴシック" pitchFamily="50" charset="-128"/>
              </a:rPr>
              <a:t>例えば、単純にデータをロードするだけでなく、ロード後、何かしらの集計処理を実施し、別のサマリーデータを必要するケースは、データウェアハウス等では良く見かける処理です。</a:t>
            </a:r>
            <a:endParaRPr kumimoji="1" lang="en-US" altLang="ja-JP" sz="900" b="0" spc="100" dirty="0" smtClean="0">
              <a:latin typeface="Arial" pitchFamily="34" charset="0"/>
              <a:ea typeface="ＭＳ Ｐゴシック" pitchFamily="50" charset="-128"/>
            </a:endParaRPr>
          </a:p>
          <a:p>
            <a:pPr>
              <a:defRPr/>
            </a:pPr>
            <a:r>
              <a:rPr kumimoji="1" lang="ja-JP" altLang="en-US" sz="900" b="0" spc="100" dirty="0" smtClean="0">
                <a:latin typeface="Arial" pitchFamily="34" charset="0"/>
                <a:ea typeface="ＭＳ Ｐゴシック" pitchFamily="50" charset="-128"/>
              </a:rPr>
              <a:t>外部表を利用した場合、テキストデータをそのまま</a:t>
            </a:r>
            <a:r>
              <a:rPr kumimoji="1" lang="en-US" altLang="ja-JP" sz="900" b="0" spc="100" dirty="0" smtClean="0">
                <a:latin typeface="Arial" pitchFamily="34" charset="0"/>
                <a:ea typeface="ＭＳ Ｐゴシック" pitchFamily="50" charset="-128"/>
              </a:rPr>
              <a:t>SQL</a:t>
            </a:r>
            <a:r>
              <a:rPr kumimoji="1" lang="ja-JP" altLang="en-US" sz="900" b="0" spc="100" dirty="0" smtClean="0">
                <a:latin typeface="Arial" pitchFamily="34" charset="0"/>
                <a:ea typeface="ＭＳ Ｐゴシック" pitchFamily="50" charset="-128"/>
              </a:rPr>
              <a:t>文にて処理することが可能であり、ロードしながらデータのクレンジング処理を実施することが可能です。</a:t>
            </a:r>
            <a:r>
              <a:rPr kumimoji="1" lang="en-US" altLang="ja-JP" sz="900" b="0" spc="100" dirty="0" smtClean="0">
                <a:latin typeface="Arial" pitchFamily="34" charset="0"/>
                <a:ea typeface="ＭＳ Ｐゴシック" pitchFamily="50" charset="-128"/>
              </a:rPr>
              <a:t>SQL*Loader</a:t>
            </a:r>
            <a:r>
              <a:rPr kumimoji="1" lang="ja-JP" altLang="en-US" sz="900" b="0" spc="100" dirty="0" smtClean="0">
                <a:latin typeface="Arial" pitchFamily="34" charset="0"/>
                <a:ea typeface="ＭＳ Ｐゴシック" pitchFamily="50" charset="-128"/>
              </a:rPr>
              <a:t>で一旦ロードしてからクレンジングすることも当然できますが、一旦ロードした先のデータ領域は、最初から</a:t>
            </a:r>
            <a:r>
              <a:rPr kumimoji="1" lang="en-US" altLang="ja-JP" sz="900" b="0" spc="100" dirty="0" smtClean="0">
                <a:latin typeface="Arial" pitchFamily="34" charset="0"/>
                <a:ea typeface="ＭＳ Ｐゴシック" pitchFamily="50" charset="-128"/>
              </a:rPr>
              <a:t>SQL</a:t>
            </a:r>
            <a:r>
              <a:rPr kumimoji="1" lang="ja-JP" altLang="en-US" sz="900" b="0" spc="100" dirty="0" smtClean="0">
                <a:latin typeface="Arial" pitchFamily="34" charset="0"/>
                <a:ea typeface="ＭＳ Ｐゴシック" pitchFamily="50" charset="-128"/>
              </a:rPr>
              <a:t>文で処理できれば、必要の無い無駄な領域です。</a:t>
            </a:r>
            <a:endParaRPr kumimoji="1" lang="en-US" altLang="ja-JP" sz="900" b="0" spc="100" dirty="0" smtClean="0">
              <a:latin typeface="Arial" pitchFamily="34" charset="0"/>
              <a:ea typeface="ＭＳ Ｐゴシック" pitchFamily="50" charset="-128"/>
            </a:endParaRPr>
          </a:p>
          <a:p>
            <a:pPr>
              <a:defRPr/>
            </a:pPr>
            <a:endParaRPr kumimoji="1" lang="en-US" altLang="ja-JP" sz="900" b="0" spc="100" dirty="0" smtClean="0">
              <a:latin typeface="Arial" pitchFamily="34" charset="0"/>
              <a:ea typeface="ＭＳ Ｐゴシック" pitchFamily="50" charset="-128"/>
            </a:endParaRPr>
          </a:p>
          <a:p>
            <a:pPr>
              <a:defRPr/>
            </a:pPr>
            <a:r>
              <a:rPr kumimoji="1" lang="ja-JP" altLang="en-US" sz="900" b="0" spc="100" dirty="0" smtClean="0">
                <a:latin typeface="Arial" pitchFamily="34" charset="0"/>
                <a:ea typeface="ＭＳ Ｐゴシック" pitchFamily="50" charset="-128"/>
              </a:rPr>
              <a:t>テキストデータをローディングする場合、ロードするテキストデータを一旦、ステージングエリアに配置する必要があります。</a:t>
            </a:r>
            <a:endParaRPr kumimoji="1" lang="en-US" altLang="ja-JP" sz="900" b="0" spc="100" dirty="0" smtClean="0">
              <a:latin typeface="Arial" pitchFamily="34" charset="0"/>
              <a:ea typeface="ＭＳ Ｐゴシック" pitchFamily="50" charset="-128"/>
            </a:endParaRPr>
          </a:p>
          <a:p>
            <a:pPr>
              <a:defRPr/>
            </a:pPr>
            <a:r>
              <a:rPr kumimoji="1" lang="en-US" altLang="ja-JP" sz="900" b="0" spc="100" dirty="0" err="1" smtClean="0">
                <a:latin typeface="Arial" pitchFamily="34" charset="0"/>
                <a:ea typeface="ＭＳ Ｐゴシック" pitchFamily="50" charset="-128"/>
              </a:rPr>
              <a:t>Exadata</a:t>
            </a:r>
            <a:r>
              <a:rPr kumimoji="1" lang="en-US" altLang="ja-JP" sz="900" b="0" spc="100" dirty="0" smtClean="0">
                <a:latin typeface="Arial" pitchFamily="34" charset="0"/>
                <a:ea typeface="ＭＳ Ｐゴシック" pitchFamily="50" charset="-128"/>
              </a:rPr>
              <a:t> Database Machine</a:t>
            </a:r>
            <a:r>
              <a:rPr kumimoji="1" lang="ja-JP" altLang="en-US" sz="900" b="0" spc="100" dirty="0" smtClean="0">
                <a:latin typeface="Arial" pitchFamily="34" charset="0"/>
                <a:ea typeface="ＭＳ Ｐゴシック" pitchFamily="50" charset="-128"/>
              </a:rPr>
              <a:t>の</a:t>
            </a:r>
            <a:r>
              <a:rPr kumimoji="1" lang="en-US" altLang="ja-JP" sz="900" b="0" spc="100" dirty="0" smtClean="0">
                <a:latin typeface="Arial" pitchFamily="34" charset="0"/>
                <a:ea typeface="ＭＳ Ｐゴシック" pitchFamily="50" charset="-128"/>
              </a:rPr>
              <a:t>DB</a:t>
            </a:r>
            <a:r>
              <a:rPr kumimoji="1" lang="ja-JP" altLang="en-US" sz="900" b="0" spc="100" dirty="0" smtClean="0">
                <a:latin typeface="Arial" pitchFamily="34" charset="0"/>
                <a:ea typeface="ＭＳ Ｐゴシック" pitchFamily="50" charset="-128"/>
              </a:rPr>
              <a:t>サーバ上のローカルディスクに配置することも可能ですが、</a:t>
            </a:r>
            <a:r>
              <a:rPr kumimoji="1" lang="en-US" altLang="ja-JP" sz="900" b="0" spc="100" dirty="0" smtClean="0">
                <a:latin typeface="Arial" pitchFamily="34" charset="0"/>
                <a:ea typeface="ＭＳ Ｐゴシック" pitchFamily="50" charset="-128"/>
              </a:rPr>
              <a:t>1DB</a:t>
            </a:r>
            <a:r>
              <a:rPr kumimoji="1" lang="ja-JP" altLang="en-US" sz="900" b="0" spc="100" dirty="0" smtClean="0">
                <a:latin typeface="Arial" pitchFamily="34" charset="0"/>
                <a:ea typeface="ＭＳ Ｐゴシック" pitchFamily="50" charset="-128"/>
              </a:rPr>
              <a:t>サーバあたりの容量は限られていますし、各</a:t>
            </a:r>
            <a:r>
              <a:rPr kumimoji="1" lang="en-US" altLang="ja-JP" sz="900" b="0" spc="100" dirty="0" smtClean="0">
                <a:latin typeface="Arial" pitchFamily="34" charset="0"/>
                <a:ea typeface="ＭＳ Ｐゴシック" pitchFamily="50" charset="-128"/>
              </a:rPr>
              <a:t>DB</a:t>
            </a:r>
            <a:r>
              <a:rPr kumimoji="1" lang="ja-JP" altLang="en-US" sz="900" b="0" spc="100" dirty="0" smtClean="0">
                <a:latin typeface="Arial" pitchFamily="34" charset="0"/>
                <a:ea typeface="ＭＳ Ｐゴシック" pitchFamily="50" charset="-128"/>
              </a:rPr>
              <a:t>サーバから共有して参照できるようにするためには、</a:t>
            </a:r>
            <a:r>
              <a:rPr kumimoji="1" lang="en-US" altLang="ja-JP" sz="900" b="0" spc="100" dirty="0" smtClean="0">
                <a:latin typeface="Arial" pitchFamily="34" charset="0"/>
                <a:ea typeface="ＭＳ Ｐゴシック" pitchFamily="50" charset="-128"/>
              </a:rPr>
              <a:t>NFS</a:t>
            </a:r>
            <a:r>
              <a:rPr kumimoji="1" lang="ja-JP" altLang="en-US" sz="900" b="0" spc="100" dirty="0" smtClean="0">
                <a:latin typeface="Arial" pitchFamily="34" charset="0"/>
                <a:ea typeface="ＭＳ Ｐゴシック" pitchFamily="50" charset="-128"/>
              </a:rPr>
              <a:t>マウント等を利用する必要があります。</a:t>
            </a:r>
            <a:endParaRPr kumimoji="1" lang="en-US" altLang="ja-JP" sz="900" b="0" spc="100" dirty="0" smtClean="0">
              <a:latin typeface="Arial" pitchFamily="34" charset="0"/>
              <a:ea typeface="ＭＳ Ｐゴシック" pitchFamily="50" charset="-128"/>
            </a:endParaRPr>
          </a:p>
          <a:p>
            <a:pPr>
              <a:defRPr/>
            </a:pPr>
            <a:r>
              <a:rPr kumimoji="1" lang="en-US" altLang="ja-JP" sz="900" b="0" spc="100" dirty="0" err="1" smtClean="0">
                <a:latin typeface="Arial" pitchFamily="34" charset="0"/>
                <a:ea typeface="ＭＳ Ｐゴシック" pitchFamily="50" charset="-128"/>
              </a:rPr>
              <a:t>Exadata</a:t>
            </a:r>
            <a:r>
              <a:rPr kumimoji="1" lang="en-US" altLang="ja-JP" sz="900" b="0" spc="100" dirty="0" smtClean="0">
                <a:latin typeface="Arial" pitchFamily="34" charset="0"/>
                <a:ea typeface="ＭＳ Ｐゴシック" pitchFamily="50" charset="-128"/>
              </a:rPr>
              <a:t> Database Machine</a:t>
            </a:r>
            <a:r>
              <a:rPr kumimoji="1" lang="ja-JP" altLang="en-US" sz="900" b="0" spc="100" dirty="0" smtClean="0">
                <a:latin typeface="Arial" pitchFamily="34" charset="0"/>
                <a:ea typeface="ＭＳ Ｐゴシック" pitchFamily="50" charset="-128"/>
              </a:rPr>
              <a:t>を利用する場合、外部表の利用を推奨していますが、外部表にて並列処理する場合、テキストデータが、各</a:t>
            </a:r>
            <a:r>
              <a:rPr kumimoji="1" lang="en-US" altLang="ja-JP" sz="900" b="0" spc="100" dirty="0" smtClean="0">
                <a:latin typeface="Arial" pitchFamily="34" charset="0"/>
                <a:ea typeface="ＭＳ Ｐゴシック" pitchFamily="50" charset="-128"/>
              </a:rPr>
              <a:t>DB</a:t>
            </a:r>
            <a:r>
              <a:rPr kumimoji="1" lang="ja-JP" altLang="en-US" sz="900" b="0" spc="100" dirty="0" smtClean="0">
                <a:latin typeface="Arial" pitchFamily="34" charset="0"/>
                <a:ea typeface="ＭＳ Ｐゴシック" pitchFamily="50" charset="-128"/>
              </a:rPr>
              <a:t>サーバ（インスタンス）から参照できる必要があります。その場合、</a:t>
            </a:r>
            <a:r>
              <a:rPr kumimoji="1" lang="en-US" altLang="ja-JP" sz="900" b="0" spc="100" dirty="0" smtClean="0">
                <a:latin typeface="Arial" pitchFamily="34" charset="0"/>
                <a:ea typeface="ＭＳ Ｐゴシック" pitchFamily="50" charset="-128"/>
              </a:rPr>
              <a:t>Oracle Database 11g Release2</a:t>
            </a:r>
            <a:r>
              <a:rPr kumimoji="1" lang="ja-JP" altLang="en-US" sz="900" b="0" spc="100" dirty="0" smtClean="0">
                <a:latin typeface="Arial" pitchFamily="34" charset="0"/>
                <a:ea typeface="ＭＳ Ｐゴシック" pitchFamily="50" charset="-128"/>
              </a:rPr>
              <a:t>の新機能である</a:t>
            </a:r>
            <a:r>
              <a:rPr kumimoji="1" lang="en-US" altLang="ja-JP" sz="900" b="0" spc="100" dirty="0" smtClean="0">
                <a:latin typeface="Arial" pitchFamily="34" charset="0"/>
                <a:ea typeface="ＭＳ Ｐゴシック" pitchFamily="50" charset="-128"/>
              </a:rPr>
              <a:t>DBFS(Oracle Database File System)</a:t>
            </a:r>
            <a:r>
              <a:rPr kumimoji="1" lang="ja-JP" altLang="en-US" sz="900" b="0" spc="100" dirty="0" smtClean="0">
                <a:latin typeface="Arial" pitchFamily="34" charset="0"/>
                <a:ea typeface="ＭＳ Ｐゴシック" pitchFamily="50" charset="-128"/>
              </a:rPr>
              <a:t>を利用することが有効です。</a:t>
            </a:r>
            <a:endParaRPr kumimoji="1" lang="en-US" altLang="ja-JP" sz="900" b="0" spc="10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17</a:t>
            </a:fld>
            <a:endParaRPr lang="en-US" altLang="ja-JP" smtClean="0">
              <a:ea typeface="ＭＳ Ｐゴシック" pitchFamily="50"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ノート プレースホルダ 2"/>
          <p:cNvSpPr>
            <a:spLocks noGrp="1"/>
          </p:cNvSpPr>
          <p:nvPr>
            <p:ph type="body" idx="1"/>
          </p:nvPr>
        </p:nvSpPr>
        <p:spPr>
          <a:xfrm>
            <a:off x="897517" y="1228725"/>
            <a:ext cx="4940729" cy="7896963"/>
          </a:xfrm>
        </p:spPr>
        <p:txBody>
          <a:bodyPr>
            <a:normAutofit/>
          </a:bodyPr>
          <a:lstStyle/>
          <a:p>
            <a:pPr>
              <a:defRPr/>
            </a:pPr>
            <a:r>
              <a:rPr kumimoji="1" lang="en-US" altLang="ja-JP" sz="900" b="0" spc="100" dirty="0" smtClean="0">
                <a:latin typeface="Arial" pitchFamily="34" charset="0"/>
                <a:ea typeface="ＭＳ Ｐゴシック" pitchFamily="50" charset="-128"/>
              </a:rPr>
              <a:t>DBFS</a:t>
            </a:r>
            <a:r>
              <a:rPr kumimoji="1" lang="ja-JP" altLang="en-US" sz="900" b="0" spc="100" dirty="0" smtClean="0">
                <a:latin typeface="Arial" pitchFamily="34" charset="0"/>
                <a:ea typeface="ＭＳ Ｐゴシック" pitchFamily="50" charset="-128"/>
              </a:rPr>
              <a:t>は、簡単に説明すると、テキストデータの格納先を</a:t>
            </a:r>
            <a:r>
              <a:rPr kumimoji="1" lang="en-US" altLang="ja-JP" sz="900" b="0" spc="100" dirty="0" smtClean="0">
                <a:latin typeface="Arial" pitchFamily="34" charset="0"/>
                <a:ea typeface="ＭＳ Ｐゴシック" pitchFamily="50" charset="-128"/>
              </a:rPr>
              <a:t>Oracle Database</a:t>
            </a:r>
            <a:r>
              <a:rPr kumimoji="1" lang="ja-JP" altLang="en-US" sz="900" b="0" spc="100" dirty="0" smtClean="0">
                <a:latin typeface="Arial" pitchFamily="34" charset="0"/>
                <a:ea typeface="ＭＳ Ｐゴシック" pitchFamily="50" charset="-128"/>
              </a:rPr>
              <a:t>内に格納し、一般的なファイルシステム上のファイルと同様のアクセスができるように</a:t>
            </a:r>
            <a:r>
              <a:rPr kumimoji="1" lang="en-US" altLang="ja-JP" sz="900" b="0" spc="100" dirty="0" smtClean="0">
                <a:latin typeface="Arial" pitchFamily="34" charset="0"/>
                <a:ea typeface="ＭＳ Ｐゴシック" pitchFamily="50" charset="-128"/>
              </a:rPr>
              <a:t>API</a:t>
            </a:r>
            <a:r>
              <a:rPr kumimoji="1" lang="ja-JP" altLang="en-US" sz="900" b="0" spc="100" dirty="0" err="1" smtClean="0">
                <a:latin typeface="Arial" pitchFamily="34" charset="0"/>
                <a:ea typeface="ＭＳ Ｐゴシック" pitchFamily="50" charset="-128"/>
              </a:rPr>
              <a:t>を提</a:t>
            </a:r>
            <a:r>
              <a:rPr kumimoji="1" lang="ja-JP" altLang="en-US" sz="900" b="0" spc="100" dirty="0" smtClean="0">
                <a:latin typeface="Arial" pitchFamily="34" charset="0"/>
                <a:ea typeface="ＭＳ Ｐゴシック" pitchFamily="50" charset="-128"/>
              </a:rPr>
              <a:t>供しています。</a:t>
            </a:r>
            <a:endParaRPr kumimoji="1" lang="en-US" altLang="ja-JP" sz="900" b="0" spc="100" dirty="0" smtClean="0">
              <a:latin typeface="Arial" pitchFamily="34" charset="0"/>
              <a:ea typeface="ＭＳ Ｐゴシック" pitchFamily="50" charset="-128"/>
            </a:endParaRPr>
          </a:p>
          <a:p>
            <a:pPr>
              <a:defRPr/>
            </a:pPr>
            <a:r>
              <a:rPr kumimoji="1" lang="en-US" altLang="ja-JP" sz="900" b="0" spc="100" dirty="0" smtClean="0">
                <a:latin typeface="Arial" pitchFamily="34" charset="0"/>
                <a:ea typeface="ＭＳ Ｐゴシック" pitchFamily="50" charset="-128"/>
              </a:rPr>
              <a:t>DBFS</a:t>
            </a:r>
            <a:r>
              <a:rPr kumimoji="1" lang="ja-JP" altLang="en-US" sz="900" b="0" spc="100" dirty="0" smtClean="0">
                <a:latin typeface="Arial" pitchFamily="34" charset="0"/>
                <a:ea typeface="ＭＳ Ｐゴシック" pitchFamily="50" charset="-128"/>
              </a:rPr>
              <a:t>を利用することで、容量の問題やデータファイルの共有の問題を解決することができます。また、</a:t>
            </a:r>
            <a:r>
              <a:rPr kumimoji="1" lang="en-US" altLang="ja-JP" sz="900" b="0" spc="100" dirty="0" smtClean="0">
                <a:latin typeface="Arial" pitchFamily="34" charset="0"/>
                <a:ea typeface="ＭＳ Ｐゴシック" pitchFamily="50" charset="-128"/>
              </a:rPr>
              <a:t>DBFS</a:t>
            </a:r>
            <a:r>
              <a:rPr kumimoji="1" lang="ja-JP" altLang="en-US" sz="900" b="0" spc="100" dirty="0" smtClean="0">
                <a:latin typeface="Arial" pitchFamily="34" charset="0"/>
                <a:ea typeface="ＭＳ Ｐゴシック" pitchFamily="50" charset="-128"/>
              </a:rPr>
              <a:t>上のデータは</a:t>
            </a:r>
            <a:r>
              <a:rPr kumimoji="1" lang="en-US" altLang="ja-JP" sz="900" b="0" spc="100" dirty="0" err="1" smtClean="0">
                <a:latin typeface="Arial" pitchFamily="34" charset="0"/>
                <a:ea typeface="ＭＳ Ｐゴシック" pitchFamily="50" charset="-128"/>
              </a:rPr>
              <a:t>Exadata</a:t>
            </a:r>
            <a:r>
              <a:rPr kumimoji="1" lang="en-US" altLang="ja-JP" sz="900" b="0" spc="100" dirty="0" smtClean="0">
                <a:latin typeface="Arial" pitchFamily="34" charset="0"/>
                <a:ea typeface="ＭＳ Ｐゴシック" pitchFamily="50" charset="-128"/>
              </a:rPr>
              <a:t> Storage Server</a:t>
            </a:r>
            <a:r>
              <a:rPr kumimoji="1" lang="ja-JP" altLang="en-US" sz="900" b="0" spc="100" dirty="0" smtClean="0">
                <a:latin typeface="Arial" pitchFamily="34" charset="0"/>
                <a:ea typeface="ＭＳ Ｐゴシック" pitchFamily="50" charset="-128"/>
              </a:rPr>
              <a:t>上に格納されることになるので、テキストデータを読みこむ</a:t>
            </a:r>
            <a:r>
              <a:rPr kumimoji="1" lang="en-US" altLang="ja-JP" sz="900" b="0" spc="100" dirty="0" smtClean="0">
                <a:latin typeface="Arial" pitchFamily="34" charset="0"/>
                <a:ea typeface="ＭＳ Ｐゴシック" pitchFamily="50" charset="-128"/>
              </a:rPr>
              <a:t>I/O</a:t>
            </a:r>
            <a:r>
              <a:rPr kumimoji="1" lang="ja-JP" altLang="en-US" sz="900" b="0" spc="100" dirty="0" smtClean="0">
                <a:latin typeface="Arial" pitchFamily="34" charset="0"/>
                <a:ea typeface="ＭＳ Ｐゴシック" pitchFamily="50" charset="-128"/>
              </a:rPr>
              <a:t>帯域についても、</a:t>
            </a:r>
            <a:r>
              <a:rPr kumimoji="1" lang="en-US" altLang="ja-JP" sz="900" b="0" spc="100" dirty="0" err="1" smtClean="0">
                <a:latin typeface="Arial" pitchFamily="34" charset="0"/>
                <a:ea typeface="ＭＳ Ｐゴシック" pitchFamily="50" charset="-128"/>
              </a:rPr>
              <a:t>Exadata</a:t>
            </a:r>
            <a:r>
              <a:rPr kumimoji="1" lang="en-US" altLang="ja-JP" sz="900" b="0" spc="100" dirty="0" smtClean="0">
                <a:latin typeface="Arial" pitchFamily="34" charset="0"/>
                <a:ea typeface="ＭＳ Ｐゴシック" pitchFamily="50" charset="-128"/>
              </a:rPr>
              <a:t> Storage Server</a:t>
            </a:r>
            <a:r>
              <a:rPr kumimoji="1" lang="ja-JP" altLang="en-US" sz="900" b="0" spc="100" dirty="0" smtClean="0">
                <a:latin typeface="Arial" pitchFamily="34" charset="0"/>
                <a:ea typeface="ＭＳ Ｐゴシック" pitchFamily="50" charset="-128"/>
              </a:rPr>
              <a:t>のパフォーマンスを享受することができます。</a:t>
            </a:r>
            <a:endParaRPr kumimoji="1" lang="en-US" altLang="ja-JP" sz="900" b="0" spc="100" dirty="0" smtClean="0">
              <a:latin typeface="Arial" pitchFamily="34" charset="0"/>
              <a:ea typeface="ＭＳ Ｐゴシック" pitchFamily="50" charset="-128"/>
            </a:endParaRPr>
          </a:p>
          <a:p>
            <a:endParaRPr kumimoji="1" lang="en-US" altLang="ja-JP" sz="900" b="0" dirty="0" smtClean="0">
              <a:latin typeface="Arial" pitchFamily="34" charset="0"/>
              <a:ea typeface="ＭＳ Ｐゴシック" pitchFamily="50" charset="-128"/>
            </a:endParaRPr>
          </a:p>
          <a:p>
            <a:r>
              <a:rPr kumimoji="1" lang="ja-JP" altLang="en-US" sz="900" b="0" dirty="0" smtClean="0">
                <a:latin typeface="Arial" pitchFamily="34" charset="0"/>
                <a:ea typeface="ＭＳ Ｐゴシック" pitchFamily="50" charset="-128"/>
              </a:rPr>
              <a:t>その他、ダイレクト・ロード、</a:t>
            </a:r>
            <a:r>
              <a:rPr kumimoji="1" lang="en-US" altLang="ja-JP" sz="900" b="0" dirty="0" smtClean="0">
                <a:latin typeface="Arial" pitchFamily="34" charset="0"/>
                <a:ea typeface="ＭＳ Ｐゴシック" pitchFamily="50" charset="-128"/>
              </a:rPr>
              <a:t>zip</a:t>
            </a:r>
            <a:r>
              <a:rPr kumimoji="1" lang="ja-JP" altLang="en-US" sz="900" b="0" dirty="0" smtClean="0">
                <a:latin typeface="Arial" pitchFamily="34" charset="0"/>
                <a:ea typeface="ＭＳ Ｐゴシック" pitchFamily="50" charset="-128"/>
              </a:rPr>
              <a:t>形式にて圧縮されたデータの利用、パーティションの利用、テキストデータの分割などを考慮することにより、最適なデータローディングのパフォーマンスを得ることができます。</a:t>
            </a:r>
            <a:endParaRPr kumimoji="1" lang="en-US" altLang="ja-JP" sz="900" b="0" dirty="0" smtClean="0">
              <a:latin typeface="Arial" pitchFamily="34" charset="0"/>
              <a:ea typeface="ＭＳ Ｐゴシック" pitchFamily="50" charset="-128"/>
            </a:endParaRPr>
          </a:p>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C62B274B-E112-4EE7-A7A0-32C20A1A7920}" type="slidenum">
              <a:rPr lang="en-US" altLang="ja-JP" smtClean="0"/>
              <a:pPr>
                <a:defRPr/>
              </a:pPr>
              <a:t>18</a:t>
            </a:fld>
            <a:endParaRPr lang="en-US" altLang="ja-JP"/>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外部表</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ここでは、データローディングに利用する機能の外部表について説明します。</a:t>
            </a: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Oracle Database</a:t>
            </a:r>
            <a:r>
              <a:rPr kumimoji="1" lang="ja-JP" altLang="en-US" sz="900" b="0" baseline="0" dirty="0" smtClean="0">
                <a:latin typeface="Arial" pitchFamily="34" charset="0"/>
                <a:ea typeface="ＭＳ Ｐゴシック" pitchFamily="50" charset="-128"/>
              </a:rPr>
              <a:t>では、外部表内のデータへの読取り専用アクセスが可能です。外部表はデータベース内に存在しない表として定義されており、外部表内のデータをあたかも標準的なデータベース表内に存在しているデータのように、</a:t>
            </a:r>
            <a:r>
              <a:rPr kumimoji="1" lang="en-US" altLang="ja-JP" sz="900" b="0" baseline="0" dirty="0" smtClean="0">
                <a:latin typeface="Arial" pitchFamily="34" charset="0"/>
                <a:ea typeface="ＭＳ Ｐゴシック" pitchFamily="50" charset="-128"/>
              </a:rPr>
              <a:t>SQL</a:t>
            </a:r>
            <a:r>
              <a:rPr kumimoji="1" lang="ja-JP" altLang="en-US" sz="900" b="0" baseline="0" dirty="0" smtClean="0">
                <a:latin typeface="Arial" pitchFamily="34" charset="0"/>
                <a:ea typeface="ＭＳ Ｐゴシック" pitchFamily="50" charset="-128"/>
              </a:rPr>
              <a:t>を使用して直接およびパラレルに問合せできます。</a:t>
            </a:r>
          </a:p>
          <a:p>
            <a:pPr>
              <a:defRPr/>
            </a:pPr>
            <a:r>
              <a:rPr kumimoji="1" lang="ja-JP" altLang="en-US" sz="900" b="0" baseline="0" dirty="0" smtClean="0">
                <a:latin typeface="Arial" pitchFamily="34" charset="0"/>
                <a:ea typeface="ＭＳ Ｐゴシック" pitchFamily="50" charset="-128"/>
              </a:rPr>
              <a:t>外部表は、データ・ウェアハウスで一般的な、抽出、変換およびロード（</a:t>
            </a:r>
            <a:r>
              <a:rPr kumimoji="1" lang="en-US" altLang="ja-JP" sz="900" b="0" baseline="0" dirty="0" smtClean="0">
                <a:latin typeface="Arial" pitchFamily="34" charset="0"/>
                <a:ea typeface="ＭＳ Ｐゴシック" pitchFamily="50" charset="-128"/>
              </a:rPr>
              <a:t>ETL</a:t>
            </a:r>
            <a:r>
              <a:rPr kumimoji="1" lang="ja-JP" altLang="en-US" sz="900" b="0" baseline="0" dirty="0" smtClean="0">
                <a:latin typeface="Arial" pitchFamily="34" charset="0"/>
                <a:ea typeface="ＭＳ Ｐゴシック" pitchFamily="50" charset="-128"/>
              </a:rPr>
              <a:t>）の基本タスクを実行する際に役立つ手段を提供します。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19</a:t>
            </a:fld>
            <a:endParaRPr lang="en-US" altLang="ja-JP" smtClean="0">
              <a:ea typeface="ＭＳ Ｐゴシック" pitchFamily="50"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altLang="ja-JP" dirty="0" smtClean="0"/>
              <a:t>Internal</a:t>
            </a:r>
            <a:r>
              <a:rPr lang="ja-JP" altLang="en-US" baseline="0" dirty="0" smtClean="0"/>
              <a:t> </a:t>
            </a:r>
            <a:r>
              <a:rPr lang="en-US" altLang="ja-JP" baseline="0" dirty="0" smtClean="0"/>
              <a:t>Memo</a:t>
            </a:r>
            <a:r>
              <a:rPr lang="en-US" dirty="0" smtClean="0"/>
              <a:t>] (</a:t>
            </a:r>
            <a:r>
              <a:rPr lang="ja-JP" altLang="en-US" dirty="0" smtClean="0"/>
              <a:t>お客様配布時は本スライドの</a:t>
            </a:r>
            <a:r>
              <a:rPr lang="en-US" altLang="ja-JP" dirty="0" smtClean="0"/>
              <a:t>Note</a:t>
            </a:r>
            <a:r>
              <a:rPr lang="ja-JP" altLang="en-US" dirty="0" smtClean="0"/>
              <a:t>のみ削除してください</a:t>
            </a:r>
            <a:r>
              <a:rPr lang="en-US" dirty="0" smtClean="0"/>
              <a:t>)</a:t>
            </a:r>
          </a:p>
          <a:p>
            <a:r>
              <a:rPr lang="en-US" dirty="0" smtClean="0"/>
              <a:t>X5-2</a:t>
            </a:r>
            <a:r>
              <a:rPr lang="ja-JP" altLang="en-US" dirty="0" smtClean="0"/>
              <a:t>対応版</a:t>
            </a:r>
            <a:endParaRPr lang="en-US" altLang="ja-JP" dirty="0" smtClean="0"/>
          </a:p>
          <a:p>
            <a:r>
              <a:rPr lang="ja-JP" altLang="en-US" dirty="0" smtClean="0"/>
              <a:t>・</a:t>
            </a:r>
            <a:r>
              <a:rPr lang="en-US" altLang="ja-JP" dirty="0" smtClean="0"/>
              <a:t>Hardware Model </a:t>
            </a:r>
            <a:r>
              <a:rPr lang="ja-JP" altLang="en-US" dirty="0" smtClean="0"/>
              <a:t>固有のスライドを削除</a:t>
            </a:r>
            <a:endParaRPr lang="en-US" altLang="ja-JP" dirty="0" smtClean="0"/>
          </a:p>
          <a:p>
            <a:r>
              <a:rPr lang="ja-JP" altLang="en-US" dirty="0" smtClean="0"/>
              <a:t>・パラレル度のデフォルト数値や</a:t>
            </a:r>
            <a:r>
              <a:rPr lang="en-US" altLang="ja-JP" dirty="0" smtClean="0"/>
              <a:t>Flash</a:t>
            </a:r>
            <a:r>
              <a:rPr lang="ja-JP" altLang="en-US" dirty="0" smtClean="0"/>
              <a:t>のスペックなど</a:t>
            </a:r>
            <a:r>
              <a:rPr lang="en-US" altLang="ja-JP" dirty="0" smtClean="0"/>
              <a:t>Hardware</a:t>
            </a:r>
            <a:r>
              <a:rPr lang="ja-JP" altLang="en-US" dirty="0" smtClean="0"/>
              <a:t>モデルにより変動する要素は</a:t>
            </a:r>
            <a:r>
              <a:rPr lang="en-US" altLang="ja-JP" dirty="0" smtClean="0"/>
              <a:t>X5-2</a:t>
            </a:r>
            <a:r>
              <a:rPr lang="ja-JP" altLang="en-US" dirty="0" smtClean="0"/>
              <a:t>に合わせた</a:t>
            </a:r>
            <a:endParaRPr lang="en-US" altLang="ja-JP" dirty="0" smtClean="0"/>
          </a:p>
          <a:p>
            <a:r>
              <a:rPr lang="ja-JP" altLang="en-US" dirty="0" smtClean="0"/>
              <a:t>・現在あまり一般的ではないと思われる記載については修正（</a:t>
            </a:r>
            <a:r>
              <a:rPr lang="en-US" altLang="ja-JP" dirty="0" err="1" smtClean="0"/>
              <a:t>griddisk</a:t>
            </a:r>
            <a:r>
              <a:rPr lang="ja-JP" altLang="en-US" dirty="0" smtClean="0"/>
              <a:t>の切り方など）</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2</a:t>
            </a:fld>
            <a:endParaRPr lang="en-US"/>
          </a:p>
        </p:txBody>
      </p:sp>
    </p:spTree>
    <p:extLst>
      <p:ext uri="{BB962C8B-B14F-4D97-AF65-F5344CB8AC3E}">
        <p14:creationId xmlns="" xmlns:p14="http://schemas.microsoft.com/office/powerpoint/2010/main" val="10988411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外部表でのプリ・プロセッサーの利用</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外部表を利用する場合、圧縮ファイルを解凍する </a:t>
            </a:r>
            <a:r>
              <a:rPr kumimoji="1" lang="en-US" altLang="ja-JP" sz="900" b="0" baseline="0" dirty="0" err="1" smtClean="0">
                <a:latin typeface="Arial" pitchFamily="34" charset="0"/>
                <a:ea typeface="ＭＳ Ｐゴシック" pitchFamily="50" charset="-128"/>
              </a:rPr>
              <a:t>gunzip</a:t>
            </a:r>
            <a:r>
              <a:rPr kumimoji="1" lang="en-US" altLang="ja-JP" sz="900" b="0" baseline="0" dirty="0" smtClean="0">
                <a:latin typeface="Arial" pitchFamily="34" charset="0"/>
                <a:ea typeface="ＭＳ Ｐゴシック" pitchFamily="50" charset="-128"/>
              </a:rPr>
              <a:t> </a:t>
            </a:r>
            <a:r>
              <a:rPr kumimoji="1" lang="ja-JP" altLang="en-US" sz="900" b="0" baseline="0" dirty="0" smtClean="0">
                <a:latin typeface="Arial" pitchFamily="34" charset="0"/>
                <a:ea typeface="ＭＳ Ｐゴシック" pitchFamily="50" charset="-128"/>
              </a:rPr>
              <a:t>等のプリ・プロセッサーを利用することが可能です。この機能は、</a:t>
            </a:r>
            <a:r>
              <a:rPr kumimoji="1" lang="en-US" altLang="ja-JP" sz="900" b="0" baseline="0" dirty="0" smtClean="0">
                <a:latin typeface="Arial" pitchFamily="34" charset="0"/>
                <a:ea typeface="ＭＳ Ｐゴシック" pitchFamily="50" charset="-128"/>
              </a:rPr>
              <a:t>11.1.0.7</a:t>
            </a:r>
            <a:r>
              <a:rPr kumimoji="1" lang="ja-JP" altLang="en-US" sz="900" b="0" baseline="0" dirty="0" err="1"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10.2.0.5</a:t>
            </a:r>
            <a:r>
              <a:rPr kumimoji="1" lang="ja-JP" altLang="en-US" sz="900" b="0" baseline="0" dirty="0" smtClean="0">
                <a:latin typeface="Arial" pitchFamily="34" charset="0"/>
                <a:ea typeface="ＭＳ Ｐゴシック" pitchFamily="50" charset="-128"/>
              </a:rPr>
              <a:t>から提供されている新機能であり、もちろん、</a:t>
            </a: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Database Machine</a:t>
            </a:r>
            <a:r>
              <a:rPr kumimoji="1" lang="ja-JP" altLang="en-US" sz="900" b="0" baseline="0" dirty="0" smtClean="0">
                <a:latin typeface="Arial" pitchFamily="34" charset="0"/>
                <a:ea typeface="ＭＳ Ｐゴシック" pitchFamily="50" charset="-128"/>
              </a:rPr>
              <a:t>でも利用することが可能です。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昨今のシステムでは、データ量が急速に増大していることは、ご存じのことと思いますが、他システムからデータを受け取る場合、ネットワーク帯域の問題やデータサイズの問題等から、データを一旦圧縮してから転送することも少なくありません。プリ・プロセッサーが利用できない場合、受け取った圧縮形式のデータを一旦解凍し、それからロードすることになりますが、その場合、解凍後の展開データを配置する領域も必要になります。プリ・プロセッサーが利用できることで、ステージング領域の無駄使いを防ぐことが可能で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プリ・プロセッサーを利用する場合、</a:t>
            </a:r>
            <a:r>
              <a:rPr kumimoji="1" lang="en-US" altLang="ja-JP" sz="900" b="0" baseline="0" dirty="0" smtClean="0">
                <a:latin typeface="Arial" pitchFamily="34" charset="0"/>
                <a:ea typeface="ＭＳ Ｐゴシック" pitchFamily="50" charset="-128"/>
              </a:rPr>
              <a:t>ORACLE_LOADER</a:t>
            </a:r>
            <a:r>
              <a:rPr kumimoji="1" lang="ja-JP" altLang="en-US" sz="900" b="0" baseline="0" dirty="0" smtClean="0">
                <a:latin typeface="Arial" pitchFamily="34" charset="0"/>
                <a:ea typeface="ＭＳ Ｐゴシック" pitchFamily="50" charset="-128"/>
              </a:rPr>
              <a:t>アクセス・ドライバのアクセス・パラメータで</a:t>
            </a:r>
            <a:r>
              <a:rPr kumimoji="1" lang="en-US" altLang="ja-JP" sz="900" b="0" baseline="0" dirty="0" smtClean="0">
                <a:latin typeface="Arial" pitchFamily="34" charset="0"/>
                <a:ea typeface="ＭＳ Ｐゴシック" pitchFamily="50" charset="-128"/>
              </a:rPr>
              <a:t>PREPROCESSOR</a:t>
            </a:r>
            <a:r>
              <a:rPr kumimoji="1" lang="ja-JP" altLang="en-US" sz="900" b="0" baseline="0" dirty="0" smtClean="0">
                <a:latin typeface="Arial" pitchFamily="34" charset="0"/>
                <a:ea typeface="ＭＳ Ｐゴシック" pitchFamily="50" charset="-128"/>
              </a:rPr>
              <a:t>句を指定する必要があります。プリプロセッサはディレクトリ・オブジェクトに配置されている必要があり、外部表にアクセスするユーザーには、そのディレクトリ・オブジェクトに対する</a:t>
            </a:r>
            <a:r>
              <a:rPr kumimoji="1" lang="en-US" altLang="ja-JP" sz="900" b="0" baseline="0" dirty="0" smtClean="0">
                <a:latin typeface="Arial" pitchFamily="34" charset="0"/>
                <a:ea typeface="ＭＳ Ｐゴシック" pitchFamily="50" charset="-128"/>
              </a:rPr>
              <a:t>EXECUTE</a:t>
            </a:r>
            <a:r>
              <a:rPr kumimoji="1" lang="ja-JP" altLang="en-US" sz="900" b="0" baseline="0" dirty="0" smtClean="0">
                <a:latin typeface="Arial" pitchFamily="34" charset="0"/>
                <a:ea typeface="ＭＳ Ｐゴシック" pitchFamily="50" charset="-128"/>
              </a:rPr>
              <a:t>権限が必要です。スライドでは</a:t>
            </a:r>
            <a:r>
              <a:rPr kumimoji="1" lang="en-US" altLang="ja-JP" sz="900" b="0" baseline="0" dirty="0" smtClean="0">
                <a:latin typeface="Arial" pitchFamily="34" charset="0"/>
                <a:ea typeface="ＭＳ Ｐゴシック" pitchFamily="50" charset="-128"/>
              </a:rPr>
              <a:t>PREPROCESSOR</a:t>
            </a:r>
            <a:r>
              <a:rPr kumimoji="1" lang="ja-JP" altLang="en-US" sz="900" b="0" baseline="0" dirty="0" smtClean="0">
                <a:latin typeface="Arial" pitchFamily="34" charset="0"/>
                <a:ea typeface="ＭＳ Ｐゴシック" pitchFamily="50" charset="-128"/>
              </a:rPr>
              <a:t>句が含まれており、ディレクトリとプリプロセッサ・プログラムを指定しています。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備考）</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スライドの例では、下記の</a:t>
            </a:r>
            <a:r>
              <a:rPr kumimoji="1" lang="ja-JP" altLang="en-US" sz="900" b="0" dirty="0" smtClean="0">
                <a:latin typeface="Arial" pitchFamily="34" charset="0"/>
                <a:ea typeface="ＭＳ Ｐゴシック" pitchFamily="50" charset="-128"/>
              </a:rPr>
              <a:t>内容の</a:t>
            </a:r>
            <a:r>
              <a:rPr kumimoji="1" lang="en-US" altLang="ja-JP" sz="900" b="0" baseline="0" dirty="0" smtClean="0">
                <a:latin typeface="Arial" pitchFamily="34" charset="0"/>
                <a:ea typeface="ＭＳ Ｐゴシック" pitchFamily="50" charset="-128"/>
              </a:rPr>
              <a:t>gunzip.sh</a:t>
            </a:r>
            <a:r>
              <a:rPr kumimoji="1" lang="ja-JP" altLang="en-US" sz="900" b="0" baseline="0" dirty="0" smtClean="0">
                <a:latin typeface="Arial" pitchFamily="34" charset="0"/>
                <a:ea typeface="ＭＳ Ｐゴシック" pitchFamily="50" charset="-128"/>
              </a:rPr>
              <a:t>というファイルを作成して</a:t>
            </a:r>
            <a:r>
              <a:rPr kumimoji="1" lang="en-US" altLang="ja-JP" sz="900" b="0" baseline="0" dirty="0" err="1" smtClean="0">
                <a:latin typeface="Arial" pitchFamily="34" charset="0"/>
                <a:ea typeface="ＭＳ Ｐゴシック" pitchFamily="50" charset="-128"/>
              </a:rPr>
              <a:t>exec_dir</a:t>
            </a:r>
            <a:r>
              <a:rPr kumimoji="1" lang="ja-JP" altLang="en-US" sz="900" b="0" baseline="0" dirty="0" smtClean="0">
                <a:latin typeface="Arial" pitchFamily="34" charset="0"/>
                <a:ea typeface="ＭＳ Ｐゴシック" pitchFamily="50" charset="-128"/>
              </a:rPr>
              <a:t>で定義したディレクトリに配置して使用しています。</a:t>
            </a: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a:t>
            </a:r>
          </a:p>
          <a:p>
            <a:pPr>
              <a:defRPr/>
            </a:pPr>
            <a:r>
              <a:rPr kumimoji="1" lang="en-US" altLang="ja-JP" sz="900" b="0" baseline="0" dirty="0" smtClean="0">
                <a:latin typeface="Arial" pitchFamily="34" charset="0"/>
                <a:ea typeface="ＭＳ Ｐゴシック" pitchFamily="50" charset="-128"/>
              </a:rPr>
              <a:t>#!/bin/bash</a:t>
            </a:r>
          </a:p>
          <a:p>
            <a:pPr>
              <a:defRPr/>
            </a:pPr>
            <a:r>
              <a:rPr kumimoji="1" lang="en-US" altLang="ja-JP" sz="900" b="0" baseline="0" dirty="0" smtClean="0">
                <a:latin typeface="Arial" pitchFamily="34" charset="0"/>
                <a:ea typeface="ＭＳ Ｐゴシック" pitchFamily="50" charset="-128"/>
              </a:rPr>
              <a:t>exec /</a:t>
            </a:r>
            <a:r>
              <a:rPr kumimoji="1" lang="en-US" altLang="ja-JP" sz="900" b="0" baseline="0" dirty="0" err="1" smtClean="0">
                <a:latin typeface="Arial" pitchFamily="34" charset="0"/>
                <a:ea typeface="ＭＳ Ｐゴシック" pitchFamily="50" charset="-128"/>
              </a:rPr>
              <a:t>usr</a:t>
            </a:r>
            <a:r>
              <a:rPr kumimoji="1" lang="en-US" altLang="ja-JP" sz="900" b="0" baseline="0" dirty="0" smtClean="0">
                <a:latin typeface="Arial" pitchFamily="34" charset="0"/>
                <a:ea typeface="ＭＳ Ｐゴシック" pitchFamily="50" charset="-128"/>
              </a:rPr>
              <a:t>/bin/</a:t>
            </a:r>
            <a:r>
              <a:rPr kumimoji="1" lang="en-US" altLang="ja-JP" sz="900" b="0" baseline="0" dirty="0" err="1" smtClean="0">
                <a:latin typeface="Arial" pitchFamily="34" charset="0"/>
                <a:ea typeface="ＭＳ Ｐゴシック" pitchFamily="50" charset="-128"/>
              </a:rPr>
              <a:t>gunzip</a:t>
            </a:r>
            <a:r>
              <a:rPr kumimoji="1" lang="en-US" altLang="ja-JP" sz="900" b="0" baseline="0" dirty="0" smtClean="0">
                <a:latin typeface="Arial" pitchFamily="34" charset="0"/>
                <a:ea typeface="ＭＳ Ｐゴシック" pitchFamily="50" charset="-128"/>
              </a:rPr>
              <a:t> -c "$@"</a:t>
            </a:r>
          </a:p>
          <a:p>
            <a:pPr>
              <a:defRPr/>
            </a:pPr>
            <a:r>
              <a:rPr kumimoji="1" lang="en-US" altLang="ja-JP" sz="900" b="0" baseline="0" dirty="0" smtClean="0">
                <a:latin typeface="Arial" pitchFamily="34" charset="0"/>
                <a:ea typeface="ＭＳ Ｐゴシック" pitchFamily="50" charset="-128"/>
              </a:rPr>
              <a:t>----------------</a:t>
            </a:r>
          </a:p>
          <a:p>
            <a:pPr>
              <a:defRPr/>
            </a:pPr>
            <a:endParaRPr kumimoji="1" lang="ja-JP" altLang="en-US" sz="900" b="0" baseline="0" dirty="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20</a:t>
            </a:fld>
            <a:endParaRPr lang="en-US" altLang="ja-JP" smtClean="0">
              <a:ea typeface="ＭＳ Ｐゴシック" pitchFamily="50"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en-US" altLang="ja-JP" sz="900" b="1" baseline="0" dirty="0" smtClean="0">
                <a:latin typeface="Arial" pitchFamily="34" charset="0"/>
                <a:ea typeface="ＭＳ Ｐゴシック" pitchFamily="50" charset="-128"/>
              </a:rPr>
              <a:t>DBFS(Oracle Database File System)</a:t>
            </a: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Database Machine</a:t>
            </a:r>
            <a:r>
              <a:rPr kumimoji="1" lang="ja-JP" altLang="en-US" sz="900" b="0" baseline="0" dirty="0" smtClean="0">
                <a:latin typeface="Arial" pitchFamily="34" charset="0"/>
                <a:ea typeface="ＭＳ Ｐゴシック" pitchFamily="50" charset="-128"/>
              </a:rPr>
              <a:t>を利用する場合、ステージング領域として、</a:t>
            </a:r>
            <a:r>
              <a:rPr kumimoji="1" lang="en-US" altLang="ja-JP" sz="900" b="0" baseline="0" dirty="0" smtClean="0">
                <a:latin typeface="Arial" pitchFamily="34" charset="0"/>
                <a:ea typeface="ＭＳ Ｐゴシック" pitchFamily="50" charset="-128"/>
              </a:rPr>
              <a:t>DBFS</a:t>
            </a:r>
            <a:r>
              <a:rPr kumimoji="1" lang="ja-JP" altLang="en-US" sz="900" b="0" baseline="0" dirty="0" smtClean="0">
                <a:latin typeface="Arial" pitchFamily="34" charset="0"/>
                <a:ea typeface="ＭＳ Ｐゴシック" pitchFamily="50" charset="-128"/>
              </a:rPr>
              <a:t>の利用を推奨しています。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Oracle Database File System</a:t>
            </a:r>
            <a:r>
              <a:rPr kumimoji="1" lang="ja-JP" altLang="en-US" sz="900" b="0" baseline="0" dirty="0"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DBFS</a:t>
            </a:r>
            <a:r>
              <a:rPr kumimoji="1" lang="ja-JP" altLang="en-US" sz="900" b="0" baseline="0" dirty="0" smtClean="0">
                <a:latin typeface="Arial" pitchFamily="34" charset="0"/>
                <a:ea typeface="ＭＳ Ｐゴシック" pitchFamily="50" charset="-128"/>
              </a:rPr>
              <a:t>）は、データベース表に格納されるファイルおよびディレクトリの上部に標準のファイルシステム・インタフェースを作成する機能です。</a:t>
            </a:r>
            <a:r>
              <a:rPr kumimoji="1" lang="en-US" altLang="ja-JP" sz="900" b="0" baseline="0" dirty="0" smtClean="0">
                <a:latin typeface="Arial" pitchFamily="34" charset="0"/>
                <a:ea typeface="ＭＳ Ｐゴシック" pitchFamily="50" charset="-128"/>
              </a:rPr>
              <a:t>DBFS</a:t>
            </a:r>
            <a:r>
              <a:rPr kumimoji="1" lang="ja-JP" altLang="en-US" sz="900" b="0" baseline="0" dirty="0" smtClean="0">
                <a:latin typeface="Arial" pitchFamily="34" charset="0"/>
                <a:ea typeface="ＭＳ Ｐゴシック" pitchFamily="50" charset="-128"/>
              </a:rPr>
              <a:t>は、ローカル・ファイルシステムに類似した共有ネットワーク・ファイルシステムを提供する点で、</a:t>
            </a:r>
            <a:r>
              <a:rPr kumimoji="1" lang="en-US" altLang="ja-JP" sz="900" b="0" baseline="0" dirty="0" smtClean="0">
                <a:latin typeface="Arial" pitchFamily="34" charset="0"/>
                <a:ea typeface="ＭＳ Ｐゴシック" pitchFamily="50" charset="-128"/>
              </a:rPr>
              <a:t>NFS</a:t>
            </a:r>
            <a:r>
              <a:rPr kumimoji="1" lang="ja-JP" altLang="en-US" sz="900" b="0" baseline="0" dirty="0" smtClean="0">
                <a:latin typeface="Arial" pitchFamily="34" charset="0"/>
                <a:ea typeface="ＭＳ Ｐゴシック" pitchFamily="50" charset="-128"/>
              </a:rPr>
              <a:t>に似ています。</a:t>
            </a:r>
            <a:r>
              <a:rPr kumimoji="1" lang="en-US" altLang="ja-JP" sz="900" b="0" baseline="0" dirty="0" smtClean="0">
                <a:latin typeface="Arial" pitchFamily="34" charset="0"/>
                <a:ea typeface="ＭＳ Ｐゴシック" pitchFamily="50" charset="-128"/>
              </a:rPr>
              <a:t>NFS</a:t>
            </a:r>
            <a:r>
              <a:rPr kumimoji="1" lang="ja-JP" altLang="en-US" sz="900" b="0" baseline="0" dirty="0" smtClean="0">
                <a:latin typeface="Arial" pitchFamily="34" charset="0"/>
                <a:ea typeface="ＭＳ Ｐゴシック" pitchFamily="50" charset="-128"/>
              </a:rPr>
              <a:t>と同様、サーバー・コンポーネントおよびクライアント・コンポーネントがあります。</a:t>
            </a:r>
          </a:p>
          <a:p>
            <a:pPr>
              <a:defRPr/>
            </a:pPr>
            <a:r>
              <a:rPr kumimoji="1" lang="en-US" altLang="ja-JP" sz="900" b="0" baseline="0" dirty="0" smtClean="0">
                <a:latin typeface="Arial" pitchFamily="34" charset="0"/>
                <a:ea typeface="ＭＳ Ｐゴシック" pitchFamily="50" charset="-128"/>
              </a:rPr>
              <a:t>DBFS</a:t>
            </a:r>
            <a:r>
              <a:rPr kumimoji="1" lang="ja-JP" altLang="en-US" sz="900" b="0" baseline="0" dirty="0" smtClean="0">
                <a:latin typeface="Arial" pitchFamily="34" charset="0"/>
                <a:ea typeface="ＭＳ Ｐゴシック" pitchFamily="50" charset="-128"/>
              </a:rPr>
              <a:t>では、サーバーは</a:t>
            </a:r>
            <a:r>
              <a:rPr kumimoji="1" lang="en-US" altLang="ja-JP" sz="900" b="0" baseline="0" dirty="0" smtClean="0">
                <a:latin typeface="Arial" pitchFamily="34" charset="0"/>
                <a:ea typeface="ＭＳ Ｐゴシック" pitchFamily="50" charset="-128"/>
              </a:rPr>
              <a:t>Oracle Database</a:t>
            </a:r>
            <a:r>
              <a:rPr kumimoji="1" lang="ja-JP" altLang="en-US" sz="900" b="0" baseline="0" dirty="0" smtClean="0">
                <a:latin typeface="Arial" pitchFamily="34" charset="0"/>
                <a:ea typeface="ＭＳ Ｐゴシック" pitchFamily="50" charset="-128"/>
              </a:rPr>
              <a:t>です。ファイルは、</a:t>
            </a:r>
            <a:r>
              <a:rPr kumimoji="1" lang="en-US" altLang="ja-JP" sz="900" b="0" baseline="0" dirty="0" err="1" smtClean="0">
                <a:latin typeface="Arial" pitchFamily="34" charset="0"/>
                <a:ea typeface="ＭＳ Ｐゴシック" pitchFamily="50" charset="-128"/>
              </a:rPr>
              <a:t>SecureFile</a:t>
            </a:r>
            <a:r>
              <a:rPr kumimoji="1" lang="en-US" altLang="ja-JP" sz="900" b="0" baseline="0" dirty="0" smtClean="0">
                <a:latin typeface="Arial" pitchFamily="34" charset="0"/>
                <a:ea typeface="ＭＳ Ｐゴシック" pitchFamily="50" charset="-128"/>
              </a:rPr>
              <a:t> LOB</a:t>
            </a:r>
            <a:r>
              <a:rPr kumimoji="1" lang="ja-JP" altLang="en-US" sz="900" b="0" baseline="0" dirty="0" smtClean="0">
                <a:latin typeface="Arial" pitchFamily="34" charset="0"/>
                <a:ea typeface="ＭＳ Ｐゴシック" pitchFamily="50" charset="-128"/>
              </a:rPr>
              <a:t>としてデータベース表に格納されます。また、</a:t>
            </a:r>
            <a:r>
              <a:rPr kumimoji="1" lang="en-US" altLang="ja-JP" sz="900" b="0" baseline="0" dirty="0" smtClean="0">
                <a:latin typeface="Arial" pitchFamily="34" charset="0"/>
                <a:ea typeface="ＭＳ Ｐゴシック" pitchFamily="50" charset="-128"/>
              </a:rPr>
              <a:t>DBFS</a:t>
            </a:r>
            <a:r>
              <a:rPr kumimoji="1" lang="ja-JP" altLang="en-US" sz="900" b="0" baseline="0" dirty="0" smtClean="0">
                <a:latin typeface="Arial" pitchFamily="34" charset="0"/>
                <a:ea typeface="ＭＳ Ｐゴシック" pitchFamily="50" charset="-128"/>
              </a:rPr>
              <a:t>には、各ファイルシステム・クライアント・マシンで実行される</a:t>
            </a:r>
            <a:r>
              <a:rPr kumimoji="1" lang="en-US" altLang="ja-JP" sz="900" b="0" baseline="0" dirty="0" err="1" smtClean="0">
                <a:latin typeface="Arial" pitchFamily="34" charset="0"/>
                <a:ea typeface="ＭＳ Ｐゴシック" pitchFamily="50" charset="-128"/>
              </a:rPr>
              <a:t>dbfs_client</a:t>
            </a:r>
            <a:r>
              <a:rPr kumimoji="1" lang="ja-JP" altLang="en-US" sz="900" b="0" baseline="0" dirty="0" smtClean="0">
                <a:latin typeface="Arial" pitchFamily="34" charset="0"/>
                <a:ea typeface="ＭＳ Ｐゴシック" pitchFamily="50" charset="-128"/>
              </a:rPr>
              <a:t>というクライアント・コンポーネントがあります。</a:t>
            </a:r>
            <a:r>
              <a:rPr kumimoji="1" lang="en-US" altLang="ja-JP" sz="900" b="0" baseline="0" dirty="0" err="1" smtClean="0">
                <a:latin typeface="Arial" pitchFamily="34" charset="0"/>
                <a:ea typeface="ＭＳ Ｐゴシック" pitchFamily="50" charset="-128"/>
              </a:rPr>
              <a:t>dbfs_client</a:t>
            </a:r>
            <a:r>
              <a:rPr kumimoji="1" lang="ja-JP" altLang="en-US" sz="900" b="0" baseline="0" dirty="0" smtClean="0">
                <a:latin typeface="Arial" pitchFamily="34" charset="0"/>
                <a:ea typeface="ＭＳ Ｐゴシック" pitchFamily="50" charset="-128"/>
              </a:rPr>
              <a:t>は、ネットワーク上のすべてのホストで、データベースからまたデータベースに、ファイルを簡単にコピーできるようにするコマンド・インタフェースを提供します。これにより、シェル・ユーティリティの</a:t>
            </a:r>
            <a:r>
              <a:rPr kumimoji="1" lang="en-US" altLang="ja-JP" sz="900" b="0" baseline="0" dirty="0" err="1" smtClean="0">
                <a:latin typeface="Arial" pitchFamily="34" charset="0"/>
                <a:ea typeface="ＭＳ Ｐゴシック" pitchFamily="50" charset="-128"/>
              </a:rPr>
              <a:t>ls</a:t>
            </a:r>
            <a:r>
              <a:rPr kumimoji="1" lang="ja-JP" altLang="en-US" sz="900" b="0" baseline="0" dirty="0" smtClean="0">
                <a:latin typeface="Arial" pitchFamily="34" charset="0"/>
                <a:ea typeface="ＭＳ Ｐゴシック" pitchFamily="50" charset="-128"/>
              </a:rPr>
              <a:t>と</a:t>
            </a:r>
            <a:r>
              <a:rPr kumimoji="1" lang="en-US" altLang="ja-JP" sz="900" b="0" baseline="0" dirty="0" err="1" smtClean="0">
                <a:latin typeface="Arial" pitchFamily="34" charset="0"/>
                <a:ea typeface="ＭＳ Ｐゴシック" pitchFamily="50" charset="-128"/>
              </a:rPr>
              <a:t>rcp</a:t>
            </a:r>
            <a:r>
              <a:rPr kumimoji="1" lang="ja-JP" altLang="en-US" sz="900" b="0" baseline="0" dirty="0" smtClean="0">
                <a:latin typeface="Arial" pitchFamily="34" charset="0"/>
                <a:ea typeface="ＭＳ Ｐゴシック" pitchFamily="50" charset="-128"/>
              </a:rPr>
              <a:t>に類似した方法で、</a:t>
            </a:r>
            <a:r>
              <a:rPr kumimoji="1" lang="en-US" altLang="ja-JP" sz="900" b="0" baseline="0" dirty="0" smtClean="0">
                <a:latin typeface="Arial" pitchFamily="34" charset="0"/>
                <a:ea typeface="ＭＳ Ｐゴシック" pitchFamily="50" charset="-128"/>
              </a:rPr>
              <a:t>list</a:t>
            </a:r>
            <a:r>
              <a:rPr kumimoji="1" lang="ja-JP" altLang="en-US" sz="900" b="0" baseline="0" dirty="0" smtClean="0">
                <a:latin typeface="Arial" pitchFamily="34" charset="0"/>
                <a:ea typeface="ＭＳ Ｐゴシック" pitchFamily="50" charset="-128"/>
              </a:rPr>
              <a:t>や</a:t>
            </a:r>
            <a:r>
              <a:rPr kumimoji="1" lang="en-US" altLang="ja-JP" sz="900" b="0" baseline="0" dirty="0" smtClean="0">
                <a:latin typeface="Arial" pitchFamily="34" charset="0"/>
                <a:ea typeface="ＭＳ Ｐゴシック" pitchFamily="50" charset="-128"/>
              </a:rPr>
              <a:t>copy</a:t>
            </a:r>
            <a:r>
              <a:rPr kumimoji="1" lang="ja-JP" altLang="en-US" sz="900" b="0" baseline="0" dirty="0" smtClean="0">
                <a:latin typeface="Arial" pitchFamily="34" charset="0"/>
                <a:ea typeface="ＭＳ Ｐゴシック" pitchFamily="50" charset="-128"/>
              </a:rPr>
              <a:t>などの単純なファイルシステム・コマンドが実装されます。コマンド・インタフェースにより、</a:t>
            </a:r>
            <a:r>
              <a:rPr kumimoji="1" lang="en-US" altLang="ja-JP" sz="900" b="0" baseline="0" dirty="0" smtClean="0">
                <a:latin typeface="Arial" pitchFamily="34" charset="0"/>
                <a:ea typeface="ＭＳ Ｐゴシック" pitchFamily="50" charset="-128"/>
              </a:rPr>
              <a:t>DBFS</a:t>
            </a:r>
            <a:r>
              <a:rPr kumimoji="1" lang="ja-JP" altLang="en-US" sz="900" b="0" baseline="0" dirty="0" smtClean="0">
                <a:latin typeface="Arial" pitchFamily="34" charset="0"/>
                <a:ea typeface="ＭＳ Ｐゴシック" pitchFamily="50" charset="-128"/>
              </a:rPr>
              <a:t>の</a:t>
            </a:r>
            <a:r>
              <a:rPr kumimoji="1" lang="en-US" altLang="ja-JP" sz="900" b="0" baseline="0" dirty="0" smtClean="0">
                <a:latin typeface="Arial" pitchFamily="34" charset="0"/>
                <a:ea typeface="ＭＳ Ｐゴシック" pitchFamily="50" charset="-128"/>
              </a:rPr>
              <a:t>OS</a:t>
            </a:r>
            <a:r>
              <a:rPr kumimoji="1" lang="ja-JP" altLang="en-US" sz="900" b="0" baseline="0" dirty="0" smtClean="0">
                <a:latin typeface="Arial" pitchFamily="34" charset="0"/>
                <a:ea typeface="ＭＳ Ｐゴシック" pitchFamily="50" charset="-128"/>
              </a:rPr>
              <a:t>マウントを必要とせずに、データベースへの直接接続が作成されます。</a:t>
            </a:r>
          </a:p>
          <a:p>
            <a:pPr>
              <a:defRPr/>
            </a:pPr>
            <a:endParaRPr kumimoji="1" lang="ja-JP" altLang="en-US"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21</a:t>
            </a:fld>
            <a:endParaRPr lang="en-US" altLang="ja-JP" smtClean="0">
              <a:ea typeface="ＭＳ Ｐゴシック" pitchFamily="50"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en-US" altLang="ja-JP" sz="900" b="1" baseline="0" dirty="0" smtClean="0">
                <a:latin typeface="Arial" pitchFamily="34" charset="0"/>
                <a:ea typeface="ＭＳ Ｐゴシック" pitchFamily="50" charset="-128"/>
              </a:rPr>
              <a:t>DBFS(Oracle Database File System)</a:t>
            </a: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Database Machine</a:t>
            </a:r>
            <a:r>
              <a:rPr kumimoji="1" lang="ja-JP" altLang="en-US" sz="900" b="0" baseline="0" dirty="0" smtClean="0">
                <a:latin typeface="Arial" pitchFamily="34" charset="0"/>
                <a:ea typeface="ＭＳ Ｐゴシック" pitchFamily="50" charset="-128"/>
              </a:rPr>
              <a:t>を利用する場合、ステージング領域として、</a:t>
            </a:r>
            <a:r>
              <a:rPr kumimoji="1" lang="en-US" altLang="ja-JP" sz="900" b="0" baseline="0" dirty="0" smtClean="0">
                <a:latin typeface="Arial" pitchFamily="34" charset="0"/>
                <a:ea typeface="ＭＳ Ｐゴシック" pitchFamily="50" charset="-128"/>
              </a:rPr>
              <a:t>DBFS</a:t>
            </a:r>
            <a:r>
              <a:rPr kumimoji="1" lang="ja-JP" altLang="en-US" sz="900" b="0" baseline="0" dirty="0" smtClean="0">
                <a:latin typeface="Arial" pitchFamily="34" charset="0"/>
                <a:ea typeface="ＭＳ Ｐゴシック" pitchFamily="50" charset="-128"/>
              </a:rPr>
              <a:t>の利用を推奨しています。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Oracle Database File System</a:t>
            </a:r>
            <a:r>
              <a:rPr kumimoji="1" lang="ja-JP" altLang="en-US" sz="900" b="0" baseline="0" dirty="0"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DBFS</a:t>
            </a:r>
            <a:r>
              <a:rPr kumimoji="1" lang="ja-JP" altLang="en-US" sz="900" b="0" baseline="0" dirty="0" smtClean="0">
                <a:latin typeface="Arial" pitchFamily="34" charset="0"/>
                <a:ea typeface="ＭＳ Ｐゴシック" pitchFamily="50" charset="-128"/>
              </a:rPr>
              <a:t>）は、データベース表に格納されるファイルおよびディレクトリの上部に標準のファイルシステム・インタフェースを作成する機能です。</a:t>
            </a:r>
            <a:r>
              <a:rPr kumimoji="1" lang="en-US" altLang="ja-JP" sz="900" b="0" baseline="0" dirty="0" smtClean="0">
                <a:latin typeface="Arial" pitchFamily="34" charset="0"/>
                <a:ea typeface="ＭＳ Ｐゴシック" pitchFamily="50" charset="-128"/>
              </a:rPr>
              <a:t>DBFS</a:t>
            </a:r>
            <a:r>
              <a:rPr kumimoji="1" lang="ja-JP" altLang="en-US" sz="900" b="0" baseline="0" dirty="0" smtClean="0">
                <a:latin typeface="Arial" pitchFamily="34" charset="0"/>
                <a:ea typeface="ＭＳ Ｐゴシック" pitchFamily="50" charset="-128"/>
              </a:rPr>
              <a:t>は、ローカル・ファイルシステムに類似した共有ネットワーク・ファイルシステムを提供する点で、</a:t>
            </a:r>
            <a:r>
              <a:rPr kumimoji="1" lang="en-US" altLang="ja-JP" sz="900" b="0" baseline="0" dirty="0" smtClean="0">
                <a:latin typeface="Arial" pitchFamily="34" charset="0"/>
                <a:ea typeface="ＭＳ Ｐゴシック" pitchFamily="50" charset="-128"/>
              </a:rPr>
              <a:t>NFS</a:t>
            </a:r>
            <a:r>
              <a:rPr kumimoji="1" lang="ja-JP" altLang="en-US" sz="900" b="0" baseline="0" dirty="0" smtClean="0">
                <a:latin typeface="Arial" pitchFamily="34" charset="0"/>
                <a:ea typeface="ＭＳ Ｐゴシック" pitchFamily="50" charset="-128"/>
              </a:rPr>
              <a:t>に似ています。</a:t>
            </a:r>
            <a:r>
              <a:rPr kumimoji="1" lang="en-US" altLang="ja-JP" sz="900" b="0" baseline="0" dirty="0" smtClean="0">
                <a:latin typeface="Arial" pitchFamily="34" charset="0"/>
                <a:ea typeface="ＭＳ Ｐゴシック" pitchFamily="50" charset="-128"/>
              </a:rPr>
              <a:t>NFS</a:t>
            </a:r>
            <a:r>
              <a:rPr kumimoji="1" lang="ja-JP" altLang="en-US" sz="900" b="0" baseline="0" dirty="0" smtClean="0">
                <a:latin typeface="Arial" pitchFamily="34" charset="0"/>
                <a:ea typeface="ＭＳ Ｐゴシック" pitchFamily="50" charset="-128"/>
              </a:rPr>
              <a:t>と同様、サーバー・コンポーネントおよびクライアント・コンポーネントがあります。</a:t>
            </a:r>
          </a:p>
          <a:p>
            <a:pPr>
              <a:defRPr/>
            </a:pPr>
            <a:r>
              <a:rPr kumimoji="1" lang="en-US" altLang="ja-JP" sz="900" b="0" baseline="0" dirty="0" smtClean="0">
                <a:latin typeface="Arial" pitchFamily="34" charset="0"/>
                <a:ea typeface="ＭＳ Ｐゴシック" pitchFamily="50" charset="-128"/>
              </a:rPr>
              <a:t>DBFS</a:t>
            </a:r>
            <a:r>
              <a:rPr kumimoji="1" lang="ja-JP" altLang="en-US" sz="900" b="0" baseline="0" dirty="0" smtClean="0">
                <a:latin typeface="Arial" pitchFamily="34" charset="0"/>
                <a:ea typeface="ＭＳ Ｐゴシック" pitchFamily="50" charset="-128"/>
              </a:rPr>
              <a:t>では、サーバーは</a:t>
            </a:r>
            <a:r>
              <a:rPr kumimoji="1" lang="en-US" altLang="ja-JP" sz="900" b="0" baseline="0" dirty="0" smtClean="0">
                <a:latin typeface="Arial" pitchFamily="34" charset="0"/>
                <a:ea typeface="ＭＳ Ｐゴシック" pitchFamily="50" charset="-128"/>
              </a:rPr>
              <a:t>Oracle Database</a:t>
            </a:r>
            <a:r>
              <a:rPr kumimoji="1" lang="ja-JP" altLang="en-US" sz="900" b="0" baseline="0" dirty="0" smtClean="0">
                <a:latin typeface="Arial" pitchFamily="34" charset="0"/>
                <a:ea typeface="ＭＳ Ｐゴシック" pitchFamily="50" charset="-128"/>
              </a:rPr>
              <a:t>です。ファイルは、</a:t>
            </a:r>
            <a:r>
              <a:rPr kumimoji="1" lang="en-US" altLang="ja-JP" sz="900" b="0" baseline="0" dirty="0" err="1" smtClean="0">
                <a:latin typeface="Arial" pitchFamily="34" charset="0"/>
                <a:ea typeface="ＭＳ Ｐゴシック" pitchFamily="50" charset="-128"/>
              </a:rPr>
              <a:t>SecureFile</a:t>
            </a:r>
            <a:r>
              <a:rPr kumimoji="1" lang="en-US" altLang="ja-JP" sz="900" b="0" baseline="0" dirty="0" smtClean="0">
                <a:latin typeface="Arial" pitchFamily="34" charset="0"/>
                <a:ea typeface="ＭＳ Ｐゴシック" pitchFamily="50" charset="-128"/>
              </a:rPr>
              <a:t> LOB</a:t>
            </a:r>
            <a:r>
              <a:rPr kumimoji="1" lang="ja-JP" altLang="en-US" sz="900" b="0" baseline="0" dirty="0" smtClean="0">
                <a:latin typeface="Arial" pitchFamily="34" charset="0"/>
                <a:ea typeface="ＭＳ Ｐゴシック" pitchFamily="50" charset="-128"/>
              </a:rPr>
              <a:t>としてデータベース表に格納されます。また、</a:t>
            </a:r>
            <a:r>
              <a:rPr kumimoji="1" lang="en-US" altLang="ja-JP" sz="900" b="0" baseline="0" dirty="0" smtClean="0">
                <a:latin typeface="Arial" pitchFamily="34" charset="0"/>
                <a:ea typeface="ＭＳ Ｐゴシック" pitchFamily="50" charset="-128"/>
              </a:rPr>
              <a:t>DBFS</a:t>
            </a:r>
            <a:r>
              <a:rPr kumimoji="1" lang="ja-JP" altLang="en-US" sz="900" b="0" baseline="0" dirty="0" smtClean="0">
                <a:latin typeface="Arial" pitchFamily="34" charset="0"/>
                <a:ea typeface="ＭＳ Ｐゴシック" pitchFamily="50" charset="-128"/>
              </a:rPr>
              <a:t>には、各ファイルシステム・クライアント・マシンで実行される</a:t>
            </a:r>
            <a:r>
              <a:rPr kumimoji="1" lang="en-US" altLang="ja-JP" sz="900" b="0" baseline="0" dirty="0" err="1" smtClean="0">
                <a:latin typeface="Arial" pitchFamily="34" charset="0"/>
                <a:ea typeface="ＭＳ Ｐゴシック" pitchFamily="50" charset="-128"/>
              </a:rPr>
              <a:t>dbfs_client</a:t>
            </a:r>
            <a:r>
              <a:rPr kumimoji="1" lang="ja-JP" altLang="en-US" sz="900" b="0" baseline="0" dirty="0" smtClean="0">
                <a:latin typeface="Arial" pitchFamily="34" charset="0"/>
                <a:ea typeface="ＭＳ Ｐゴシック" pitchFamily="50" charset="-128"/>
              </a:rPr>
              <a:t>というクライアント・コンポーネントがあります。</a:t>
            </a:r>
            <a:r>
              <a:rPr kumimoji="1" lang="en-US" altLang="ja-JP" sz="900" b="0" baseline="0" dirty="0" err="1" smtClean="0">
                <a:latin typeface="Arial" pitchFamily="34" charset="0"/>
                <a:ea typeface="ＭＳ Ｐゴシック" pitchFamily="50" charset="-128"/>
              </a:rPr>
              <a:t>dbfs_client</a:t>
            </a:r>
            <a:r>
              <a:rPr kumimoji="1" lang="ja-JP" altLang="en-US" sz="900" b="0" baseline="0" dirty="0" smtClean="0">
                <a:latin typeface="Arial" pitchFamily="34" charset="0"/>
                <a:ea typeface="ＭＳ Ｐゴシック" pitchFamily="50" charset="-128"/>
              </a:rPr>
              <a:t>は、ネットワーク上のすべてのホストで、データベースからまたデータベースに、ファイルを簡単にコピーできるようにするコマンド・インタフェースを提供します。これにより、シェル・ユーティリティの</a:t>
            </a:r>
            <a:r>
              <a:rPr kumimoji="1" lang="en-US" altLang="ja-JP" sz="900" b="0" baseline="0" dirty="0" err="1" smtClean="0">
                <a:latin typeface="Arial" pitchFamily="34" charset="0"/>
                <a:ea typeface="ＭＳ Ｐゴシック" pitchFamily="50" charset="-128"/>
              </a:rPr>
              <a:t>ls</a:t>
            </a:r>
            <a:r>
              <a:rPr kumimoji="1" lang="ja-JP" altLang="en-US" sz="900" b="0" baseline="0" dirty="0" smtClean="0">
                <a:latin typeface="Arial" pitchFamily="34" charset="0"/>
                <a:ea typeface="ＭＳ Ｐゴシック" pitchFamily="50" charset="-128"/>
              </a:rPr>
              <a:t>と</a:t>
            </a:r>
            <a:r>
              <a:rPr kumimoji="1" lang="en-US" altLang="ja-JP" sz="900" b="0" baseline="0" dirty="0" err="1" smtClean="0">
                <a:latin typeface="Arial" pitchFamily="34" charset="0"/>
                <a:ea typeface="ＭＳ Ｐゴシック" pitchFamily="50" charset="-128"/>
              </a:rPr>
              <a:t>rcp</a:t>
            </a:r>
            <a:r>
              <a:rPr kumimoji="1" lang="ja-JP" altLang="en-US" sz="900" b="0" baseline="0" dirty="0" smtClean="0">
                <a:latin typeface="Arial" pitchFamily="34" charset="0"/>
                <a:ea typeface="ＭＳ Ｐゴシック" pitchFamily="50" charset="-128"/>
              </a:rPr>
              <a:t>に類似した方法で、</a:t>
            </a:r>
            <a:r>
              <a:rPr kumimoji="1" lang="en-US" altLang="ja-JP" sz="900" b="0" baseline="0" dirty="0" smtClean="0">
                <a:latin typeface="Arial" pitchFamily="34" charset="0"/>
                <a:ea typeface="ＭＳ Ｐゴシック" pitchFamily="50" charset="-128"/>
              </a:rPr>
              <a:t>list</a:t>
            </a:r>
            <a:r>
              <a:rPr kumimoji="1" lang="ja-JP" altLang="en-US" sz="900" b="0" baseline="0" dirty="0" smtClean="0">
                <a:latin typeface="Arial" pitchFamily="34" charset="0"/>
                <a:ea typeface="ＭＳ Ｐゴシック" pitchFamily="50" charset="-128"/>
              </a:rPr>
              <a:t>や</a:t>
            </a:r>
            <a:r>
              <a:rPr kumimoji="1" lang="en-US" altLang="ja-JP" sz="900" b="0" baseline="0" dirty="0" smtClean="0">
                <a:latin typeface="Arial" pitchFamily="34" charset="0"/>
                <a:ea typeface="ＭＳ Ｐゴシック" pitchFamily="50" charset="-128"/>
              </a:rPr>
              <a:t>copy</a:t>
            </a:r>
            <a:r>
              <a:rPr kumimoji="1" lang="ja-JP" altLang="en-US" sz="900" b="0" baseline="0" dirty="0" smtClean="0">
                <a:latin typeface="Arial" pitchFamily="34" charset="0"/>
                <a:ea typeface="ＭＳ Ｐゴシック" pitchFamily="50" charset="-128"/>
              </a:rPr>
              <a:t>などの単純なファイルシステム・コマンドが実装されます。コマンド・インタフェースにより、</a:t>
            </a:r>
            <a:r>
              <a:rPr kumimoji="1" lang="en-US" altLang="ja-JP" sz="900" b="0" baseline="0" dirty="0" smtClean="0">
                <a:latin typeface="Arial" pitchFamily="34" charset="0"/>
                <a:ea typeface="ＭＳ Ｐゴシック" pitchFamily="50" charset="-128"/>
              </a:rPr>
              <a:t>DBFS</a:t>
            </a:r>
            <a:r>
              <a:rPr kumimoji="1" lang="ja-JP" altLang="en-US" sz="900" b="0" baseline="0" dirty="0" smtClean="0">
                <a:latin typeface="Arial" pitchFamily="34" charset="0"/>
                <a:ea typeface="ＭＳ Ｐゴシック" pitchFamily="50" charset="-128"/>
              </a:rPr>
              <a:t>の</a:t>
            </a:r>
            <a:r>
              <a:rPr kumimoji="1" lang="en-US" altLang="ja-JP" sz="900" b="0" baseline="0" dirty="0" smtClean="0">
                <a:latin typeface="Arial" pitchFamily="34" charset="0"/>
                <a:ea typeface="ＭＳ Ｐゴシック" pitchFamily="50" charset="-128"/>
              </a:rPr>
              <a:t>OS</a:t>
            </a:r>
            <a:r>
              <a:rPr kumimoji="1" lang="ja-JP" altLang="en-US" sz="900" b="0" baseline="0" dirty="0" smtClean="0">
                <a:latin typeface="Arial" pitchFamily="34" charset="0"/>
                <a:ea typeface="ＭＳ Ｐゴシック" pitchFamily="50" charset="-128"/>
              </a:rPr>
              <a:t>マウントを必要とせずに、データベースへの直接接続が作成されます。</a:t>
            </a:r>
          </a:p>
          <a:p>
            <a:pPr>
              <a:defRPr/>
            </a:pPr>
            <a:endParaRPr kumimoji="1" lang="ja-JP" altLang="en-US"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22</a:t>
            </a:fld>
            <a:endParaRPr lang="en-US" altLang="ja-JP" smtClean="0">
              <a:ea typeface="ＭＳ Ｐゴシック" pitchFamily="50"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lnSpcReduction="10000"/>
          </a:bodyPr>
          <a:lstStyle/>
          <a:p>
            <a:pPr>
              <a:defRPr/>
            </a:pPr>
            <a:r>
              <a:rPr kumimoji="1" lang="ja-JP" altLang="en-US" sz="900" b="1" baseline="0" dirty="0" smtClean="0">
                <a:latin typeface="Arial" pitchFamily="34" charset="0"/>
                <a:ea typeface="ＭＳ Ｐゴシック" pitchFamily="50" charset="-128"/>
              </a:rPr>
              <a:t>データローディングの考察（圧縮ファイルの利用  </a:t>
            </a:r>
            <a:r>
              <a:rPr kumimoji="1" lang="en-US" altLang="ja-JP" sz="900" b="1" baseline="0" dirty="0" smtClean="0">
                <a:latin typeface="Arial" pitchFamily="34" charset="0"/>
                <a:ea typeface="ＭＳ Ｐゴシック" pitchFamily="50" charset="-128"/>
              </a:rPr>
              <a:t>vs.  </a:t>
            </a:r>
            <a:r>
              <a:rPr kumimoji="1" lang="ja-JP" altLang="en-US" sz="900" b="1" baseline="0" dirty="0" smtClean="0">
                <a:latin typeface="Arial" pitchFamily="34" charset="0"/>
                <a:ea typeface="ＭＳ Ｐゴシック" pitchFamily="50" charset="-128"/>
              </a:rPr>
              <a:t>非圧縮ファイルの利用）</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Oracle</a:t>
            </a:r>
            <a:r>
              <a:rPr kumimoji="1" lang="ja-JP" altLang="en-US" sz="900" b="0" baseline="0" dirty="0" smtClean="0">
                <a:latin typeface="Arial" pitchFamily="34" charset="0"/>
                <a:ea typeface="ＭＳ Ｐゴシック" pitchFamily="50" charset="-128"/>
              </a:rPr>
              <a:t>の外部表では、プリ・プロセッサーを利用することが可能であることは、前述しました。</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ここでは、実際のデータローディングにおいて、パフォーマンスの観点から、ロード元のテキストファイルとして、プリプロセッサーを利用する（テキストデータを圧縮する）ケースと利用しないケースを比較してい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左のグラフでは、データサイズの異なるファイルを用意し、ソースファイルが圧縮されている場合と、圧縮されていない場合のそれぞれのローディングのパフォーマンス結果を比較しています。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圧縮（</a:t>
            </a:r>
            <a:r>
              <a:rPr kumimoji="1" lang="en-US" altLang="ja-JP" sz="900" b="0" baseline="0" dirty="0" err="1" smtClean="0">
                <a:latin typeface="Arial" pitchFamily="34" charset="0"/>
                <a:ea typeface="ＭＳ Ｐゴシック" pitchFamily="50" charset="-128"/>
              </a:rPr>
              <a:t>gunzip</a:t>
            </a:r>
            <a:r>
              <a:rPr kumimoji="1" lang="ja-JP" altLang="en-US" sz="900" b="0" baseline="0" dirty="0" smtClean="0">
                <a:latin typeface="Arial" pitchFamily="34" charset="0"/>
                <a:ea typeface="ＭＳ Ｐゴシック" pitchFamily="50" charset="-128"/>
              </a:rPr>
              <a:t>利用）</a:t>
            </a:r>
            <a:r>
              <a:rPr kumimoji="1" lang="en-US" altLang="ja-JP" sz="900" b="0" baseline="0" dirty="0" smtClean="0">
                <a:latin typeface="Arial" pitchFamily="34" charset="0"/>
                <a:ea typeface="ＭＳ Ｐゴシック" pitchFamily="50" charset="-128"/>
              </a:rPr>
              <a:t>/</a:t>
            </a:r>
            <a:r>
              <a:rPr kumimoji="1" lang="ja-JP" altLang="en-US" sz="900" b="0" baseline="0" dirty="0" smtClean="0">
                <a:latin typeface="Arial" pitchFamily="34" charset="0"/>
                <a:ea typeface="ＭＳ Ｐゴシック" pitchFamily="50" charset="-128"/>
              </a:rPr>
              <a:t>非圧縮（</a:t>
            </a:r>
            <a:r>
              <a:rPr kumimoji="1" lang="en-US" altLang="ja-JP" sz="900" b="0" baseline="0" dirty="0" err="1" smtClean="0">
                <a:latin typeface="Arial" pitchFamily="34" charset="0"/>
                <a:ea typeface="ＭＳ Ｐゴシック" pitchFamily="50" charset="-128"/>
              </a:rPr>
              <a:t>gunzip</a:t>
            </a:r>
            <a:r>
              <a:rPr kumimoji="1" lang="ja-JP" altLang="en-US" sz="900" b="0" baseline="0" dirty="0" smtClean="0">
                <a:latin typeface="Arial" pitchFamily="34" charset="0"/>
                <a:ea typeface="ＭＳ Ｐゴシック" pitchFamily="50" charset="-128"/>
              </a:rPr>
              <a:t>利用しない）が性能に影響を与えるかという点に関して見てみると、データサーズの小さな表では、差は出ていますが、パフォーマンス要件やソースファイルの配置先の制限等によっては、パフォーマンスの許容範囲に収まる場合があるかもしれません。逆に、データサーズの大きな表においては、パフォーマンスの値に大きな違いが出ています。結果は、圧縮をしない（プリプロセッサーを利用しない）方が、パフォーマンス的に優れていることが分かり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右のグラフでは、ローディングの前に事前に</a:t>
            </a:r>
            <a:r>
              <a:rPr kumimoji="1" lang="en-US" altLang="ja-JP" sz="900" b="0" baseline="0" dirty="0" smtClean="0">
                <a:latin typeface="Arial" pitchFamily="34" charset="0"/>
                <a:ea typeface="ＭＳ Ｐゴシック" pitchFamily="50" charset="-128"/>
              </a:rPr>
              <a:t>zip</a:t>
            </a:r>
            <a:r>
              <a:rPr kumimoji="1" lang="ja-JP" altLang="en-US" sz="900" b="0" baseline="0" dirty="0" smtClean="0">
                <a:latin typeface="Arial" pitchFamily="34" charset="0"/>
                <a:ea typeface="ＭＳ Ｐゴシック" pitchFamily="50" charset="-128"/>
              </a:rPr>
              <a:t>ファイルを解凍してからロードした場合と比較しています。仮にソースファイルが圧縮されていたとしても、事前に解凍してからロードした方がパフォーマンス面においては、アドバンテージがある事が分か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この事から、システムにおいて、圧縮された形式にてテキストデータを連携している場合、プリプロセッサーを利用してロードするよりも、</a:t>
            </a:r>
            <a:r>
              <a:rPr kumimoji="1" lang="en-US" altLang="ja-JP" sz="900" b="0" baseline="0" dirty="0" err="1" smtClean="0">
                <a:latin typeface="Arial" pitchFamily="34" charset="0"/>
                <a:ea typeface="ＭＳ Ｐゴシック" pitchFamily="50" charset="-128"/>
              </a:rPr>
              <a:t>guzip</a:t>
            </a:r>
            <a:r>
              <a:rPr kumimoji="1" lang="ja-JP" altLang="en-US" sz="900" b="0" baseline="0" dirty="0" err="1" smtClean="0">
                <a:latin typeface="Arial" pitchFamily="34" charset="0"/>
                <a:ea typeface="ＭＳ Ｐゴシック" pitchFamily="50" charset="-128"/>
              </a:rPr>
              <a:t>での</a:t>
            </a:r>
            <a:r>
              <a:rPr kumimoji="1" lang="ja-JP" altLang="en-US" sz="900" b="0" baseline="0" dirty="0" smtClean="0">
                <a:latin typeface="Arial" pitchFamily="34" charset="0"/>
                <a:ea typeface="ＭＳ Ｐゴシック" pitchFamily="50" charset="-128"/>
              </a:rPr>
              <a:t>解凍と、ローディング処理を別々に分けて実施した方がトータルの処理時間を短縮できることが分かります。しかしながら、事前に</a:t>
            </a:r>
            <a:r>
              <a:rPr kumimoji="1" lang="en-US" altLang="ja-JP" sz="900" b="0" baseline="0" dirty="0" err="1" smtClean="0">
                <a:latin typeface="Arial" pitchFamily="34" charset="0"/>
                <a:ea typeface="ＭＳ Ｐゴシック" pitchFamily="50" charset="-128"/>
              </a:rPr>
              <a:t>gunzip</a:t>
            </a:r>
            <a:r>
              <a:rPr kumimoji="1" lang="ja-JP" altLang="en-US" sz="900" b="0" baseline="0" dirty="0" smtClean="0">
                <a:latin typeface="Arial" pitchFamily="34" charset="0"/>
                <a:ea typeface="ＭＳ Ｐゴシック" pitchFamily="50" charset="-128"/>
              </a:rPr>
              <a:t>で解凍するということは、ステージング領域に解凍後のデータを保持する空きスペースが必要になるという点に注意が必要です。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では、プリプロセッサーは必要ないものなのでしょうか？　違います。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もちろん、ステージング領域に十分な空きが無い場合は、プリプロセッサーを利用することで、無駄な領域を削減することが可能ですし、また、上記表では、</a:t>
            </a:r>
            <a:r>
              <a:rPr kumimoji="1" lang="en-US" altLang="ja-JP" sz="900" b="0" baseline="0" dirty="0" smtClean="0">
                <a:latin typeface="Arial" pitchFamily="34" charset="0"/>
                <a:ea typeface="ＭＳ Ｐゴシック" pitchFamily="50" charset="-128"/>
              </a:rPr>
              <a:t>DBFS</a:t>
            </a:r>
            <a:r>
              <a:rPr kumimoji="1" lang="ja-JP" altLang="en-US" sz="900" b="0" baseline="0" dirty="0" smtClean="0">
                <a:latin typeface="Arial" pitchFamily="34" charset="0"/>
                <a:ea typeface="ＭＳ Ｐゴシック" pitchFamily="50" charset="-128"/>
              </a:rPr>
              <a:t>にテキストデータを配置した場合という条件での結果ですが、ロード元のテキストデータが、</a:t>
            </a: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Database Machine</a:t>
            </a:r>
            <a:r>
              <a:rPr kumimoji="1" lang="ja-JP" altLang="en-US" sz="900" b="0" baseline="0" dirty="0" smtClean="0">
                <a:latin typeface="Arial" pitchFamily="34" charset="0"/>
                <a:ea typeface="ＭＳ Ｐゴシック" pitchFamily="50" charset="-128"/>
              </a:rPr>
              <a:t>内に配置されず、ネットワーク上のファイルシステムに配置されている場合、ネットワーク帯域に十分な帯域が無い場合、圧縮したデータを利用することでパフォーマンスを改善することが検討でき、その場合、プリプロセッサーを利用して直接ローディングすることも可能で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ja-JP" altLang="en-US" sz="900" b="0" baseline="0" dirty="0" smtClean="0">
                <a:latin typeface="Arial" pitchFamily="34" charset="0"/>
                <a:ea typeface="ＭＳ Ｐゴシック" pitchFamily="50" charset="-128"/>
              </a:rPr>
              <a:t>尚、ここでの性能結果は、</a:t>
            </a: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Database Machine</a:t>
            </a:r>
            <a:r>
              <a:rPr kumimoji="1" lang="ja-JP" altLang="en-US" sz="900" b="0" baseline="0" dirty="0" smtClean="0">
                <a:latin typeface="Arial" pitchFamily="34" charset="0"/>
                <a:ea typeface="ＭＳ Ｐゴシック" pitchFamily="50" charset="-128"/>
              </a:rPr>
              <a:t>の性能限界を示すものではなく、また、全てのアプリケーション、システム環境において同様の結果になるという訳ではなく、</a:t>
            </a:r>
            <a:r>
              <a:rPr kumimoji="1" lang="en-US" altLang="ja-JP" sz="900" b="0" baseline="0" dirty="0" smtClean="0">
                <a:latin typeface="Arial" pitchFamily="34" charset="0"/>
                <a:ea typeface="ＭＳ Ｐゴシック" pitchFamily="50" charset="-128"/>
              </a:rPr>
              <a:t>1</a:t>
            </a:r>
            <a:r>
              <a:rPr kumimoji="1" lang="ja-JP" altLang="en-US" sz="900" b="0" baseline="0" dirty="0" err="1" smtClean="0">
                <a:latin typeface="Arial" pitchFamily="34" charset="0"/>
                <a:ea typeface="ＭＳ Ｐゴシック" pitchFamily="50" charset="-128"/>
              </a:rPr>
              <a:t>つの</a:t>
            </a:r>
            <a:r>
              <a:rPr kumimoji="1" lang="ja-JP" altLang="en-US" sz="900" b="0" baseline="0" dirty="0" smtClean="0">
                <a:latin typeface="Arial" pitchFamily="34" charset="0"/>
                <a:ea typeface="ＭＳ Ｐゴシック" pitchFamily="50" charset="-128"/>
              </a:rPr>
              <a:t>参考値としてご理解ください。</a:t>
            </a: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23</a:t>
            </a:fld>
            <a:endParaRPr lang="en-US" altLang="ja-JP" smtClean="0">
              <a:ea typeface="ＭＳ Ｐゴシック" pitchFamily="50"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ja-JP" altLang="en-US" sz="900" b="1" baseline="0" dirty="0" smtClean="0">
                <a:latin typeface="Arial" pitchFamily="34" charset="0"/>
                <a:ea typeface="ＭＳ Ｐゴシック" pitchFamily="50" charset="-128"/>
              </a:rPr>
              <a:t>データローディングの考察（ファイル分割の利用  </a:t>
            </a:r>
            <a:r>
              <a:rPr kumimoji="1" lang="en-US" altLang="ja-JP" sz="900" b="1" baseline="0" dirty="0" smtClean="0">
                <a:latin typeface="Arial" pitchFamily="34" charset="0"/>
                <a:ea typeface="ＭＳ Ｐゴシック" pitchFamily="50" charset="-128"/>
              </a:rPr>
              <a:t>vs. </a:t>
            </a:r>
            <a:r>
              <a:rPr kumimoji="1" lang="ja-JP" altLang="en-US" sz="900" b="1" baseline="0" dirty="0" smtClean="0">
                <a:latin typeface="Arial" pitchFamily="34" charset="0"/>
                <a:ea typeface="ＭＳ Ｐゴシック" pitchFamily="50" charset="-128"/>
              </a:rPr>
              <a:t>　ファイル分割なし）</a:t>
            </a:r>
            <a:endParaRPr kumimoji="1" lang="en-US" altLang="ja-JP" sz="900" b="0" dirty="0" smtClean="0">
              <a:latin typeface="Arial" pitchFamily="34" charset="0"/>
              <a:ea typeface="ＭＳ Ｐゴシック" pitchFamily="50" charset="-128"/>
            </a:endParaRPr>
          </a:p>
          <a:p>
            <a:pPr>
              <a:defRPr/>
            </a:pPr>
            <a:endParaRPr kumimoji="1" lang="en-US" altLang="ja-JP" sz="900" b="0" dirty="0" smtClean="0">
              <a:latin typeface="Arial" pitchFamily="34" charset="0"/>
              <a:ea typeface="ＭＳ Ｐゴシック" pitchFamily="50" charset="-128"/>
            </a:endParaRPr>
          </a:p>
          <a:p>
            <a:pPr>
              <a:defRPr/>
            </a:pPr>
            <a:r>
              <a:rPr kumimoji="1" lang="ja-JP" altLang="en-US" sz="900" b="0" dirty="0" smtClean="0">
                <a:latin typeface="Arial" pitchFamily="34" charset="0"/>
                <a:ea typeface="ＭＳ Ｐゴシック" pitchFamily="50" charset="-128"/>
              </a:rPr>
              <a:t>データをローディングする場合においても、リソースを有効活用して並列にローディングすることが重要ですが、その場合、ロード元のテキストデータをファイル分割している場合としていない場合とでのローディング性能を比較しています。</a:t>
            </a:r>
            <a:endParaRPr kumimoji="1" lang="en-US" altLang="ja-JP" sz="900" b="0" dirty="0" smtClean="0">
              <a:latin typeface="Arial" pitchFamily="34" charset="0"/>
              <a:ea typeface="ＭＳ Ｐゴシック" pitchFamily="50" charset="-128"/>
            </a:endParaRPr>
          </a:p>
          <a:p>
            <a:pPr>
              <a:defRPr/>
            </a:pPr>
            <a:endParaRPr kumimoji="1" lang="en-US" altLang="ja-JP" sz="900" b="0" dirty="0" smtClean="0">
              <a:latin typeface="Arial" pitchFamily="34" charset="0"/>
              <a:ea typeface="ＭＳ Ｐゴシック" pitchFamily="50" charset="-128"/>
            </a:endParaRPr>
          </a:p>
          <a:p>
            <a:pPr>
              <a:defRPr/>
            </a:pPr>
            <a:r>
              <a:rPr kumimoji="1" lang="ja-JP" altLang="en-US" sz="900" b="0" dirty="0" smtClean="0">
                <a:latin typeface="Arial" pitchFamily="34" charset="0"/>
                <a:ea typeface="ＭＳ Ｐゴシック" pitchFamily="50" charset="-128"/>
              </a:rPr>
              <a:t>グラフの結果から分かることは、ロード元のソースファイルの分割がパフォーマンスに直接影響を与えることは無いということです。</a:t>
            </a:r>
            <a:endParaRPr kumimoji="1" lang="en-US" altLang="ja-JP" sz="900" b="0" dirty="0" smtClean="0">
              <a:latin typeface="Arial" pitchFamily="34" charset="0"/>
              <a:ea typeface="ＭＳ Ｐゴシック" pitchFamily="50" charset="-128"/>
            </a:endParaRPr>
          </a:p>
          <a:p>
            <a:pPr>
              <a:defRPr/>
            </a:pPr>
            <a:r>
              <a:rPr kumimoji="1" lang="ja-JP" altLang="en-US" sz="900" b="0" dirty="0" smtClean="0">
                <a:latin typeface="Arial" pitchFamily="34" charset="0"/>
                <a:ea typeface="ＭＳ Ｐゴシック" pitchFamily="50" charset="-128"/>
              </a:rPr>
              <a:t>上記のグラフは、ソースファイルが</a:t>
            </a:r>
            <a:r>
              <a:rPr kumimoji="1" lang="en-US" altLang="ja-JP" sz="900" b="0" dirty="0" smtClean="0">
                <a:latin typeface="Arial" pitchFamily="34" charset="0"/>
                <a:ea typeface="ＭＳ Ｐゴシック" pitchFamily="50" charset="-128"/>
              </a:rPr>
              <a:t>ASCII</a:t>
            </a:r>
            <a:r>
              <a:rPr kumimoji="1" lang="ja-JP" altLang="en-US" sz="900" b="0" dirty="0" smtClean="0">
                <a:latin typeface="Arial" pitchFamily="34" charset="0"/>
                <a:ea typeface="ＭＳ Ｐゴシック" pitchFamily="50" charset="-128"/>
              </a:rPr>
              <a:t>（</a:t>
            </a:r>
            <a:r>
              <a:rPr kumimoji="1" lang="en-US" altLang="ja-JP" sz="900" b="0" dirty="0" smtClean="0">
                <a:latin typeface="Arial" pitchFamily="34" charset="0"/>
                <a:ea typeface="ＭＳ Ｐゴシック" pitchFamily="50" charset="-128"/>
              </a:rPr>
              <a:t>1</a:t>
            </a:r>
            <a:r>
              <a:rPr kumimoji="1" lang="ja-JP" altLang="en-US" sz="900" b="0" dirty="0" smtClean="0">
                <a:latin typeface="Arial" pitchFamily="34" charset="0"/>
                <a:ea typeface="ＭＳ Ｐゴシック" pitchFamily="50" charset="-128"/>
              </a:rPr>
              <a:t>バイト文字コード）の場合の結果ですが、但し、日本語のようなマルチバイトデータを取り扱う場合には、若干注意が必要となります。</a:t>
            </a:r>
            <a:endParaRPr kumimoji="1" lang="en-US" altLang="ja-JP" sz="900" b="0" dirty="0" smtClean="0">
              <a:latin typeface="Arial" pitchFamily="34" charset="0"/>
              <a:ea typeface="ＭＳ Ｐゴシック" pitchFamily="50" charset="-128"/>
            </a:endParaRPr>
          </a:p>
          <a:p>
            <a:pPr>
              <a:defRPr/>
            </a:pPr>
            <a:endParaRPr kumimoji="1" lang="en-US" altLang="ja-JP" sz="900" b="0" dirty="0" smtClean="0">
              <a:latin typeface="Arial" pitchFamily="34" charset="0"/>
              <a:ea typeface="ＭＳ Ｐゴシック" pitchFamily="50" charset="-128"/>
            </a:endParaRPr>
          </a:p>
          <a:p>
            <a:pPr>
              <a:defRPr/>
            </a:pPr>
            <a:r>
              <a:rPr kumimoji="1" lang="ja-JP" altLang="en-US" sz="900" b="0" dirty="0" smtClean="0">
                <a:latin typeface="Arial" pitchFamily="34" charset="0"/>
                <a:ea typeface="ＭＳ Ｐゴシック" pitchFamily="50" charset="-128"/>
              </a:rPr>
              <a:t>「</a:t>
            </a:r>
            <a:r>
              <a:rPr kumimoji="1" lang="en-US" altLang="ja-JP" sz="900" b="0" dirty="0" smtClean="0">
                <a:latin typeface="Arial" pitchFamily="34" charset="0"/>
                <a:ea typeface="ＭＳ Ｐゴシック" pitchFamily="50" charset="-128"/>
              </a:rPr>
              <a:t>Single File</a:t>
            </a:r>
            <a:r>
              <a:rPr kumimoji="1" lang="ja-JP" altLang="en-US" sz="900" b="0" dirty="0" smtClean="0">
                <a:latin typeface="Arial" pitchFamily="34" charset="0"/>
                <a:ea typeface="ＭＳ Ｐゴシック" pitchFamily="50" charset="-128"/>
              </a:rPr>
              <a:t>」は、ロード時間として良い結果が得られていますが、これは、ロード元のソースデータの文字コードが、</a:t>
            </a:r>
            <a:r>
              <a:rPr kumimoji="1" lang="en-US" altLang="ja-JP" sz="900" b="0" dirty="0" smtClean="0">
                <a:latin typeface="Arial" pitchFamily="34" charset="0"/>
                <a:ea typeface="ＭＳ Ｐゴシック" pitchFamily="50" charset="-128"/>
              </a:rPr>
              <a:t>1</a:t>
            </a:r>
            <a:r>
              <a:rPr kumimoji="1" lang="ja-JP" altLang="en-US" sz="900" b="0" dirty="0" smtClean="0">
                <a:latin typeface="Arial" pitchFamily="34" charset="0"/>
                <a:ea typeface="ＭＳ Ｐゴシック" pitchFamily="50" charset="-128"/>
              </a:rPr>
              <a:t>バイト文字コード（</a:t>
            </a:r>
            <a:r>
              <a:rPr kumimoji="1" lang="en-US" altLang="ja-JP" sz="900" b="0" dirty="0" smtClean="0">
                <a:latin typeface="Arial" pitchFamily="34" charset="0"/>
                <a:ea typeface="ＭＳ Ｐゴシック" pitchFamily="50" charset="-128"/>
              </a:rPr>
              <a:t>ASCII</a:t>
            </a:r>
            <a:r>
              <a:rPr kumimoji="1" lang="ja-JP" altLang="en-US" sz="900" b="0" dirty="0" smtClean="0">
                <a:latin typeface="Arial" pitchFamily="34" charset="0"/>
                <a:ea typeface="ＭＳ Ｐゴシック" pitchFamily="50" charset="-128"/>
              </a:rPr>
              <a:t>など）、または</a:t>
            </a:r>
            <a:r>
              <a:rPr kumimoji="1" lang="en-US" altLang="ja-JP" sz="900" b="0" dirty="0" smtClean="0">
                <a:latin typeface="Arial" pitchFamily="34" charset="0"/>
                <a:ea typeface="ＭＳ Ｐゴシック" pitchFamily="50" charset="-128"/>
              </a:rPr>
              <a:t>UTF-8</a:t>
            </a:r>
            <a:r>
              <a:rPr kumimoji="1" lang="ja-JP" altLang="en-US" sz="900" b="0" dirty="0" smtClean="0">
                <a:latin typeface="Arial" pitchFamily="34" charset="0"/>
                <a:ea typeface="ＭＳ Ｐゴシック" pitchFamily="50" charset="-128"/>
              </a:rPr>
              <a:t>の場合、もしくは固定長フォーマットに限り、このパフォーマンスを得ることができます。</a:t>
            </a:r>
            <a:endParaRPr kumimoji="1" lang="en-US" altLang="ja-JP" sz="900" b="0" dirty="0" smtClean="0">
              <a:latin typeface="Arial" pitchFamily="34" charset="0"/>
              <a:ea typeface="ＭＳ Ｐゴシック" pitchFamily="50" charset="-128"/>
            </a:endParaRPr>
          </a:p>
          <a:p>
            <a:pPr>
              <a:defRPr/>
            </a:pPr>
            <a:r>
              <a:rPr kumimoji="1" lang="ja-JP" altLang="en-US" sz="900" b="0" dirty="0" smtClean="0">
                <a:latin typeface="Arial" pitchFamily="34" charset="0"/>
                <a:ea typeface="ＭＳ Ｐゴシック" pitchFamily="50" charset="-128"/>
              </a:rPr>
              <a:t>理由は、ファイル分割についてですが、</a:t>
            </a:r>
            <a:r>
              <a:rPr kumimoji="1" lang="en-US" altLang="ja-JP" sz="900" b="0" dirty="0" smtClean="0">
                <a:latin typeface="Arial" pitchFamily="34" charset="0"/>
                <a:ea typeface="ＭＳ Ｐゴシック" pitchFamily="50" charset="-128"/>
              </a:rPr>
              <a:t>ASCII</a:t>
            </a:r>
            <a:r>
              <a:rPr kumimoji="1" lang="ja-JP" altLang="en-US" sz="900" b="0" dirty="0" smtClean="0">
                <a:latin typeface="Arial" pitchFamily="34" charset="0"/>
                <a:ea typeface="ＭＳ Ｐゴシック" pitchFamily="50" charset="-128"/>
              </a:rPr>
              <a:t>や</a:t>
            </a:r>
            <a:r>
              <a:rPr kumimoji="1" lang="en-US" altLang="ja-JP" sz="900" b="0" dirty="0" smtClean="0">
                <a:latin typeface="Arial" pitchFamily="34" charset="0"/>
                <a:ea typeface="ＭＳ Ｐゴシック" pitchFamily="50" charset="-128"/>
              </a:rPr>
              <a:t>UTF-8</a:t>
            </a:r>
            <a:r>
              <a:rPr kumimoji="1" lang="ja-JP" altLang="en-US" sz="900" b="0" dirty="0" smtClean="0">
                <a:latin typeface="Arial" pitchFamily="34" charset="0"/>
                <a:ea typeface="ＭＳ Ｐゴシック" pitchFamily="50" charset="-128"/>
              </a:rPr>
              <a:t>の場合は非圧縮シングル・ファイルを</a:t>
            </a:r>
            <a:r>
              <a:rPr kumimoji="1" lang="en-US" altLang="ja-JP" sz="900" b="0" dirty="0" smtClean="0">
                <a:latin typeface="Arial" pitchFamily="34" charset="0"/>
                <a:ea typeface="ＭＳ Ｐゴシック" pitchFamily="50" charset="-128"/>
              </a:rPr>
              <a:t>Oracle</a:t>
            </a:r>
            <a:r>
              <a:rPr kumimoji="1" lang="ja-JP" altLang="en-US" sz="900" b="0" dirty="0" smtClean="0">
                <a:latin typeface="Arial" pitchFamily="34" charset="0"/>
                <a:ea typeface="ＭＳ Ｐゴシック" pitchFamily="50" charset="-128"/>
              </a:rPr>
              <a:t>側が自動分割して並列に読み込みますが、</a:t>
            </a:r>
            <a:r>
              <a:rPr kumimoji="1" lang="en-US" altLang="ja-JP" sz="900" b="0" dirty="0" err="1" smtClean="0">
                <a:latin typeface="Arial" pitchFamily="34" charset="0"/>
                <a:ea typeface="ＭＳ Ｐゴシック" pitchFamily="50" charset="-128"/>
              </a:rPr>
              <a:t>Shift_JIS</a:t>
            </a:r>
            <a:r>
              <a:rPr kumimoji="1" lang="ja-JP" altLang="en-US" sz="900" b="0" dirty="0" smtClean="0">
                <a:latin typeface="Arial" pitchFamily="34" charset="0"/>
                <a:ea typeface="ＭＳ Ｐゴシック" pitchFamily="50" charset="-128"/>
              </a:rPr>
              <a:t>や</a:t>
            </a:r>
            <a:r>
              <a:rPr kumimoji="1" lang="en-US" altLang="ja-JP" sz="900" b="0" dirty="0" smtClean="0">
                <a:latin typeface="Arial" pitchFamily="34" charset="0"/>
                <a:ea typeface="ＭＳ Ｐゴシック" pitchFamily="50" charset="-128"/>
              </a:rPr>
              <a:t>EUC-JP</a:t>
            </a:r>
            <a:r>
              <a:rPr kumimoji="1" lang="ja-JP" altLang="en-US" sz="900" b="0" dirty="0" smtClean="0">
                <a:latin typeface="Arial" pitchFamily="34" charset="0"/>
                <a:ea typeface="ＭＳ Ｐゴシック" pitchFamily="50" charset="-128"/>
              </a:rPr>
              <a:t>で</a:t>
            </a:r>
            <a:r>
              <a:rPr kumimoji="1" lang="en-US" altLang="ja-JP" sz="900" b="0" dirty="0" smtClean="0">
                <a:latin typeface="Arial" pitchFamily="34" charset="0"/>
                <a:ea typeface="ＭＳ Ｐゴシック" pitchFamily="50" charset="-128"/>
              </a:rPr>
              <a:t>CSV</a:t>
            </a:r>
            <a:r>
              <a:rPr kumimoji="1" lang="ja-JP" altLang="en-US" sz="900" b="0" dirty="0" smtClean="0">
                <a:latin typeface="Arial" pitchFamily="34" charset="0"/>
                <a:ea typeface="ＭＳ Ｐゴシック" pitchFamily="50" charset="-128"/>
              </a:rPr>
              <a:t>形式のような可変長のデータの場合、分割は自動で行われません。つまりこの上記グラフの、「</a:t>
            </a:r>
            <a:r>
              <a:rPr kumimoji="1" lang="en-US" altLang="ja-JP" sz="900" b="0" dirty="0" smtClean="0">
                <a:latin typeface="Arial" pitchFamily="34" charset="0"/>
                <a:ea typeface="ＭＳ Ｐゴシック" pitchFamily="50" charset="-128"/>
              </a:rPr>
              <a:t>Single File</a:t>
            </a:r>
            <a:r>
              <a:rPr kumimoji="1" lang="ja-JP" altLang="en-US" sz="900" b="0" dirty="0" smtClean="0">
                <a:latin typeface="Arial" pitchFamily="34" charset="0"/>
                <a:ea typeface="ＭＳ Ｐゴシック" pitchFamily="50" charset="-128"/>
              </a:rPr>
              <a:t>」のロード時間ですが、</a:t>
            </a:r>
            <a:r>
              <a:rPr kumimoji="1" lang="en-US" altLang="ja-JP" sz="900" b="0" dirty="0" err="1" smtClean="0">
                <a:latin typeface="Arial" pitchFamily="34" charset="0"/>
                <a:ea typeface="ＭＳ Ｐゴシック" pitchFamily="50" charset="-128"/>
              </a:rPr>
              <a:t>Shift_JIS</a:t>
            </a:r>
            <a:r>
              <a:rPr kumimoji="1" lang="ja-JP" altLang="en-US" sz="900" b="0" dirty="0" smtClean="0">
                <a:latin typeface="Arial" pitchFamily="34" charset="0"/>
                <a:ea typeface="ＭＳ Ｐゴシック" pitchFamily="50" charset="-128"/>
              </a:rPr>
              <a:t>や</a:t>
            </a:r>
            <a:r>
              <a:rPr kumimoji="1" lang="en-US" altLang="ja-JP" sz="900" b="0" dirty="0" smtClean="0">
                <a:latin typeface="Arial" pitchFamily="34" charset="0"/>
                <a:ea typeface="ＭＳ Ｐゴシック" pitchFamily="50" charset="-128"/>
              </a:rPr>
              <a:t>EUC-JP</a:t>
            </a:r>
            <a:r>
              <a:rPr kumimoji="1" lang="ja-JP" altLang="en-US" sz="900" b="0" dirty="0" smtClean="0">
                <a:latin typeface="Arial" pitchFamily="34" charset="0"/>
                <a:ea typeface="ＭＳ Ｐゴシック" pitchFamily="50" charset="-128"/>
              </a:rPr>
              <a:t>の場合は圧倒的に長くなります。</a:t>
            </a:r>
            <a:endParaRPr kumimoji="1" lang="en-US" altLang="ja-JP" sz="900" b="0" dirty="0" smtClean="0">
              <a:latin typeface="Arial" pitchFamily="34" charset="0"/>
              <a:ea typeface="ＭＳ Ｐゴシック" pitchFamily="50" charset="-128"/>
            </a:endParaRPr>
          </a:p>
          <a:p>
            <a:pPr>
              <a:defRPr/>
            </a:pPr>
            <a:r>
              <a:rPr kumimoji="1" lang="ja-JP" altLang="en-US" sz="900" b="0" dirty="0" smtClean="0">
                <a:latin typeface="Arial" pitchFamily="34" charset="0"/>
                <a:ea typeface="ＭＳ Ｐゴシック" pitchFamily="50" charset="-128"/>
              </a:rPr>
              <a:t>これは</a:t>
            </a:r>
            <a:r>
              <a:rPr kumimoji="1" lang="en-US" altLang="ja-JP" sz="900" b="0" dirty="0" err="1" smtClean="0">
                <a:latin typeface="Arial" pitchFamily="34" charset="0"/>
                <a:ea typeface="ＭＳ Ｐゴシック" pitchFamily="50" charset="-128"/>
              </a:rPr>
              <a:t>Shift_JIS</a:t>
            </a:r>
            <a:r>
              <a:rPr kumimoji="1" lang="ja-JP" altLang="en-US" sz="900" b="0" dirty="0" smtClean="0">
                <a:latin typeface="Arial" pitchFamily="34" charset="0"/>
                <a:ea typeface="ＭＳ Ｐゴシック" pitchFamily="50" charset="-128"/>
              </a:rPr>
              <a:t>や</a:t>
            </a:r>
            <a:r>
              <a:rPr kumimoji="1" lang="en-US" altLang="ja-JP" sz="900" b="0" dirty="0" smtClean="0">
                <a:latin typeface="Arial" pitchFamily="34" charset="0"/>
                <a:ea typeface="ＭＳ Ｐゴシック" pitchFamily="50" charset="-128"/>
              </a:rPr>
              <a:t>EUC-JP</a:t>
            </a:r>
            <a:r>
              <a:rPr kumimoji="1" lang="ja-JP" altLang="en-US" sz="900" b="0" dirty="0" smtClean="0">
                <a:latin typeface="Arial" pitchFamily="34" charset="0"/>
                <a:ea typeface="ＭＳ Ｐゴシック" pitchFamily="50" charset="-128"/>
              </a:rPr>
              <a:t>が</a:t>
            </a:r>
            <a:r>
              <a:rPr kumimoji="1" lang="en-US" altLang="ja-JP" sz="900" b="0" dirty="0" smtClean="0">
                <a:latin typeface="Arial" pitchFamily="34" charset="0"/>
                <a:ea typeface="ＭＳ Ｐゴシック" pitchFamily="50" charset="-128"/>
              </a:rPr>
              <a:t>1</a:t>
            </a:r>
            <a:r>
              <a:rPr kumimoji="1" lang="ja-JP" altLang="en-US" sz="900" b="0" dirty="0" smtClean="0">
                <a:latin typeface="Arial" pitchFamily="34" charset="0"/>
                <a:ea typeface="ＭＳ Ｐゴシック" pitchFamily="50" charset="-128"/>
              </a:rPr>
              <a:t>文字当たりのバイト長が固定ではないため分割ポイントを決めるには文字コードを意識する必要があるためで、</a:t>
            </a:r>
            <a:r>
              <a:rPr kumimoji="1" lang="en-US" altLang="ja-JP" sz="900" b="0" dirty="0" smtClean="0">
                <a:latin typeface="Arial" pitchFamily="34" charset="0"/>
                <a:ea typeface="ＭＳ Ｐゴシック" pitchFamily="50" charset="-128"/>
              </a:rPr>
              <a:t>UTF-8</a:t>
            </a:r>
            <a:r>
              <a:rPr kumimoji="1" lang="ja-JP" altLang="en-US" sz="900" b="0" dirty="0" smtClean="0">
                <a:latin typeface="Arial" pitchFamily="34" charset="0"/>
                <a:ea typeface="ＭＳ Ｐゴシック" pitchFamily="50" charset="-128"/>
              </a:rPr>
              <a:t>が例外的に対応できているという状況です。その為、ロード元のソースデータの文字コードが</a:t>
            </a:r>
            <a:r>
              <a:rPr kumimoji="1" lang="en-US" altLang="ja-JP" sz="900" b="0" dirty="0" err="1" smtClean="0">
                <a:latin typeface="Arial" pitchFamily="34" charset="0"/>
                <a:ea typeface="ＭＳ Ｐゴシック" pitchFamily="50" charset="-128"/>
              </a:rPr>
              <a:t>Shift_JIS</a:t>
            </a:r>
            <a:r>
              <a:rPr kumimoji="1" lang="ja-JP" altLang="en-US" sz="900" b="0" dirty="0" smtClean="0">
                <a:latin typeface="Arial" pitchFamily="34" charset="0"/>
                <a:ea typeface="ＭＳ Ｐゴシック" pitchFamily="50" charset="-128"/>
              </a:rPr>
              <a:t>で可変長とかである場合、読み込み処理も並列に実施するためには、あらかじめ、手動にてファイルを分割しておく必要があります。</a:t>
            </a:r>
            <a:endParaRPr kumimoji="1" lang="en-US" altLang="ja-JP" sz="900" b="0" dirty="0" smtClean="0">
              <a:latin typeface="Arial" pitchFamily="34" charset="0"/>
              <a:ea typeface="ＭＳ Ｐゴシック" pitchFamily="50" charset="-128"/>
            </a:endParaRPr>
          </a:p>
          <a:p>
            <a:pPr>
              <a:defRPr/>
            </a:pPr>
            <a:r>
              <a:rPr kumimoji="1" lang="ja-JP" altLang="en-US" sz="900" b="0" dirty="0" smtClean="0">
                <a:latin typeface="Arial" pitchFamily="34" charset="0"/>
                <a:ea typeface="ＭＳ Ｐゴシック" pitchFamily="50" charset="-128"/>
              </a:rPr>
              <a:t>（</a:t>
            </a:r>
            <a:r>
              <a:rPr kumimoji="1" lang="en-US" altLang="ja-JP" sz="900" b="0" dirty="0" err="1" smtClean="0">
                <a:latin typeface="Arial" pitchFamily="34" charset="0"/>
                <a:ea typeface="ＭＳ Ｐゴシック" pitchFamily="50" charset="-128"/>
              </a:rPr>
              <a:t>Shift_JIS</a:t>
            </a:r>
            <a:r>
              <a:rPr kumimoji="1" lang="ja-JP" altLang="en-US" sz="900" b="0" dirty="0" err="1" smtClean="0">
                <a:latin typeface="Arial" pitchFamily="34" charset="0"/>
                <a:ea typeface="ＭＳ Ｐゴシック" pitchFamily="50" charset="-128"/>
              </a:rPr>
              <a:t>、</a:t>
            </a:r>
            <a:r>
              <a:rPr kumimoji="1" lang="en-US" altLang="ja-JP" sz="900" b="0" dirty="0" smtClean="0">
                <a:latin typeface="Arial" pitchFamily="34" charset="0"/>
                <a:ea typeface="ＭＳ Ｐゴシック" pitchFamily="50" charset="-128"/>
              </a:rPr>
              <a:t>EUC-JP</a:t>
            </a:r>
            <a:r>
              <a:rPr kumimoji="1" lang="ja-JP" altLang="en-US" sz="900" b="0" dirty="0" smtClean="0">
                <a:latin typeface="Arial" pitchFamily="34" charset="0"/>
                <a:ea typeface="ＭＳ Ｐゴシック" pitchFamily="50" charset="-128"/>
              </a:rPr>
              <a:t>であっても固定長形式のファイルである場合、入力ファイルが</a:t>
            </a:r>
            <a:r>
              <a:rPr kumimoji="1" lang="en-US" altLang="ja-JP" sz="900" b="0" dirty="0" smtClean="0">
                <a:latin typeface="Arial" pitchFamily="34" charset="0"/>
                <a:ea typeface="ＭＳ Ｐゴシック" pitchFamily="50" charset="-128"/>
              </a:rPr>
              <a:t>1</a:t>
            </a:r>
            <a:r>
              <a:rPr kumimoji="1" lang="ja-JP" altLang="en-US" sz="900" b="0" dirty="0" smtClean="0">
                <a:latin typeface="Arial" pitchFamily="34" charset="0"/>
                <a:ea typeface="ＭＳ Ｐゴシック" pitchFamily="50" charset="-128"/>
              </a:rPr>
              <a:t>つであっても、ローディング時に自動的に分割してれます）。</a:t>
            </a:r>
            <a:endParaRPr kumimoji="1" lang="en-US" altLang="ja-JP" sz="900" b="0" dirty="0" smtClean="0">
              <a:latin typeface="Arial" pitchFamily="34" charset="0"/>
              <a:ea typeface="ＭＳ Ｐゴシック" pitchFamily="50" charset="-128"/>
            </a:endParaRPr>
          </a:p>
          <a:p>
            <a:pPr>
              <a:defRPr/>
            </a:pPr>
            <a:r>
              <a:rPr kumimoji="1" lang="ja-JP" altLang="en-US" sz="900" b="0" dirty="0" smtClean="0">
                <a:latin typeface="Arial" pitchFamily="34" charset="0"/>
                <a:ea typeface="ＭＳ Ｐゴシック" pitchFamily="50" charset="-128"/>
              </a:rPr>
              <a:t>分割数については、ローディング時のパラレル度の倍数で分割しておく必要があります。</a:t>
            </a:r>
            <a:endParaRPr kumimoji="1" lang="en-US" altLang="ja-JP" sz="900" b="0" dirty="0" smtClean="0">
              <a:latin typeface="Arial" pitchFamily="34" charset="0"/>
              <a:ea typeface="ＭＳ Ｐゴシック" pitchFamily="50" charset="-128"/>
            </a:endParaRPr>
          </a:p>
          <a:p>
            <a:pPr>
              <a:defRPr/>
            </a:pPr>
            <a:endParaRPr kumimoji="1" lang="en-US" altLang="ja-JP" sz="900" b="0" dirty="0" smtClean="0">
              <a:latin typeface="Arial" pitchFamily="34" charset="0"/>
              <a:ea typeface="ＭＳ Ｐゴシック" pitchFamily="50" charset="-128"/>
            </a:endParaRPr>
          </a:p>
          <a:p>
            <a:pPr>
              <a:defRPr/>
            </a:pPr>
            <a:r>
              <a:rPr kumimoji="1" lang="ja-JP" altLang="en-US" sz="900" b="0" dirty="0" smtClean="0">
                <a:latin typeface="Arial" pitchFamily="34" charset="0"/>
                <a:ea typeface="ＭＳ Ｐゴシック" pitchFamily="50" charset="-128"/>
              </a:rPr>
              <a:t>また、ロード元のソースデータが圧縮されている場合、並列に読み込み処理を実施するためには、明示的にファイルを分割しておく必要があります（グラフ中には、圧縮の場合の結果はありません）。</a:t>
            </a:r>
            <a:endParaRPr kumimoji="1" lang="en-US" altLang="ja-JP" sz="900" b="0" dirty="0" smtClean="0">
              <a:latin typeface="Arial" pitchFamily="34" charset="0"/>
              <a:ea typeface="ＭＳ Ｐゴシック" pitchFamily="50" charset="-128"/>
            </a:endParaRPr>
          </a:p>
          <a:p>
            <a:pPr>
              <a:defRPr/>
            </a:pPr>
            <a:r>
              <a:rPr kumimoji="1" lang="ja-JP" altLang="en-US" sz="900" b="0" dirty="0" smtClean="0">
                <a:latin typeface="Arial" pitchFamily="34" charset="0"/>
                <a:ea typeface="ＭＳ Ｐゴシック" pitchFamily="50" charset="-128"/>
              </a:rPr>
              <a:t>このことから、先に述べたロード元のデータの圧縮と同様に、ネットワーク経由でのローディングを検討しなければならない場合、圧縮と合わせてファイル分割することも、パフォーマンスを最適化する上での考慮事項になります。</a:t>
            </a:r>
            <a:endParaRPr kumimoji="1" lang="en-US" altLang="ja-JP" sz="900" b="0" dirty="0" smtClean="0">
              <a:latin typeface="Arial" pitchFamily="34" charset="0"/>
              <a:ea typeface="ＭＳ Ｐゴシック" pitchFamily="50" charset="-128"/>
            </a:endParaRPr>
          </a:p>
          <a:p>
            <a:pPr>
              <a:defRPr/>
            </a:pPr>
            <a:endParaRPr kumimoji="1" lang="en-US" altLang="ja-JP" sz="900" b="0" dirty="0" smtClean="0">
              <a:latin typeface="Arial" pitchFamily="34" charset="0"/>
              <a:ea typeface="ＭＳ Ｐゴシック" pitchFamily="50"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ja-JP" altLang="en-US" sz="900" b="0" baseline="0" dirty="0" smtClean="0">
                <a:latin typeface="Arial" pitchFamily="34" charset="0"/>
                <a:ea typeface="ＭＳ Ｐゴシック" pitchFamily="50" charset="-128"/>
              </a:rPr>
              <a:t>尚、ここでの性能結果は、</a:t>
            </a: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Database Machine</a:t>
            </a:r>
            <a:r>
              <a:rPr kumimoji="1" lang="ja-JP" altLang="en-US" sz="900" b="0" baseline="0" dirty="0" smtClean="0">
                <a:latin typeface="Arial" pitchFamily="34" charset="0"/>
                <a:ea typeface="ＭＳ Ｐゴシック" pitchFamily="50" charset="-128"/>
              </a:rPr>
              <a:t>の性能限界を示すものではなく、また、全てのアプリケーション、システム環境において同様の結果になるという分けではなく、</a:t>
            </a:r>
            <a:r>
              <a:rPr kumimoji="1" lang="en-US" altLang="ja-JP" sz="900" b="0" baseline="0" dirty="0" smtClean="0">
                <a:latin typeface="Arial" pitchFamily="34" charset="0"/>
                <a:ea typeface="ＭＳ Ｐゴシック" pitchFamily="50" charset="-128"/>
              </a:rPr>
              <a:t>1</a:t>
            </a:r>
            <a:r>
              <a:rPr kumimoji="1" lang="ja-JP" altLang="en-US" sz="900" b="0" baseline="0" dirty="0" err="1" smtClean="0">
                <a:latin typeface="Arial" pitchFamily="34" charset="0"/>
                <a:ea typeface="ＭＳ Ｐゴシック" pitchFamily="50" charset="-128"/>
              </a:rPr>
              <a:t>つの</a:t>
            </a:r>
            <a:r>
              <a:rPr kumimoji="1" lang="ja-JP" altLang="en-US" sz="900" b="0" baseline="0" dirty="0" smtClean="0">
                <a:latin typeface="Arial" pitchFamily="34" charset="0"/>
                <a:ea typeface="ＭＳ Ｐゴシック" pitchFamily="50" charset="-128"/>
              </a:rPr>
              <a:t>参考値としてご理解ください。</a:t>
            </a:r>
            <a:endParaRPr kumimoji="1" lang="en-US" altLang="ja-JP" sz="900" b="0" baseline="0" dirty="0" smtClean="0">
              <a:latin typeface="Arial" pitchFamily="34" charset="0"/>
              <a:ea typeface="ＭＳ Ｐゴシック" pitchFamily="50" charset="-128"/>
            </a:endParaRPr>
          </a:p>
          <a:p>
            <a:pPr>
              <a:defRPr/>
            </a:pPr>
            <a:endParaRPr kumimoji="1" lang="ja-JP" altLang="en-US" sz="900" b="0" dirty="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24</a:t>
            </a:fld>
            <a:endParaRPr lang="en-US" altLang="ja-JP" smtClean="0">
              <a:ea typeface="ＭＳ Ｐゴシック" pitchFamily="50"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lnSpcReduction="10000"/>
          </a:bodyPr>
          <a:lstStyle/>
          <a:p>
            <a:pPr>
              <a:defRPr/>
            </a:pPr>
            <a:r>
              <a:rPr kumimoji="1" lang="ja-JP" altLang="en-US" sz="900" b="1" baseline="0" dirty="0" smtClean="0">
                <a:latin typeface="Arial" pitchFamily="34" charset="0"/>
                <a:ea typeface="ＭＳ Ｐゴシック" pitchFamily="50" charset="-128"/>
              </a:rPr>
              <a:t>データローディングの考察（その他の留意点）</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ここまで、データローディングでパフォーマンスを最適化するために、ロード元データの圧縮とファイル分割を検討してきました。</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それ以外のポイントをここでは列挙しています。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1.</a:t>
            </a:r>
            <a:r>
              <a:rPr kumimoji="1" lang="ja-JP" altLang="en-US" sz="900" b="0" baseline="0" dirty="0" smtClean="0">
                <a:latin typeface="Arial" pitchFamily="34" charset="0"/>
                <a:ea typeface="ＭＳ Ｐゴシック" pitchFamily="50" charset="-128"/>
              </a:rPr>
              <a:t>ファイルのロケーションとサイズ</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　　ロード元のファイルを分割する場合は、サイズが均等になるよう分割します。それにより、並列処理した際のデータの偏りによりパフォーマンスが最適化されないことを防ぎます。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　　また、分割後のファイルサイズの大きさに違いが出来てしまった場合には、複数のファイルを</a:t>
            </a:r>
            <a:r>
              <a:rPr kumimoji="1" lang="en-US" altLang="ja-JP" sz="900" b="0" baseline="0" dirty="0" smtClean="0">
                <a:latin typeface="Arial" pitchFamily="34" charset="0"/>
                <a:ea typeface="ＭＳ Ｐゴシック" pitchFamily="50" charset="-128"/>
              </a:rPr>
              <a:t>LOCATION</a:t>
            </a:r>
            <a:r>
              <a:rPr kumimoji="1" lang="ja-JP" altLang="en-US" sz="900" b="0" baseline="0" dirty="0" smtClean="0">
                <a:latin typeface="Arial" pitchFamily="34" charset="0"/>
                <a:ea typeface="ＭＳ Ｐゴシック" pitchFamily="50" charset="-128"/>
              </a:rPr>
              <a:t>句に記述する場合において、サイズの大きなファイルから記述することで</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　　全体のパフォーマンスを最適化できます。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2.</a:t>
            </a:r>
            <a:r>
              <a:rPr kumimoji="1" lang="ja-JP" altLang="en-US" sz="900" b="0" baseline="0" dirty="0" smtClean="0">
                <a:latin typeface="Arial" pitchFamily="34" charset="0"/>
                <a:ea typeface="ＭＳ Ｐゴシック" pitchFamily="50" charset="-128"/>
              </a:rPr>
              <a:t>ファイル・フォーマット</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　 テキストファイルのデータのフォーマット形式として、すぐ思いつくのはカンマをデリミタとして利用する</a:t>
            </a:r>
            <a:r>
              <a:rPr kumimoji="1" lang="en-US" altLang="ja-JP" sz="900" b="0" baseline="0" dirty="0" smtClean="0">
                <a:latin typeface="Arial" pitchFamily="34" charset="0"/>
                <a:ea typeface="ＭＳ Ｐゴシック" pitchFamily="50" charset="-128"/>
              </a:rPr>
              <a:t>CSV</a:t>
            </a:r>
            <a:r>
              <a:rPr kumimoji="1" lang="ja-JP" altLang="en-US" sz="900" b="0" baseline="0" dirty="0" smtClean="0">
                <a:latin typeface="Arial" pitchFamily="34" charset="0"/>
                <a:ea typeface="ＭＳ Ｐゴシック" pitchFamily="50" charset="-128"/>
              </a:rPr>
              <a:t>形式です。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　　しかし、パフォーマンスの最適化を考えた場合、カンマ形式よりも固定長形式の方がパフォーマンスにおいて優れています。これは、</a:t>
            </a:r>
            <a:r>
              <a:rPr kumimoji="1" lang="en-US" altLang="ja-JP" sz="900" b="0" baseline="0" dirty="0" smtClean="0">
                <a:latin typeface="Arial" pitchFamily="34" charset="0"/>
                <a:ea typeface="ＭＳ Ｐゴシック" pitchFamily="50" charset="-128"/>
              </a:rPr>
              <a:t>CSV</a:t>
            </a:r>
            <a:r>
              <a:rPr kumimoji="1" lang="ja-JP" altLang="en-US" sz="900" b="0" baseline="0" dirty="0" smtClean="0">
                <a:latin typeface="Arial" pitchFamily="34" charset="0"/>
                <a:ea typeface="ＭＳ Ｐゴシック" pitchFamily="50" charset="-128"/>
              </a:rPr>
              <a:t>形式の場合、カラムの区切り文字である</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　　デリミタを逐次チェックする必要があるためです。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3.</a:t>
            </a:r>
            <a:r>
              <a:rPr kumimoji="1" lang="ja-JP" altLang="en-US" sz="900" b="0" baseline="0" dirty="0" smtClean="0">
                <a:latin typeface="Arial" pitchFamily="34" charset="0"/>
                <a:ea typeface="ＭＳ Ｐゴシック" pitchFamily="50" charset="-128"/>
              </a:rPr>
              <a:t>圧縮</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　　ネットワーク経由でのローディングや、十分なステージング領域の確保ができない場合には、検討すべき機能になります。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4.</a:t>
            </a:r>
            <a:r>
              <a:rPr kumimoji="1" lang="ja-JP" altLang="en-US" sz="900" b="0" baseline="0" dirty="0" smtClean="0">
                <a:latin typeface="Arial" pitchFamily="34" charset="0"/>
                <a:ea typeface="ＭＳ Ｐゴシック" pitchFamily="50" charset="-128"/>
              </a:rPr>
              <a:t>統計情報の収集</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　　データロード前に全てのクエリを実行することで、統計情報収集中にヒストグラム作成に必要な</a:t>
            </a:r>
            <a:r>
              <a:rPr kumimoji="1" lang="en-US" altLang="ja-JP" sz="900" b="0" baseline="0" dirty="0" smtClean="0">
                <a:latin typeface="Arial" pitchFamily="34" charset="0"/>
                <a:ea typeface="ＭＳ Ｐゴシック" pitchFamily="50" charset="-128"/>
              </a:rPr>
              <a:t>column usage</a:t>
            </a:r>
            <a:r>
              <a:rPr kumimoji="1" lang="ja-JP" altLang="en-US" sz="900" b="0" baseline="0" dirty="0" smtClean="0">
                <a:latin typeface="Arial" pitchFamily="34" charset="0"/>
                <a:ea typeface="ＭＳ Ｐゴシック" pitchFamily="50" charset="-128"/>
              </a:rPr>
              <a:t>統計を生成できます。</a:t>
            </a: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25</a:t>
            </a:fld>
            <a:endParaRPr lang="en-US" altLang="ja-JP" smtClean="0">
              <a:ea typeface="ＭＳ Ｐゴシック" pitchFamily="50"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dirty="0" smtClean="0">
                <a:latin typeface="Arial" pitchFamily="34" charset="0"/>
                <a:ea typeface="ＭＳ Ｐゴシック" pitchFamily="50" charset="-128"/>
              </a:rPr>
              <a:t>外部表を利用したロードのサンプル</a:t>
            </a:r>
            <a:endParaRPr kumimoji="1" lang="en-US" altLang="ja-JP" sz="900" b="1" dirty="0" smtClean="0">
              <a:latin typeface="Arial" pitchFamily="34" charset="0"/>
              <a:ea typeface="ＭＳ Ｐゴシック" pitchFamily="50" charset="-128"/>
            </a:endParaRPr>
          </a:p>
          <a:p>
            <a:pPr>
              <a:defRPr/>
            </a:pPr>
            <a:endParaRPr kumimoji="1" lang="en-US" altLang="ja-JP" sz="900" b="0" dirty="0" smtClean="0">
              <a:latin typeface="Arial" pitchFamily="34" charset="0"/>
              <a:ea typeface="ＭＳ Ｐゴシック" pitchFamily="50" charset="-128"/>
            </a:endParaRPr>
          </a:p>
          <a:p>
            <a:pPr>
              <a:defRPr/>
            </a:pPr>
            <a:r>
              <a:rPr kumimoji="1" lang="ja-JP" altLang="en-US" sz="900" b="0" dirty="0" smtClean="0">
                <a:latin typeface="Arial" pitchFamily="34" charset="0"/>
                <a:ea typeface="ＭＳ Ｐゴシック" pitchFamily="50" charset="-128"/>
              </a:rPr>
              <a:t>上記スライドは、外部表を利用したデータローディングのサンプルです。</a:t>
            </a:r>
            <a:endParaRPr kumimoji="1" lang="en-US" altLang="ja-JP" sz="900" b="0" dirty="0" smtClean="0">
              <a:latin typeface="Arial" pitchFamily="34" charset="0"/>
              <a:ea typeface="ＭＳ Ｐゴシック" pitchFamily="50" charset="-128"/>
            </a:endParaRPr>
          </a:p>
          <a:p>
            <a:pPr>
              <a:defRPr/>
            </a:pPr>
            <a:endParaRPr kumimoji="1" lang="en-US" altLang="ja-JP" sz="900" b="0" dirty="0" smtClean="0">
              <a:latin typeface="Arial" pitchFamily="34" charset="0"/>
              <a:ea typeface="ＭＳ Ｐゴシック" pitchFamily="50" charset="-128"/>
            </a:endParaRPr>
          </a:p>
          <a:p>
            <a:pPr>
              <a:defRPr/>
            </a:pPr>
            <a:r>
              <a:rPr kumimoji="1" lang="ja-JP" altLang="en-US" sz="900" b="0" dirty="0" smtClean="0">
                <a:latin typeface="Arial" pitchFamily="34" charset="0"/>
                <a:ea typeface="ＭＳ Ｐゴシック" pitchFamily="50" charset="-128"/>
              </a:rPr>
              <a:t>・</a:t>
            </a:r>
            <a:r>
              <a:rPr kumimoji="1" lang="en-US" altLang="ja-JP" sz="900" b="0" dirty="0" smtClean="0">
                <a:latin typeface="Arial" pitchFamily="34" charset="0"/>
                <a:ea typeface="ＭＳ Ｐゴシック" pitchFamily="50" charset="-128"/>
              </a:rPr>
              <a:t>ORGANIZATION EXTERNAL</a:t>
            </a:r>
          </a:p>
          <a:p>
            <a:pPr>
              <a:defRPr/>
            </a:pPr>
            <a:r>
              <a:rPr kumimoji="1" lang="ja-JP" altLang="en-US" sz="900" b="0" dirty="0" smtClean="0">
                <a:latin typeface="Arial" pitchFamily="34" charset="0"/>
                <a:ea typeface="ＭＳ Ｐゴシック" pitchFamily="50" charset="-128"/>
              </a:rPr>
              <a:t>　　この</a:t>
            </a:r>
            <a:r>
              <a:rPr kumimoji="1" lang="en-US" altLang="ja-JP" sz="900" b="0" dirty="0" smtClean="0">
                <a:latin typeface="Arial" pitchFamily="34" charset="0"/>
                <a:ea typeface="ＭＳ Ｐゴシック" pitchFamily="50" charset="-128"/>
              </a:rPr>
              <a:t>CREATE TABLE</a:t>
            </a:r>
            <a:r>
              <a:rPr kumimoji="1" lang="ja-JP" altLang="en-US" sz="900" b="0" dirty="0" smtClean="0">
                <a:latin typeface="Arial" pitchFamily="34" charset="0"/>
                <a:ea typeface="ＭＳ Ｐゴシック" pitchFamily="50" charset="-128"/>
              </a:rPr>
              <a:t>文が外部表の定義であることを示しています。</a:t>
            </a:r>
            <a:endParaRPr kumimoji="1" lang="en-US" altLang="ja-JP" sz="900" b="0" dirty="0" smtClean="0">
              <a:latin typeface="Arial" pitchFamily="34" charset="0"/>
              <a:ea typeface="ＭＳ Ｐゴシック" pitchFamily="50" charset="-128"/>
            </a:endParaRPr>
          </a:p>
          <a:p>
            <a:pPr>
              <a:defRPr/>
            </a:pPr>
            <a:endParaRPr kumimoji="1" lang="en-US" altLang="ja-JP" sz="900" b="0" dirty="0" smtClean="0">
              <a:latin typeface="Arial" pitchFamily="34" charset="0"/>
              <a:ea typeface="ＭＳ Ｐゴシック" pitchFamily="50" charset="-128"/>
            </a:endParaRPr>
          </a:p>
          <a:p>
            <a:pPr>
              <a:defRPr/>
            </a:pPr>
            <a:r>
              <a:rPr kumimoji="1" lang="ja-JP" altLang="en-US" sz="900" b="0" dirty="0" smtClean="0">
                <a:latin typeface="Arial" pitchFamily="34" charset="0"/>
                <a:ea typeface="ＭＳ Ｐゴシック" pitchFamily="50" charset="-128"/>
              </a:rPr>
              <a:t>・</a:t>
            </a:r>
            <a:r>
              <a:rPr kumimoji="1" lang="en-US" altLang="ja-JP" sz="900" b="0" dirty="0" smtClean="0">
                <a:latin typeface="Arial" pitchFamily="34" charset="0"/>
                <a:ea typeface="ＭＳ Ｐゴシック" pitchFamily="50" charset="-128"/>
              </a:rPr>
              <a:t>CHARACTERSET</a:t>
            </a:r>
            <a:r>
              <a:rPr kumimoji="1" lang="en-US" altLang="ja-JP" sz="900" b="0" baseline="0" dirty="0" smtClean="0">
                <a:latin typeface="Arial" pitchFamily="34" charset="0"/>
                <a:ea typeface="ＭＳ Ｐゴシック" pitchFamily="50" charset="-128"/>
              </a:rPr>
              <a:t> JA16SJIS</a:t>
            </a:r>
          </a:p>
          <a:p>
            <a:pPr>
              <a:defRPr/>
            </a:pPr>
            <a:r>
              <a:rPr kumimoji="1" lang="ja-JP" altLang="en-US" sz="900" b="0" baseline="0" dirty="0" smtClean="0">
                <a:latin typeface="Arial" pitchFamily="34" charset="0"/>
                <a:ea typeface="ＭＳ Ｐゴシック" pitchFamily="50" charset="-128"/>
              </a:rPr>
              <a:t>　この外部表で利用されるロード元のソーステキストファイルの文字コードが</a:t>
            </a:r>
            <a:r>
              <a:rPr kumimoji="1" lang="en-US" altLang="ja-JP" sz="900" b="0" baseline="0" dirty="0" err="1" smtClean="0">
                <a:latin typeface="Arial" pitchFamily="34" charset="0"/>
                <a:ea typeface="ＭＳ Ｐゴシック" pitchFamily="50" charset="-128"/>
              </a:rPr>
              <a:t>Shift_JIS</a:t>
            </a:r>
            <a:r>
              <a:rPr kumimoji="1" lang="ja-JP" altLang="en-US" sz="900" b="0" baseline="0" dirty="0" smtClean="0">
                <a:latin typeface="Arial" pitchFamily="34" charset="0"/>
                <a:ea typeface="ＭＳ Ｐゴシック" pitchFamily="50" charset="-128"/>
              </a:rPr>
              <a:t>であることを示しています。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PARALLEL 4</a:t>
            </a:r>
          </a:p>
          <a:p>
            <a:pPr>
              <a:defRPr/>
            </a:pPr>
            <a:r>
              <a:rPr kumimoji="1" lang="ja-JP" altLang="en-US" sz="900" b="0" baseline="0" dirty="0" smtClean="0">
                <a:latin typeface="Arial" pitchFamily="34" charset="0"/>
                <a:ea typeface="ＭＳ Ｐゴシック" pitchFamily="50" charset="-128"/>
              </a:rPr>
              <a:t>　外部表を読む場合（</a:t>
            </a:r>
            <a:r>
              <a:rPr kumimoji="1" lang="en-US" altLang="ja-JP" sz="900" b="0" baseline="0" dirty="0" smtClean="0">
                <a:latin typeface="Arial" pitchFamily="34" charset="0"/>
                <a:ea typeface="ＭＳ Ｐゴシック" pitchFamily="50" charset="-128"/>
              </a:rPr>
              <a:t>SELECT</a:t>
            </a:r>
            <a:r>
              <a:rPr kumimoji="1" lang="ja-JP" altLang="en-US" sz="900" b="0" baseline="0" dirty="0" smtClean="0">
                <a:latin typeface="Arial" pitchFamily="34" charset="0"/>
                <a:ea typeface="ＭＳ Ｐゴシック" pitchFamily="50" charset="-128"/>
              </a:rPr>
              <a:t>）、並列度（パラレル度）を</a:t>
            </a:r>
            <a:r>
              <a:rPr kumimoji="1" lang="en-US" altLang="ja-JP" sz="900" b="0" baseline="0" dirty="0" smtClean="0">
                <a:latin typeface="Arial" pitchFamily="34" charset="0"/>
                <a:ea typeface="ＭＳ Ｐゴシック" pitchFamily="50" charset="-128"/>
              </a:rPr>
              <a:t>4</a:t>
            </a:r>
            <a:r>
              <a:rPr kumimoji="1" lang="ja-JP" altLang="en-US" sz="900" b="0" baseline="0" dirty="0" smtClean="0">
                <a:latin typeface="Arial" pitchFamily="34" charset="0"/>
                <a:ea typeface="ＭＳ Ｐゴシック" pitchFamily="50" charset="-128"/>
              </a:rPr>
              <a:t>で実施することを示しています。ファイル分割を行っている場合、この値はファイル数に合わせます。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　ロード元のソーステキストファイルが、</a:t>
            </a:r>
            <a:r>
              <a:rPr kumimoji="1" lang="en-US" altLang="ja-JP" sz="900" b="0" baseline="0" dirty="0" smtClean="0">
                <a:latin typeface="Arial" pitchFamily="34" charset="0"/>
                <a:ea typeface="ＭＳ Ｐゴシック" pitchFamily="50" charset="-128"/>
              </a:rPr>
              <a:t>ASCII</a:t>
            </a:r>
            <a:r>
              <a:rPr kumimoji="1" lang="ja-JP" altLang="en-US" sz="900" b="0" baseline="0" dirty="0" smtClean="0">
                <a:latin typeface="Arial" pitchFamily="34" charset="0"/>
                <a:ea typeface="ＭＳ Ｐゴシック" pitchFamily="50" charset="-128"/>
              </a:rPr>
              <a:t>や</a:t>
            </a:r>
            <a:r>
              <a:rPr kumimoji="1" lang="en-US" altLang="ja-JP" sz="900" b="0" baseline="0" dirty="0" smtClean="0">
                <a:latin typeface="Arial" pitchFamily="34" charset="0"/>
                <a:ea typeface="ＭＳ Ｐゴシック" pitchFamily="50" charset="-128"/>
              </a:rPr>
              <a:t>UTF-8</a:t>
            </a:r>
            <a:r>
              <a:rPr kumimoji="1" lang="ja-JP" altLang="en-US" sz="900" b="0" baseline="0" dirty="0" smtClean="0">
                <a:latin typeface="Arial" pitchFamily="34" charset="0"/>
                <a:ea typeface="ＭＳ Ｐゴシック" pitchFamily="50" charset="-128"/>
              </a:rPr>
              <a:t>で、かつプリプロセッサーを利用していない場合、並列度はファイル数と同じにする必要はありません。</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　その場合、</a:t>
            </a:r>
            <a:r>
              <a:rPr kumimoji="1" lang="en-US" altLang="ja-JP" sz="900" b="0" baseline="0" dirty="0" smtClean="0">
                <a:latin typeface="Arial" pitchFamily="34" charset="0"/>
                <a:ea typeface="ＭＳ Ｐゴシック" pitchFamily="50" charset="-128"/>
              </a:rPr>
              <a:t>CPU</a:t>
            </a:r>
            <a:r>
              <a:rPr kumimoji="1" lang="ja-JP" altLang="en-US" sz="900" b="0" baseline="0" dirty="0" smtClean="0">
                <a:latin typeface="Arial" pitchFamily="34" charset="0"/>
                <a:ea typeface="ＭＳ Ｐゴシック" pitchFamily="50" charset="-128"/>
              </a:rPr>
              <a:t>のコア数などを考慮して並列度を調整し決定します。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INSERT … SELECT</a:t>
            </a:r>
          </a:p>
          <a:p>
            <a:pPr>
              <a:defRPr/>
            </a:pPr>
            <a:r>
              <a:rPr kumimoji="1" lang="ja-JP" altLang="en-US" sz="900" b="0" baseline="0" dirty="0" smtClean="0">
                <a:latin typeface="Arial" pitchFamily="34" charset="0"/>
                <a:ea typeface="ＭＳ Ｐゴシック" pitchFamily="50" charset="-128"/>
              </a:rPr>
              <a:t>　外部表を読み込みながら、ロード先のターゲットとなるテーブルにデータをパラレル・ダイレクト・ロードします。</a:t>
            </a:r>
            <a:endParaRPr kumimoji="1" lang="en-US" altLang="ja-JP" sz="900" b="0" baseline="0" dirty="0" smtClean="0">
              <a:latin typeface="Arial" pitchFamily="34" charset="0"/>
              <a:ea typeface="ＭＳ Ｐゴシック" pitchFamily="50" charset="-128"/>
            </a:endParaRPr>
          </a:p>
          <a:p>
            <a:pPr>
              <a:defRPr/>
            </a:pPr>
            <a:r>
              <a:rPr kumimoji="1" lang="ja-JP" altLang="en-US" sz="900" b="0" dirty="0" smtClean="0">
                <a:latin typeface="Arial" pitchFamily="34" charset="0"/>
                <a:ea typeface="ＭＳ Ｐゴシック" pitchFamily="50" charset="-128"/>
              </a:rPr>
              <a:t>　尚、</a:t>
            </a:r>
            <a:r>
              <a:rPr kumimoji="1" lang="en-US" altLang="ja-JP" sz="900" b="0" dirty="0" smtClean="0">
                <a:latin typeface="Arial" pitchFamily="34" charset="0"/>
                <a:ea typeface="ＭＳ Ｐゴシック" pitchFamily="50" charset="-128"/>
              </a:rPr>
              <a:t>INSERT</a:t>
            </a:r>
            <a:r>
              <a:rPr kumimoji="1" lang="en-US" altLang="ja-JP" sz="900" b="0" baseline="0" dirty="0" smtClean="0">
                <a:latin typeface="Arial" pitchFamily="34" charset="0"/>
                <a:ea typeface="ＭＳ Ｐゴシック" pitchFamily="50" charset="-128"/>
              </a:rPr>
              <a:t> /*+ append */ </a:t>
            </a:r>
            <a:r>
              <a:rPr kumimoji="1" lang="ja-JP" altLang="en-US" sz="900" b="0" baseline="0" dirty="0" smtClean="0">
                <a:latin typeface="Arial" pitchFamily="34" charset="0"/>
                <a:ea typeface="ＭＳ Ｐゴシック" pitchFamily="50" charset="-128"/>
              </a:rPr>
              <a:t>の部分は、</a:t>
            </a:r>
            <a:r>
              <a:rPr kumimoji="1" lang="en-US" altLang="ja-JP" sz="900" b="0" baseline="0" dirty="0" smtClean="0">
                <a:latin typeface="Arial" pitchFamily="34" charset="0"/>
                <a:ea typeface="ＭＳ Ｐゴシック" pitchFamily="50" charset="-128"/>
              </a:rPr>
              <a:t>CREATE TABLE AS SELECT</a:t>
            </a:r>
            <a:r>
              <a:rPr kumimoji="1" lang="ja-JP" altLang="en-US" sz="900" b="0" baseline="0" dirty="0" smtClean="0">
                <a:latin typeface="Arial" pitchFamily="34" charset="0"/>
                <a:ea typeface="ＭＳ Ｐゴシック" pitchFamily="50" charset="-128"/>
              </a:rPr>
              <a:t>を利用する場合であれば、ヒント文を利用せずとも、自動的にダイレクト・ロードになります。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ja-JP" altLang="en-US" sz="900" b="0" dirty="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26</a:t>
            </a:fld>
            <a:endParaRPr lang="en-US" altLang="ja-JP" smtClean="0">
              <a:ea typeface="ＭＳ Ｐゴシック" pitchFamily="50"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5D93C955-1B87-4267-9AB5-A4443052854D}" type="slidenum">
              <a:rPr lang="en-US" altLang="ja-JP"/>
              <a:pPr/>
              <a:t>27</a:t>
            </a:fld>
            <a:endParaRPr lang="en-US" altLang="ja-JP"/>
          </a:p>
        </p:txBody>
      </p:sp>
      <p:sp>
        <p:nvSpPr>
          <p:cNvPr id="27651" name="Rectangle 2"/>
          <p:cNvSpPr>
            <a:spLocks noGrp="1" noRot="1" noChangeAspect="1" noChangeArrowheads="1" noTextEdit="1"/>
          </p:cNvSpPr>
          <p:nvPr>
            <p:ph type="sldImg"/>
          </p:nvPr>
        </p:nvSpPr>
        <p:spPr>
          <a:xfrm>
            <a:off x="82550" y="741363"/>
            <a:ext cx="6573838" cy="3698875"/>
          </a:xfrm>
          <a:ln/>
        </p:spPr>
      </p:sp>
      <p:sp>
        <p:nvSpPr>
          <p:cNvPr id="27652" name="Rectangle 3"/>
          <p:cNvSpPr>
            <a:spLocks noGrp="1" noChangeArrowheads="1"/>
          </p:cNvSpPr>
          <p:nvPr>
            <p:ph type="body" idx="1"/>
          </p:nvPr>
        </p:nvSpPr>
        <p:spPr>
          <a:noFill/>
          <a:ln/>
        </p:spPr>
        <p:txBody>
          <a:bodyPr lIns="96653" tIns="48326" rIns="96653" bIns="48326"/>
          <a:lstStyle/>
          <a:p>
            <a:pPr eaLnBrk="1" hangingPunct="1"/>
            <a:endParaRPr lang="en-GB" smtClean="0">
              <a:latin typeface="Arial" pitchFamily="34" charset="0"/>
              <a:ea typeface="ＭＳ Ｐゴシック" pitchFamily="50"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dirty="0" smtClean="0">
                <a:latin typeface="Arial" pitchFamily="34" charset="0"/>
                <a:ea typeface="ＭＳ Ｐゴシック" pitchFamily="50" charset="-128"/>
              </a:rPr>
              <a:t>パーティションに対するパラレル・ロード</a:t>
            </a:r>
            <a:endParaRPr kumimoji="1" lang="en-US" altLang="ja-JP" sz="900" b="1" dirty="0" smtClean="0">
              <a:latin typeface="Arial" pitchFamily="34" charset="0"/>
              <a:ea typeface="ＭＳ Ｐゴシック" pitchFamily="50" charset="-128"/>
            </a:endParaRPr>
          </a:p>
          <a:p>
            <a:pPr>
              <a:defRPr/>
            </a:pPr>
            <a:endParaRPr kumimoji="1" lang="en-US" altLang="ja-JP" sz="900" b="0" dirty="0" smtClean="0">
              <a:latin typeface="Arial" pitchFamily="34" charset="0"/>
              <a:ea typeface="ＭＳ Ｐゴシック" pitchFamily="50" charset="-128"/>
            </a:endParaRPr>
          </a:p>
          <a:p>
            <a:pPr>
              <a:defRPr/>
            </a:pPr>
            <a:r>
              <a:rPr kumimoji="1" lang="ja-JP" altLang="en-US" sz="900" b="0" dirty="0" smtClean="0">
                <a:latin typeface="Arial" pitchFamily="34" charset="0"/>
                <a:ea typeface="ＭＳ Ｐゴシック" pitchFamily="50" charset="-128"/>
              </a:rPr>
              <a:t>前述のスライドまでで、データローディングに関する基本的な考慮点、注意事項を説明してきました。</a:t>
            </a:r>
            <a:endParaRPr kumimoji="1" lang="en-US" altLang="ja-JP" sz="900" b="0" dirty="0" smtClean="0">
              <a:latin typeface="Arial" pitchFamily="34" charset="0"/>
              <a:ea typeface="ＭＳ Ｐゴシック" pitchFamily="50" charset="-128"/>
            </a:endParaRPr>
          </a:p>
          <a:p>
            <a:pPr>
              <a:defRPr/>
            </a:pPr>
            <a:r>
              <a:rPr kumimoji="1" lang="en-US" altLang="ja-JP" sz="900" b="0" dirty="0" err="1" smtClean="0">
                <a:latin typeface="Arial" pitchFamily="34" charset="0"/>
                <a:ea typeface="ＭＳ Ｐゴシック" pitchFamily="50" charset="-128"/>
              </a:rPr>
              <a:t>Exadata</a:t>
            </a:r>
            <a:r>
              <a:rPr kumimoji="1" lang="en-US" altLang="ja-JP" sz="900" b="0" dirty="0" smtClean="0">
                <a:latin typeface="Arial" pitchFamily="34" charset="0"/>
                <a:ea typeface="ＭＳ Ｐゴシック" pitchFamily="50" charset="-128"/>
              </a:rPr>
              <a:t> Database Machine</a:t>
            </a:r>
            <a:r>
              <a:rPr kumimoji="1" lang="ja-JP" altLang="en-US" sz="900" b="0" dirty="0" smtClean="0">
                <a:latin typeface="Arial" pitchFamily="34" charset="0"/>
                <a:ea typeface="ＭＳ Ｐゴシック" pitchFamily="50" charset="-128"/>
              </a:rPr>
              <a:t>を利用する場合、大規模データを取り扱う事が多く、多くの場合は、パーティション機能を利用して、テーブルをパーティション分割している場合が多いと思います。ここでは、パーティション表を利用している場合のデータローディング（</a:t>
            </a:r>
            <a:r>
              <a:rPr kumimoji="1" lang="en-US" altLang="ja-JP" sz="900" b="0" dirty="0" smtClean="0">
                <a:latin typeface="Arial" pitchFamily="34" charset="0"/>
                <a:ea typeface="ＭＳ Ｐゴシック" pitchFamily="50" charset="-128"/>
              </a:rPr>
              <a:t>Direct Load</a:t>
            </a:r>
            <a:r>
              <a:rPr kumimoji="1" lang="ja-JP" altLang="en-US" sz="900" b="0" dirty="0" smtClean="0">
                <a:latin typeface="Arial" pitchFamily="34" charset="0"/>
                <a:ea typeface="ＭＳ Ｐゴシック" pitchFamily="50" charset="-128"/>
              </a:rPr>
              <a:t>）において、パフォーマンス観点から留意すべき点を説明します。</a:t>
            </a:r>
            <a:endParaRPr kumimoji="1" lang="en-US" altLang="ja-JP" sz="900" b="0" dirty="0" smtClean="0">
              <a:latin typeface="Arial" pitchFamily="34" charset="0"/>
              <a:ea typeface="ＭＳ Ｐゴシック" pitchFamily="50" charset="-128"/>
            </a:endParaRPr>
          </a:p>
          <a:p>
            <a:pPr>
              <a:defRPr/>
            </a:pPr>
            <a:endParaRPr kumimoji="1" lang="en-US" altLang="ja-JP" sz="900" b="0" dirty="0" smtClean="0">
              <a:latin typeface="Arial" pitchFamily="34" charset="0"/>
              <a:ea typeface="ＭＳ Ｐゴシック" pitchFamily="50" charset="-128"/>
            </a:endParaRPr>
          </a:p>
          <a:p>
            <a:pPr>
              <a:defRPr/>
            </a:pPr>
            <a:r>
              <a:rPr kumimoji="1" lang="ja-JP" altLang="en-US" sz="900" b="0" dirty="0" smtClean="0">
                <a:latin typeface="Arial" pitchFamily="34" charset="0"/>
                <a:ea typeface="ＭＳ Ｐゴシック" pitchFamily="50" charset="-128"/>
              </a:rPr>
              <a:t>パーティション表にデータをロードする場合、大別するとスライド中の</a:t>
            </a:r>
            <a:r>
              <a:rPr kumimoji="1" lang="en-US" altLang="ja-JP" sz="900" b="0" dirty="0" smtClean="0">
                <a:latin typeface="Arial" pitchFamily="34" charset="0"/>
                <a:ea typeface="ＭＳ Ｐゴシック" pitchFamily="50" charset="-128"/>
              </a:rPr>
              <a:t>3</a:t>
            </a:r>
            <a:r>
              <a:rPr kumimoji="1" lang="ja-JP" altLang="en-US" sz="900" b="0" dirty="0" err="1" smtClean="0">
                <a:latin typeface="Arial" pitchFamily="34" charset="0"/>
                <a:ea typeface="ＭＳ Ｐゴシック" pitchFamily="50" charset="-128"/>
              </a:rPr>
              <a:t>つに</a:t>
            </a:r>
            <a:r>
              <a:rPr kumimoji="1" lang="ja-JP" altLang="en-US" sz="900" b="0" dirty="0" smtClean="0">
                <a:latin typeface="Arial" pitchFamily="34" charset="0"/>
                <a:ea typeface="ＭＳ Ｐゴシック" pitchFamily="50" charset="-128"/>
              </a:rPr>
              <a:t>分類することができます。</a:t>
            </a:r>
            <a:endParaRPr kumimoji="1" lang="en-US" altLang="ja-JP" sz="900" b="0" dirty="0" smtClean="0">
              <a:latin typeface="Arial" pitchFamily="34" charset="0"/>
              <a:ea typeface="ＭＳ Ｐゴシック" pitchFamily="50" charset="-128"/>
            </a:endParaRPr>
          </a:p>
          <a:p>
            <a:pPr>
              <a:defRPr/>
            </a:pPr>
            <a:r>
              <a:rPr kumimoji="1" lang="en-US" altLang="ja-JP" sz="900" b="0" dirty="0" err="1" smtClean="0">
                <a:latin typeface="Arial" pitchFamily="34" charset="0"/>
                <a:ea typeface="ＭＳ Ｐゴシック" pitchFamily="50" charset="-128"/>
              </a:rPr>
              <a:t>Exadata</a:t>
            </a:r>
            <a:r>
              <a:rPr kumimoji="1" lang="ja-JP" altLang="en-US" sz="900" b="0" dirty="0" smtClean="0">
                <a:latin typeface="Arial" pitchFamily="34" charset="0"/>
                <a:ea typeface="ＭＳ Ｐゴシック" pitchFamily="50" charset="-128"/>
              </a:rPr>
              <a:t>を利用する場合、多くの場合において、</a:t>
            </a:r>
            <a:r>
              <a:rPr kumimoji="1" lang="en-US" altLang="ja-JP" sz="900" b="0" dirty="0" smtClean="0">
                <a:latin typeface="Arial" pitchFamily="34" charset="0"/>
                <a:ea typeface="ＭＳ Ｐゴシック" pitchFamily="50" charset="-128"/>
              </a:rPr>
              <a:t>HCC(Hybrid Columnar</a:t>
            </a:r>
            <a:r>
              <a:rPr kumimoji="1" lang="en-US" altLang="ja-JP" sz="900" b="0" baseline="0" dirty="0" smtClean="0">
                <a:latin typeface="Arial" pitchFamily="34" charset="0"/>
                <a:ea typeface="ＭＳ Ｐゴシック" pitchFamily="50" charset="-128"/>
              </a:rPr>
              <a:t> compression)</a:t>
            </a:r>
            <a:r>
              <a:rPr kumimoji="1" lang="ja-JP" altLang="en-US" sz="900" b="0" baseline="0" dirty="0" smtClean="0">
                <a:latin typeface="Arial" pitchFamily="34" charset="0"/>
                <a:ea typeface="ＭＳ Ｐゴシック" pitchFamily="50" charset="-128"/>
              </a:rPr>
              <a:t>の利用を検討すると思いますが、表の圧縮形式の違いによって、対象の表に対するパラレルロードのデフォルト動作が異なる場合がありますので注意が必要です。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デフォルト動作としては、パーティション表へのロードは、</a:t>
            </a:r>
            <a:r>
              <a:rPr kumimoji="1" lang="en-US" altLang="ja-JP" sz="900" b="0" baseline="0" dirty="0" smtClean="0">
                <a:latin typeface="Arial" pitchFamily="34" charset="0"/>
                <a:ea typeface="ＭＳ Ｐゴシック" pitchFamily="50" charset="-128"/>
              </a:rPr>
              <a:t>Case3</a:t>
            </a:r>
            <a:r>
              <a:rPr kumimoji="1" lang="ja-JP" altLang="en-US" sz="900" b="0" baseline="0" dirty="0"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Oracle10g</a:t>
            </a:r>
            <a:r>
              <a:rPr kumimoji="1" lang="ja-JP" altLang="en-US" sz="900" b="0" baseline="0" dirty="0" smtClean="0">
                <a:latin typeface="Arial" pitchFamily="34" charset="0"/>
                <a:ea typeface="ＭＳ Ｐゴシック" pitchFamily="50" charset="-128"/>
              </a:rPr>
              <a:t>以降）が利用されます。しかしながら、パーティション表を</a:t>
            </a:r>
            <a:r>
              <a:rPr kumimoji="1" lang="en-US" altLang="ja-JP" sz="900" b="0" baseline="0" dirty="0" smtClean="0">
                <a:latin typeface="Arial" pitchFamily="34" charset="0"/>
                <a:ea typeface="ＭＳ Ｐゴシック" pitchFamily="50" charset="-128"/>
              </a:rPr>
              <a:t>HCC</a:t>
            </a:r>
            <a:r>
              <a:rPr kumimoji="1" lang="ja-JP" altLang="en-US" sz="900" b="0" baseline="0" dirty="0" smtClean="0">
                <a:latin typeface="Arial" pitchFamily="34" charset="0"/>
                <a:ea typeface="ＭＳ Ｐゴシック" pitchFamily="50" charset="-128"/>
              </a:rPr>
              <a:t>圧縮にて圧縮している場合、</a:t>
            </a:r>
            <a:r>
              <a:rPr kumimoji="1" lang="en-US" altLang="ja-JP" sz="900" b="0" baseline="0" dirty="0" smtClean="0">
                <a:latin typeface="Arial" pitchFamily="34" charset="0"/>
                <a:ea typeface="ＭＳ Ｐゴシック" pitchFamily="50" charset="-128"/>
              </a:rPr>
              <a:t>Case2</a:t>
            </a:r>
            <a:r>
              <a:rPr kumimoji="1" lang="ja-JP" altLang="en-US" sz="900" b="0" baseline="0" dirty="0" smtClean="0">
                <a:latin typeface="Arial" pitchFamily="34" charset="0"/>
                <a:ea typeface="ＭＳ Ｐゴシック" pitchFamily="50" charset="-128"/>
              </a:rPr>
              <a:t>が利用されます。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dirty="0" smtClean="0">
                <a:latin typeface="Arial" pitchFamily="34" charset="0"/>
                <a:ea typeface="ＭＳ Ｐゴシック" pitchFamily="50" charset="-128"/>
              </a:rPr>
              <a:t>詳細は、次のスライド以降にて説明します。</a:t>
            </a:r>
            <a:endParaRPr kumimoji="1" lang="en-US" altLang="ja-JP" sz="900" b="0" dirty="0" smtClean="0">
              <a:latin typeface="Arial" pitchFamily="34" charset="0"/>
              <a:ea typeface="ＭＳ Ｐゴシック" pitchFamily="50" charset="-128"/>
            </a:endParaRPr>
          </a:p>
          <a:p>
            <a:pPr>
              <a:defRPr/>
            </a:pPr>
            <a:endParaRPr kumimoji="1" lang="en-US" altLang="ja-JP" sz="900" b="0" dirty="0" smtClean="0">
              <a:latin typeface="Arial" pitchFamily="34" charset="0"/>
              <a:ea typeface="ＭＳ Ｐゴシック" pitchFamily="50" charset="-128"/>
            </a:endParaRPr>
          </a:p>
          <a:p>
            <a:pPr>
              <a:defRPr/>
            </a:pPr>
            <a:endParaRPr kumimoji="1" lang="en-US" altLang="ja-JP" sz="900" b="0" dirty="0" smtClean="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28</a:t>
            </a:fld>
            <a:endParaRPr lang="en-US" altLang="ja-JP" smtClean="0">
              <a:ea typeface="ＭＳ Ｐゴシック" pitchFamily="50"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dirty="0" smtClean="0">
                <a:latin typeface="Arial" pitchFamily="34" charset="0"/>
                <a:ea typeface="ＭＳ Ｐゴシック" pitchFamily="50" charset="-128"/>
              </a:rPr>
              <a:t>パーティションに対するパラレル・ロード</a:t>
            </a:r>
            <a:endParaRPr kumimoji="1" lang="en-US" altLang="ja-JP" sz="900" b="1" dirty="0" smtClean="0">
              <a:latin typeface="Arial" pitchFamily="34" charset="0"/>
              <a:ea typeface="ＭＳ Ｐゴシック" pitchFamily="50" charset="-128"/>
            </a:endParaRPr>
          </a:p>
          <a:p>
            <a:pPr>
              <a:defRPr/>
            </a:pPr>
            <a:endParaRPr kumimoji="1" lang="en-US" altLang="ja-JP" sz="900" b="0" dirty="0" smtClean="0">
              <a:latin typeface="Arial" pitchFamily="34" charset="0"/>
              <a:ea typeface="ＭＳ Ｐゴシック" pitchFamily="50" charset="-128"/>
            </a:endParaRPr>
          </a:p>
          <a:p>
            <a:pPr>
              <a:defRPr/>
            </a:pPr>
            <a:r>
              <a:rPr kumimoji="1" lang="ja-JP" altLang="en-US" sz="900" b="0" baseline="0" dirty="0" smtClean="0">
                <a:latin typeface="ＭＳ ゴシック" pitchFamily="49" charset="-128"/>
                <a:ea typeface="ＭＳ ゴシック" pitchFamily="49" charset="-128"/>
              </a:rPr>
              <a:t>対象のパーティション表が、</a:t>
            </a:r>
            <a:r>
              <a:rPr kumimoji="1" lang="en-US" altLang="ja-JP" sz="900" b="0" baseline="0" dirty="0" smtClean="0">
                <a:latin typeface="ＭＳ ゴシック" pitchFamily="49" charset="-128"/>
                <a:ea typeface="ＭＳ ゴシック" pitchFamily="49" charset="-128"/>
              </a:rPr>
              <a:t>HCC</a:t>
            </a:r>
            <a:r>
              <a:rPr kumimoji="1" lang="ja-JP" altLang="en-US" sz="900" b="0" baseline="0" dirty="0" smtClean="0">
                <a:latin typeface="ＭＳ ゴシック" pitchFamily="49" charset="-128"/>
                <a:ea typeface="ＭＳ ゴシック" pitchFamily="49" charset="-128"/>
              </a:rPr>
              <a:t>圧縮で圧縮されている場合と、非圧縮の場合の実行計画を比較してみます。</a:t>
            </a:r>
            <a:endParaRPr kumimoji="1" lang="en-US" altLang="ja-JP" sz="900" b="0" baseline="0" dirty="0" smtClean="0">
              <a:latin typeface="ＭＳ ゴシック" pitchFamily="49" charset="-128"/>
              <a:ea typeface="ＭＳ ゴシック" pitchFamily="49" charset="-128"/>
            </a:endParaRPr>
          </a:p>
          <a:p>
            <a:pPr>
              <a:defRPr/>
            </a:pPr>
            <a:r>
              <a:rPr kumimoji="1" lang="ja-JP" altLang="en-US" sz="900" b="0" baseline="0" dirty="0" smtClean="0">
                <a:latin typeface="ＭＳ ゴシック" pitchFamily="49" charset="-128"/>
                <a:ea typeface="ＭＳ ゴシック" pitchFamily="49" charset="-128"/>
              </a:rPr>
              <a:t>パーティション表に</a:t>
            </a:r>
            <a:r>
              <a:rPr kumimoji="1" lang="en-US" altLang="ja-JP" sz="900" b="0" baseline="0" dirty="0" smtClean="0">
                <a:latin typeface="ＭＳ ゴシック" pitchFamily="49" charset="-128"/>
                <a:ea typeface="ＭＳ ゴシック" pitchFamily="49" charset="-128"/>
              </a:rPr>
              <a:t>HCC</a:t>
            </a:r>
            <a:r>
              <a:rPr kumimoji="1" lang="ja-JP" altLang="en-US" sz="900" b="0" baseline="0" dirty="0" smtClean="0">
                <a:latin typeface="ＭＳ ゴシック" pitchFamily="49" charset="-128"/>
                <a:ea typeface="ＭＳ ゴシック" pitchFamily="49" charset="-128"/>
              </a:rPr>
              <a:t>圧縮を利用している場合の実行計画では、実行計画中に「</a:t>
            </a:r>
            <a:r>
              <a:rPr kumimoji="1" lang="en-US" altLang="ja-JP" sz="900" b="0" baseline="0" dirty="0" smtClean="0">
                <a:latin typeface="ＭＳ ゴシック" pitchFamily="49" charset="-128"/>
                <a:ea typeface="ＭＳ ゴシック" pitchFamily="49" charset="-128"/>
              </a:rPr>
              <a:t>PX SEND PARTITION (KEY)</a:t>
            </a:r>
            <a:r>
              <a:rPr kumimoji="1" lang="ja-JP" altLang="en-US" sz="900" b="0" baseline="0" dirty="0" smtClean="0">
                <a:latin typeface="ＭＳ ゴシック" pitchFamily="49" charset="-128"/>
                <a:ea typeface="ＭＳ ゴシック" pitchFamily="49" charset="-128"/>
              </a:rPr>
              <a:t>」が現れているのが確認できます。これは、</a:t>
            </a:r>
            <a:r>
              <a:rPr kumimoji="1" lang="en-US" altLang="ja-JP" sz="900" b="0" baseline="0" dirty="0" smtClean="0">
                <a:latin typeface="ＭＳ ゴシック" pitchFamily="49" charset="-128"/>
                <a:ea typeface="ＭＳ ゴシック" pitchFamily="49" charset="-128"/>
              </a:rPr>
              <a:t>1</a:t>
            </a:r>
            <a:r>
              <a:rPr kumimoji="1" lang="ja-JP" altLang="en-US" sz="900" b="0" baseline="0" dirty="0" err="1" smtClean="0">
                <a:latin typeface="ＭＳ ゴシック" pitchFamily="49" charset="-128"/>
                <a:ea typeface="ＭＳ ゴシック" pitchFamily="49" charset="-128"/>
              </a:rPr>
              <a:t>つの</a:t>
            </a:r>
            <a:r>
              <a:rPr kumimoji="1" lang="ja-JP" altLang="en-US" sz="900" b="0" baseline="0" dirty="0" smtClean="0">
                <a:latin typeface="ＭＳ ゴシック" pitchFamily="49" charset="-128"/>
                <a:ea typeface="ＭＳ ゴシック" pitchFamily="49" charset="-128"/>
              </a:rPr>
              <a:t>パーティションに対して、</a:t>
            </a:r>
            <a:r>
              <a:rPr kumimoji="1" lang="en-US" altLang="ja-JP" sz="900" b="0" baseline="0" dirty="0" smtClean="0">
                <a:latin typeface="ＭＳ ゴシック" pitchFamily="49" charset="-128"/>
                <a:ea typeface="ＭＳ ゴシック" pitchFamily="49" charset="-128"/>
              </a:rPr>
              <a:t>1</a:t>
            </a:r>
            <a:r>
              <a:rPr kumimoji="1" lang="ja-JP" altLang="en-US" sz="900" b="0" baseline="0" dirty="0" err="1" smtClean="0">
                <a:latin typeface="ＭＳ ゴシック" pitchFamily="49" charset="-128"/>
                <a:ea typeface="ＭＳ ゴシック" pitchFamily="49" charset="-128"/>
              </a:rPr>
              <a:t>つの</a:t>
            </a:r>
            <a:r>
              <a:rPr kumimoji="1" lang="ja-JP" altLang="en-US" sz="900" b="0" baseline="0" dirty="0" smtClean="0">
                <a:latin typeface="ＭＳ ゴシック" pitchFamily="49" charset="-128"/>
                <a:ea typeface="ＭＳ ゴシック" pitchFamily="49" charset="-128"/>
              </a:rPr>
              <a:t>パラレル・スレーブ　プロセスを割り当てている事を表しています。</a:t>
            </a:r>
            <a:endParaRPr kumimoji="1" lang="en-US" altLang="ja-JP" sz="900" b="0" baseline="0" dirty="0" smtClean="0">
              <a:latin typeface="ＭＳ ゴシック" pitchFamily="49" charset="-128"/>
              <a:ea typeface="ＭＳ ゴシック" pitchFamily="49" charset="-128"/>
            </a:endParaRPr>
          </a:p>
          <a:p>
            <a:pPr>
              <a:defRPr/>
            </a:pPr>
            <a:endParaRPr kumimoji="1" lang="en-US" altLang="ja-JP" sz="900" b="0" baseline="0" dirty="0" smtClean="0">
              <a:latin typeface="ＭＳ ゴシック" pitchFamily="49" charset="-128"/>
              <a:ea typeface="ＭＳ ゴシック" pitchFamily="49" charset="-128"/>
            </a:endParaRPr>
          </a:p>
          <a:p>
            <a:pPr>
              <a:defRPr/>
            </a:pPr>
            <a:endParaRPr kumimoji="1" lang="en-US" altLang="ja-JP" sz="900" b="0" baseline="0" dirty="0" smtClean="0">
              <a:latin typeface="ＭＳ ゴシック" pitchFamily="49" charset="-128"/>
              <a:ea typeface="ＭＳ ゴシック" pitchFamily="49"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29</a:t>
            </a:fld>
            <a:endParaRPr lang="en-US" altLang="ja-JP" smtClean="0">
              <a:ea typeface="ＭＳ Ｐゴシック" pitchFamily="50"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はじめに</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本文中における指針</a:t>
            </a:r>
            <a:r>
              <a:rPr kumimoji="1" lang="en-US" altLang="ja-JP" sz="900" b="0" baseline="0" dirty="0" smtClean="0">
                <a:latin typeface="Arial" pitchFamily="34" charset="0"/>
                <a:ea typeface="ＭＳ Ｐゴシック" pitchFamily="50" charset="-128"/>
              </a:rPr>
              <a:t>(</a:t>
            </a:r>
            <a:r>
              <a:rPr kumimoji="1" lang="ja-JP" altLang="en-US" sz="900" b="0" baseline="0" dirty="0" smtClean="0">
                <a:latin typeface="Arial" pitchFamily="34" charset="0"/>
                <a:ea typeface="ＭＳ Ｐゴシック" pitchFamily="50" charset="-128"/>
              </a:rPr>
              <a:t>圧縮に適した最小サイズやパラレル度</a:t>
            </a:r>
            <a:r>
              <a:rPr kumimoji="1" lang="en-US" altLang="ja-JP" sz="900" b="0" baseline="0" dirty="0" smtClean="0">
                <a:latin typeface="Arial" pitchFamily="34" charset="0"/>
                <a:ea typeface="ＭＳ Ｐゴシック" pitchFamily="50" charset="-128"/>
              </a:rPr>
              <a:t>)</a:t>
            </a:r>
            <a:r>
              <a:rPr kumimoji="1" lang="ja-JP" altLang="en-US" sz="900" b="0" baseline="0" dirty="0" smtClean="0">
                <a:latin typeface="Arial" pitchFamily="34" charset="0"/>
                <a:ea typeface="ＭＳ Ｐゴシック" pitchFamily="50" charset="-128"/>
              </a:rPr>
              <a:t>については、</a:t>
            </a: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Database Machine X5-2</a:t>
            </a:r>
            <a:r>
              <a:rPr kumimoji="1" lang="ja-JP" altLang="en-US" sz="900" b="0" baseline="0" dirty="0" smtClean="0">
                <a:latin typeface="Arial" pitchFamily="34" charset="0"/>
                <a:ea typeface="ＭＳ Ｐゴシック" pitchFamily="50" charset="-128"/>
              </a:rPr>
              <a:t>を前提としています。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また、一部のパフォーマンス値については旧モデルの</a:t>
            </a:r>
            <a:r>
              <a:rPr kumimoji="1" lang="en-US" altLang="ja-JP" sz="900" b="0" baseline="0" dirty="0" smtClean="0">
                <a:latin typeface="Arial" pitchFamily="34" charset="0"/>
                <a:ea typeface="ＭＳ Ｐゴシック" pitchFamily="50" charset="-128"/>
              </a:rPr>
              <a:t>Hardware</a:t>
            </a:r>
            <a:r>
              <a:rPr kumimoji="1" lang="ja-JP" altLang="en-US" sz="900" b="0" baseline="0" dirty="0" smtClean="0">
                <a:latin typeface="Arial" pitchFamily="34" charset="0"/>
                <a:ea typeface="ＭＳ Ｐゴシック" pitchFamily="50" charset="-128"/>
              </a:rPr>
              <a:t>で取得した値も含まれますが、必要なのは絶対値ではなく、傾向を理解するという事を目的としておりますので、予めご了承ください。</a:t>
            </a: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3</a:t>
            </a:fld>
            <a:endParaRPr lang="en-US" altLang="ja-JP" smtClean="0">
              <a:ea typeface="ＭＳ Ｐゴシック" pitchFamily="50"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dirty="0" smtClean="0">
                <a:latin typeface="Arial" pitchFamily="34" charset="0"/>
                <a:ea typeface="ＭＳ Ｐゴシック" pitchFamily="50" charset="-128"/>
              </a:rPr>
              <a:t>パーティションに対するパラレル・ロード</a:t>
            </a:r>
            <a:endParaRPr kumimoji="1" lang="en-US" altLang="ja-JP" sz="900" b="1" dirty="0" smtClean="0">
              <a:latin typeface="Arial" pitchFamily="34" charset="0"/>
              <a:ea typeface="ＭＳ Ｐゴシック" pitchFamily="50" charset="-128"/>
            </a:endParaRPr>
          </a:p>
          <a:p>
            <a:pPr>
              <a:defRPr/>
            </a:pPr>
            <a:endParaRPr kumimoji="1" lang="en-US" altLang="ja-JP" sz="900" b="0" dirty="0" smtClean="0">
              <a:latin typeface="Arial" pitchFamily="34" charset="0"/>
              <a:ea typeface="ＭＳ Ｐゴシック" pitchFamily="50" charset="-128"/>
            </a:endParaRPr>
          </a:p>
          <a:p>
            <a:pPr>
              <a:defRPr/>
            </a:pPr>
            <a:r>
              <a:rPr kumimoji="1" lang="ja-JP" altLang="en-US" sz="900" b="0" baseline="0" dirty="0" smtClean="0">
                <a:latin typeface="ＭＳ ゴシック" pitchFamily="49" charset="-128"/>
                <a:ea typeface="ＭＳ ゴシック" pitchFamily="49" charset="-128"/>
              </a:rPr>
              <a:t>前スライドの実行計画でも確認しましたが、パーティション表を</a:t>
            </a:r>
            <a:r>
              <a:rPr kumimoji="1" lang="en-US" altLang="ja-JP" sz="900" b="0" baseline="0" dirty="0" smtClean="0">
                <a:latin typeface="ＭＳ ゴシック" pitchFamily="49" charset="-128"/>
                <a:ea typeface="ＭＳ ゴシック" pitchFamily="49" charset="-128"/>
              </a:rPr>
              <a:t>HCC</a:t>
            </a:r>
            <a:r>
              <a:rPr kumimoji="1" lang="ja-JP" altLang="en-US" sz="900" b="0" baseline="0" dirty="0" smtClean="0">
                <a:latin typeface="ＭＳ ゴシック" pitchFamily="49" charset="-128"/>
                <a:ea typeface="ＭＳ ゴシック" pitchFamily="49" charset="-128"/>
              </a:rPr>
              <a:t>圧縮している場合、デフォルト動作では、</a:t>
            </a:r>
            <a:r>
              <a:rPr kumimoji="1" lang="en-US" altLang="ja-JP" sz="900" b="0" baseline="0" dirty="0" smtClean="0">
                <a:latin typeface="ＭＳ ゴシック" pitchFamily="49" charset="-128"/>
                <a:ea typeface="ＭＳ ゴシック" pitchFamily="49" charset="-128"/>
              </a:rPr>
              <a:t>1</a:t>
            </a:r>
            <a:r>
              <a:rPr kumimoji="1" lang="ja-JP" altLang="en-US" sz="900" b="0" baseline="0" dirty="0" smtClean="0">
                <a:latin typeface="ＭＳ ゴシック" pitchFamily="49" charset="-128"/>
                <a:ea typeface="ＭＳ ゴシック" pitchFamily="49" charset="-128"/>
              </a:rPr>
              <a:t>パーティションに対して、</a:t>
            </a:r>
            <a:r>
              <a:rPr kumimoji="1" lang="en-US" altLang="ja-JP" sz="900" b="0" baseline="0" dirty="0" smtClean="0">
                <a:latin typeface="ＭＳ ゴシック" pitchFamily="49" charset="-128"/>
                <a:ea typeface="ＭＳ ゴシック" pitchFamily="49" charset="-128"/>
              </a:rPr>
              <a:t>1</a:t>
            </a:r>
            <a:r>
              <a:rPr kumimoji="1" lang="ja-JP" altLang="en-US" sz="900" b="0" baseline="0" dirty="0" err="1" smtClean="0">
                <a:latin typeface="ＭＳ ゴシック" pitchFamily="49" charset="-128"/>
                <a:ea typeface="ＭＳ ゴシック" pitchFamily="49" charset="-128"/>
              </a:rPr>
              <a:t>つの</a:t>
            </a:r>
            <a:r>
              <a:rPr kumimoji="1" lang="ja-JP" altLang="en-US" sz="900" b="0" baseline="0" dirty="0" smtClean="0">
                <a:latin typeface="ＭＳ ゴシック" pitchFamily="49" charset="-128"/>
                <a:ea typeface="ＭＳ ゴシック" pitchFamily="49" charset="-128"/>
              </a:rPr>
              <a:t>スレーブ・プロセスしか割り当てられません。</a:t>
            </a:r>
            <a:endParaRPr kumimoji="1" lang="en-US" altLang="ja-JP" sz="900" b="0" baseline="0" dirty="0" smtClean="0">
              <a:latin typeface="ＭＳ ゴシック" pitchFamily="49" charset="-128"/>
              <a:ea typeface="ＭＳ ゴシック" pitchFamily="49" charset="-128"/>
            </a:endParaRPr>
          </a:p>
          <a:p>
            <a:pPr>
              <a:defRPr/>
            </a:pPr>
            <a:r>
              <a:rPr kumimoji="1" lang="ja-JP" altLang="en-US" sz="900" b="0" baseline="0" dirty="0" smtClean="0">
                <a:latin typeface="ＭＳ ゴシック" pitchFamily="49" charset="-128"/>
                <a:ea typeface="ＭＳ ゴシック" pitchFamily="49" charset="-128"/>
              </a:rPr>
              <a:t>パフォーマンス面を考慮したい場合、</a:t>
            </a:r>
            <a:r>
              <a:rPr kumimoji="1" lang="en-US" altLang="ja-JP" sz="900" b="0" baseline="0" dirty="0" smtClean="0">
                <a:latin typeface="ＭＳ ゴシック" pitchFamily="49" charset="-128"/>
                <a:ea typeface="ＭＳ ゴシック" pitchFamily="49" charset="-128"/>
              </a:rPr>
              <a:t>1</a:t>
            </a:r>
            <a:r>
              <a:rPr kumimoji="1" lang="ja-JP" altLang="en-US" sz="900" b="0" baseline="0" dirty="0" err="1" smtClean="0">
                <a:latin typeface="ＭＳ ゴシック" pitchFamily="49" charset="-128"/>
                <a:ea typeface="ＭＳ ゴシック" pitchFamily="49" charset="-128"/>
              </a:rPr>
              <a:t>つの</a:t>
            </a:r>
            <a:r>
              <a:rPr kumimoji="1" lang="ja-JP" altLang="en-US" sz="900" b="0" baseline="0" dirty="0" smtClean="0">
                <a:latin typeface="ＭＳ ゴシック" pitchFamily="49" charset="-128"/>
                <a:ea typeface="ＭＳ ゴシック" pitchFamily="49" charset="-128"/>
              </a:rPr>
              <a:t>パーティションに対して、複数のスレーブ・プロセスを割り当てて並列に処理する事でパフォーマンスの改善を期待することができます。</a:t>
            </a:r>
            <a:endParaRPr kumimoji="1" lang="en-US" altLang="ja-JP" sz="900" b="0" baseline="0" dirty="0" smtClean="0">
              <a:latin typeface="ＭＳ ゴシック" pitchFamily="49" charset="-128"/>
              <a:ea typeface="ＭＳ ゴシック" pitchFamily="49" charset="-128"/>
            </a:endParaRPr>
          </a:p>
          <a:p>
            <a:pPr>
              <a:defRPr/>
            </a:pPr>
            <a:endParaRPr kumimoji="1" lang="en-US" altLang="ja-JP" sz="900" b="0" baseline="0" dirty="0" smtClean="0">
              <a:latin typeface="ＭＳ ゴシック" pitchFamily="49" charset="-128"/>
              <a:ea typeface="ＭＳ ゴシック" pitchFamily="49" charset="-128"/>
            </a:endParaRPr>
          </a:p>
          <a:p>
            <a:pPr>
              <a:defRPr/>
            </a:pPr>
            <a:r>
              <a:rPr kumimoji="1" lang="ja-JP" altLang="en-US" sz="900" b="0" baseline="0" dirty="0" smtClean="0">
                <a:latin typeface="ＭＳ ゴシック" pitchFamily="49" charset="-128"/>
                <a:ea typeface="ＭＳ ゴシック" pitchFamily="49" charset="-128"/>
              </a:rPr>
              <a:t>一方で、</a:t>
            </a:r>
            <a:r>
              <a:rPr kumimoji="1" lang="en-US" altLang="ja-JP" sz="900" b="0" baseline="0" dirty="0" smtClean="0">
                <a:latin typeface="ＭＳ ゴシック" pitchFamily="49" charset="-128"/>
                <a:ea typeface="ＭＳ ゴシック" pitchFamily="49" charset="-128"/>
              </a:rPr>
              <a:t>1</a:t>
            </a:r>
            <a:r>
              <a:rPr kumimoji="1" lang="ja-JP" altLang="en-US" sz="900" b="0" baseline="0" dirty="0" err="1" smtClean="0">
                <a:latin typeface="ＭＳ ゴシック" pitchFamily="49" charset="-128"/>
                <a:ea typeface="ＭＳ ゴシック" pitchFamily="49" charset="-128"/>
              </a:rPr>
              <a:t>つの</a:t>
            </a:r>
            <a:r>
              <a:rPr kumimoji="1" lang="ja-JP" altLang="en-US" sz="900" b="0" baseline="0" dirty="0" smtClean="0">
                <a:latin typeface="ＭＳ ゴシック" pitchFamily="49" charset="-128"/>
                <a:ea typeface="ＭＳ ゴシック" pitchFamily="49" charset="-128"/>
              </a:rPr>
              <a:t>パーティションに対して、複数のスレーブ・プロセスを割り当てる事が全ての場合において最適であるという事でもなく、デメリットも存在します。</a:t>
            </a:r>
            <a:endParaRPr kumimoji="1" lang="en-US" altLang="ja-JP" sz="900" b="0" baseline="0" dirty="0" smtClean="0">
              <a:latin typeface="ＭＳ ゴシック" pitchFamily="49" charset="-128"/>
              <a:ea typeface="ＭＳ ゴシック" pitchFamily="49" charset="-128"/>
            </a:endParaRPr>
          </a:p>
          <a:p>
            <a:pPr>
              <a:defRPr/>
            </a:pPr>
            <a:r>
              <a:rPr kumimoji="1" lang="ja-JP" altLang="en-US" sz="900" b="0" baseline="0" dirty="0" smtClean="0">
                <a:latin typeface="ＭＳ ゴシック" pitchFamily="49" charset="-128"/>
                <a:ea typeface="ＭＳ ゴシック" pitchFamily="49" charset="-128"/>
              </a:rPr>
              <a:t>ダイレクト・ロードの場合、それぞれのスレーブ・プロセスにてセグメントを獲得してロードするため、圧縮率においては、並列度が増えるほど悪くなる傾向になります。</a:t>
            </a:r>
            <a:endParaRPr kumimoji="1" lang="en-US" altLang="ja-JP" sz="900" b="0" baseline="0" dirty="0" smtClean="0">
              <a:latin typeface="ＭＳ ゴシック" pitchFamily="49" charset="-128"/>
              <a:ea typeface="ＭＳ ゴシック" pitchFamily="49" charset="-128"/>
            </a:endParaRPr>
          </a:p>
          <a:p>
            <a:pPr>
              <a:defRPr/>
            </a:pPr>
            <a:endParaRPr kumimoji="1" lang="en-US" altLang="ja-JP" sz="900" b="0" baseline="0" dirty="0" smtClean="0">
              <a:latin typeface="ＭＳ ゴシック" pitchFamily="49" charset="-128"/>
              <a:ea typeface="ＭＳ ゴシック" pitchFamily="49" charset="-128"/>
            </a:endParaRPr>
          </a:p>
          <a:p>
            <a:pPr>
              <a:defRPr/>
            </a:pPr>
            <a:r>
              <a:rPr kumimoji="1" lang="ja-JP" altLang="en-US" sz="900" b="0" baseline="0" dirty="0" smtClean="0">
                <a:latin typeface="ＭＳ ゴシック" pitchFamily="49" charset="-128"/>
                <a:ea typeface="ＭＳ ゴシック" pitchFamily="49" charset="-128"/>
              </a:rPr>
              <a:t>どちらが良いという事ではなく、システム要件に従って使い分ける事で、より最適なシステムにすることができると言えます。</a:t>
            </a:r>
            <a:endParaRPr kumimoji="1" lang="en-US" altLang="ja-JP" sz="900" b="0" baseline="0" dirty="0" smtClean="0">
              <a:latin typeface="ＭＳ ゴシック" pitchFamily="49" charset="-128"/>
              <a:ea typeface="ＭＳ ゴシック" pitchFamily="49" charset="-128"/>
            </a:endParaRPr>
          </a:p>
          <a:p>
            <a:pPr>
              <a:defRPr/>
            </a:pPr>
            <a:r>
              <a:rPr kumimoji="1" lang="ja-JP" altLang="en-US" sz="900" b="0" baseline="0" dirty="0" smtClean="0">
                <a:latin typeface="ＭＳ ゴシック" pitchFamily="49" charset="-128"/>
                <a:ea typeface="ＭＳ ゴシック" pitchFamily="49" charset="-128"/>
              </a:rPr>
              <a:t>例えば、データサイズは特に問題ないが、バッチウインドウに収めるために、できるだけロードを速く終わらせたいという事であれば、</a:t>
            </a:r>
            <a:r>
              <a:rPr kumimoji="1" lang="en-US" altLang="ja-JP" sz="900" b="0" baseline="0" dirty="0" smtClean="0">
                <a:latin typeface="ＭＳ ゴシック" pitchFamily="49" charset="-128"/>
                <a:ea typeface="ＭＳ ゴシック" pitchFamily="49" charset="-128"/>
              </a:rPr>
              <a:t>1</a:t>
            </a:r>
            <a:r>
              <a:rPr kumimoji="1" lang="ja-JP" altLang="en-US" sz="900" b="0" baseline="0" dirty="0" smtClean="0">
                <a:latin typeface="ＭＳ ゴシック" pitchFamily="49" charset="-128"/>
                <a:ea typeface="ＭＳ ゴシック" pitchFamily="49" charset="-128"/>
              </a:rPr>
              <a:t>パーティションに対して、複数スレーブプロセスにて処理する方が高速ですし、他の処理も並行して処理しているので、バランス良く</a:t>
            </a:r>
            <a:r>
              <a:rPr kumimoji="1" lang="en-US" altLang="ja-JP" sz="900" b="0" baseline="0" dirty="0" smtClean="0">
                <a:latin typeface="ＭＳ ゴシック" pitchFamily="49" charset="-128"/>
                <a:ea typeface="ＭＳ ゴシック" pitchFamily="49" charset="-128"/>
              </a:rPr>
              <a:t>CPU</a:t>
            </a:r>
            <a:r>
              <a:rPr kumimoji="1" lang="ja-JP" altLang="en-US" sz="900" b="0" baseline="0" dirty="0" smtClean="0">
                <a:latin typeface="ＭＳ ゴシック" pitchFamily="49" charset="-128"/>
                <a:ea typeface="ＭＳ ゴシック" pitchFamily="49" charset="-128"/>
              </a:rPr>
              <a:t>利用効率を高めたいという事であれば、</a:t>
            </a:r>
            <a:r>
              <a:rPr kumimoji="1" lang="en-US" altLang="ja-JP" sz="900" b="0" baseline="0" dirty="0" smtClean="0">
                <a:latin typeface="ＭＳ ゴシック" pitchFamily="49" charset="-128"/>
                <a:ea typeface="ＭＳ ゴシック" pitchFamily="49" charset="-128"/>
              </a:rPr>
              <a:t>1</a:t>
            </a:r>
            <a:r>
              <a:rPr kumimoji="1" lang="ja-JP" altLang="en-US" sz="900" b="0" baseline="0" dirty="0" smtClean="0">
                <a:latin typeface="ＭＳ ゴシック" pitchFamily="49" charset="-128"/>
                <a:ea typeface="ＭＳ ゴシック" pitchFamily="49" charset="-128"/>
              </a:rPr>
              <a:t>パーティションに対して、</a:t>
            </a:r>
            <a:r>
              <a:rPr kumimoji="1" lang="en-US" altLang="ja-JP" sz="900" b="0" baseline="0" dirty="0" smtClean="0">
                <a:latin typeface="ＭＳ ゴシック" pitchFamily="49" charset="-128"/>
                <a:ea typeface="ＭＳ ゴシック" pitchFamily="49" charset="-128"/>
              </a:rPr>
              <a:t>1</a:t>
            </a:r>
            <a:r>
              <a:rPr kumimoji="1" lang="ja-JP" altLang="en-US" sz="900" b="0" baseline="0" dirty="0" smtClean="0">
                <a:latin typeface="ＭＳ ゴシック" pitchFamily="49" charset="-128"/>
                <a:ea typeface="ＭＳ ゴシック" pitchFamily="49" charset="-128"/>
              </a:rPr>
              <a:t>スレーブプロセスにて処理する方が、期待する効果が得やすいと思います。</a:t>
            </a:r>
            <a:endParaRPr kumimoji="1" lang="en-US" altLang="ja-JP" sz="900" b="0" baseline="0" dirty="0" smtClean="0">
              <a:latin typeface="ＭＳ ゴシック" pitchFamily="49" charset="-128"/>
              <a:ea typeface="ＭＳ ゴシック" pitchFamily="49" charset="-128"/>
            </a:endParaRPr>
          </a:p>
          <a:p>
            <a:pPr>
              <a:defRPr/>
            </a:pPr>
            <a:endParaRPr kumimoji="1" lang="en-US" altLang="ja-JP" sz="900" b="0" baseline="0" dirty="0" smtClean="0">
              <a:latin typeface="ＭＳ ゴシック" pitchFamily="49" charset="-128"/>
              <a:ea typeface="ＭＳ ゴシック" pitchFamily="49" charset="-128"/>
            </a:endParaRPr>
          </a:p>
          <a:p>
            <a:pPr>
              <a:defRPr/>
            </a:pPr>
            <a:endParaRPr kumimoji="1" lang="en-US" altLang="ja-JP" sz="900" b="0" baseline="0" dirty="0" smtClean="0">
              <a:latin typeface="ＭＳ ゴシック" pitchFamily="49" charset="-128"/>
              <a:ea typeface="ＭＳ ゴシック" pitchFamily="49" charset="-128"/>
            </a:endParaRPr>
          </a:p>
          <a:p>
            <a:pPr>
              <a:defRPr/>
            </a:pPr>
            <a:endParaRPr kumimoji="1" lang="en-US" altLang="ja-JP" sz="900" b="0" baseline="0" dirty="0" smtClean="0">
              <a:latin typeface="ＭＳ ゴシック" pitchFamily="49" charset="-128"/>
              <a:ea typeface="ＭＳ ゴシック" pitchFamily="49"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30</a:t>
            </a:fld>
            <a:endParaRPr lang="en-US" altLang="ja-JP" smtClean="0">
              <a:ea typeface="ＭＳ Ｐゴシック" pitchFamily="50"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dirty="0" smtClean="0">
                <a:latin typeface="Arial" pitchFamily="34" charset="0"/>
                <a:ea typeface="ＭＳ Ｐゴシック" pitchFamily="50" charset="-128"/>
              </a:rPr>
              <a:t>パーティションに対するパラレル・ロード</a:t>
            </a:r>
            <a:endParaRPr kumimoji="1" lang="en-US" altLang="ja-JP" sz="900" b="1" dirty="0" smtClean="0">
              <a:latin typeface="Arial" pitchFamily="34" charset="0"/>
              <a:ea typeface="ＭＳ Ｐゴシック" pitchFamily="50" charset="-128"/>
            </a:endParaRPr>
          </a:p>
          <a:p>
            <a:pPr>
              <a:defRPr/>
            </a:pPr>
            <a:endParaRPr kumimoji="1" lang="en-US" altLang="ja-JP" sz="900" b="0" dirty="0" smtClean="0">
              <a:latin typeface="Arial" pitchFamily="34" charset="0"/>
              <a:ea typeface="ＭＳ Ｐゴシック" pitchFamily="50" charset="-128"/>
            </a:endParaRPr>
          </a:p>
          <a:p>
            <a:pPr>
              <a:defRPr/>
            </a:pPr>
            <a:r>
              <a:rPr kumimoji="1" lang="ja-JP" altLang="en-US" sz="900" b="0" baseline="0" dirty="0" smtClean="0">
                <a:latin typeface="ＭＳ ゴシック" pitchFamily="49" charset="-128"/>
                <a:ea typeface="ＭＳ ゴシック" pitchFamily="49" charset="-128"/>
              </a:rPr>
              <a:t>前スライドまでで、パーティション表に対して</a:t>
            </a:r>
            <a:r>
              <a:rPr kumimoji="1" lang="en-US" altLang="ja-JP" sz="900" b="0" baseline="0" dirty="0" smtClean="0">
                <a:latin typeface="ＭＳ ゴシック" pitchFamily="49" charset="-128"/>
                <a:ea typeface="ＭＳ ゴシック" pitchFamily="49" charset="-128"/>
              </a:rPr>
              <a:t>HCC</a:t>
            </a:r>
            <a:r>
              <a:rPr kumimoji="1" lang="ja-JP" altLang="en-US" sz="900" b="0" baseline="0" dirty="0" smtClean="0">
                <a:latin typeface="ＭＳ ゴシック" pitchFamily="49" charset="-128"/>
                <a:ea typeface="ＭＳ ゴシック" pitchFamily="49" charset="-128"/>
              </a:rPr>
              <a:t>圧縮を利用する場合の考慮点について説明しました。</a:t>
            </a:r>
            <a:endParaRPr kumimoji="1" lang="en-US" altLang="ja-JP" sz="900" b="0" baseline="0" dirty="0" smtClean="0">
              <a:latin typeface="ＭＳ ゴシック" pitchFamily="49" charset="-128"/>
              <a:ea typeface="ＭＳ ゴシック" pitchFamily="49" charset="-128"/>
            </a:endParaRPr>
          </a:p>
          <a:p>
            <a:pPr>
              <a:defRPr/>
            </a:pPr>
            <a:r>
              <a:rPr kumimoji="1" lang="ja-JP" altLang="en-US" sz="900" b="0" baseline="0" dirty="0" smtClean="0">
                <a:latin typeface="ＭＳ ゴシック" pitchFamily="49" charset="-128"/>
                <a:ea typeface="ＭＳ ゴシック" pitchFamily="49" charset="-128"/>
              </a:rPr>
              <a:t>ここでは、それぞれを使い分けるために、デフォルト動作を期待する動作に変えるためには、どのようにすれば良いのかについて説明します。</a:t>
            </a:r>
            <a:endParaRPr kumimoji="1" lang="en-US" altLang="ja-JP" sz="900" b="0" baseline="0" dirty="0" smtClean="0">
              <a:latin typeface="ＭＳ ゴシック" pitchFamily="49" charset="-128"/>
              <a:ea typeface="ＭＳ ゴシック" pitchFamily="49" charset="-128"/>
            </a:endParaRPr>
          </a:p>
          <a:p>
            <a:pPr>
              <a:defRPr/>
            </a:pPr>
            <a:endParaRPr kumimoji="1" lang="en-US" altLang="ja-JP" sz="900" b="0" baseline="0" dirty="0" smtClean="0">
              <a:latin typeface="ＭＳ ゴシック" pitchFamily="49" charset="-128"/>
              <a:ea typeface="ＭＳ ゴシック" pitchFamily="49" charset="-128"/>
            </a:endParaRPr>
          </a:p>
          <a:p>
            <a:pPr>
              <a:defRPr/>
            </a:pPr>
            <a:r>
              <a:rPr kumimoji="1" lang="ja-JP" altLang="en-US" sz="900" b="0" baseline="0" dirty="0" smtClean="0">
                <a:latin typeface="ＭＳ ゴシック" pitchFamily="49" charset="-128"/>
                <a:ea typeface="ＭＳ ゴシック" pitchFamily="49" charset="-128"/>
              </a:rPr>
              <a:t>パーティション表が、非圧縮や</a:t>
            </a:r>
            <a:r>
              <a:rPr kumimoji="1" lang="en-US" altLang="ja-JP" sz="900" b="0" baseline="0" dirty="0" smtClean="0">
                <a:latin typeface="ＭＳ ゴシック" pitchFamily="49" charset="-128"/>
                <a:ea typeface="ＭＳ ゴシック" pitchFamily="49" charset="-128"/>
              </a:rPr>
              <a:t>OLTP</a:t>
            </a:r>
            <a:r>
              <a:rPr kumimoji="1" lang="ja-JP" altLang="en-US" sz="900" b="0" baseline="0" dirty="0" smtClean="0">
                <a:latin typeface="ＭＳ ゴシック" pitchFamily="49" charset="-128"/>
                <a:ea typeface="ＭＳ ゴシック" pitchFamily="49" charset="-128"/>
              </a:rPr>
              <a:t>圧縮で構成されている場合のデフォルト動作は、</a:t>
            </a:r>
            <a:r>
              <a:rPr kumimoji="1" lang="en-US" altLang="ja-JP" sz="900" b="0" baseline="0" dirty="0" smtClean="0">
                <a:latin typeface="ＭＳ ゴシック" pitchFamily="49" charset="-128"/>
                <a:ea typeface="ＭＳ ゴシック" pitchFamily="49" charset="-128"/>
              </a:rPr>
              <a:t>1</a:t>
            </a:r>
            <a:r>
              <a:rPr kumimoji="1" lang="ja-JP" altLang="en-US" sz="900" b="0" baseline="0" dirty="0" smtClean="0">
                <a:latin typeface="ＭＳ ゴシック" pitchFamily="49" charset="-128"/>
                <a:ea typeface="ＭＳ ゴシック" pitchFamily="49" charset="-128"/>
              </a:rPr>
              <a:t>パーティションに対して、複数スレーブ・プロセスにて処理する方式です。</a:t>
            </a:r>
            <a:endParaRPr kumimoji="1" lang="en-US" altLang="ja-JP" sz="900" b="0" baseline="0" dirty="0" smtClean="0">
              <a:latin typeface="ＭＳ ゴシック" pitchFamily="49" charset="-128"/>
              <a:ea typeface="ＭＳ ゴシック" pitchFamily="49" charset="-128"/>
            </a:endParaRPr>
          </a:p>
          <a:p>
            <a:pPr>
              <a:defRPr/>
            </a:pPr>
            <a:r>
              <a:rPr kumimoji="1" lang="ja-JP" altLang="en-US" sz="900" b="0" baseline="0" dirty="0" smtClean="0">
                <a:latin typeface="ＭＳ ゴシック" pitchFamily="49" charset="-128"/>
                <a:ea typeface="ＭＳ ゴシック" pitchFamily="49" charset="-128"/>
              </a:rPr>
              <a:t>非圧縮や</a:t>
            </a:r>
            <a:r>
              <a:rPr kumimoji="1" lang="en-US" altLang="ja-JP" sz="900" b="0" baseline="0" dirty="0" smtClean="0">
                <a:latin typeface="ＭＳ ゴシック" pitchFamily="49" charset="-128"/>
                <a:ea typeface="ＭＳ ゴシック" pitchFamily="49" charset="-128"/>
              </a:rPr>
              <a:t>OLTP</a:t>
            </a:r>
            <a:r>
              <a:rPr kumimoji="1" lang="ja-JP" altLang="en-US" sz="900" b="0" baseline="0" dirty="0" smtClean="0">
                <a:latin typeface="ＭＳ ゴシック" pitchFamily="49" charset="-128"/>
                <a:ea typeface="ＭＳ ゴシック" pitchFamily="49" charset="-128"/>
              </a:rPr>
              <a:t>圧縮で構成していても、</a:t>
            </a:r>
            <a:r>
              <a:rPr kumimoji="1" lang="en-US" altLang="ja-JP" sz="900" b="0" baseline="0" dirty="0" smtClean="0">
                <a:latin typeface="ＭＳ ゴシック" pitchFamily="49" charset="-128"/>
                <a:ea typeface="ＭＳ ゴシック" pitchFamily="49" charset="-128"/>
              </a:rPr>
              <a:t>1</a:t>
            </a:r>
            <a:r>
              <a:rPr kumimoji="1" lang="ja-JP" altLang="en-US" sz="900" b="0" baseline="0" dirty="0" smtClean="0">
                <a:latin typeface="ＭＳ ゴシック" pitchFamily="49" charset="-128"/>
                <a:ea typeface="ＭＳ ゴシック" pitchFamily="49" charset="-128"/>
              </a:rPr>
              <a:t>パーティションに対して、</a:t>
            </a:r>
            <a:r>
              <a:rPr kumimoji="1" lang="en-US" altLang="ja-JP" sz="900" b="0" baseline="0" dirty="0" smtClean="0">
                <a:latin typeface="ＭＳ ゴシック" pitchFamily="49" charset="-128"/>
                <a:ea typeface="ＭＳ ゴシック" pitchFamily="49" charset="-128"/>
              </a:rPr>
              <a:t>1</a:t>
            </a:r>
            <a:r>
              <a:rPr kumimoji="1" lang="ja-JP" altLang="en-US" sz="900" b="0" baseline="0" dirty="0" err="1" smtClean="0">
                <a:latin typeface="ＭＳ ゴシック" pitchFamily="49" charset="-128"/>
                <a:ea typeface="ＭＳ ゴシック" pitchFamily="49" charset="-128"/>
              </a:rPr>
              <a:t>つの</a:t>
            </a:r>
            <a:r>
              <a:rPr kumimoji="1" lang="ja-JP" altLang="en-US" sz="900" b="0" baseline="0" dirty="0" smtClean="0">
                <a:latin typeface="ＭＳ ゴシック" pitchFamily="49" charset="-128"/>
                <a:ea typeface="ＭＳ ゴシック" pitchFamily="49" charset="-128"/>
              </a:rPr>
              <a:t>スレーブ・プロセスにて処理をしたい（圧縮率を優先したい）場合、実行</a:t>
            </a:r>
            <a:r>
              <a:rPr kumimoji="1" lang="en-US" altLang="ja-JP" sz="900" b="0" baseline="0" dirty="0" smtClean="0">
                <a:latin typeface="ＭＳ ゴシック" pitchFamily="49" charset="-128"/>
                <a:ea typeface="ＭＳ ゴシック" pitchFamily="49" charset="-128"/>
              </a:rPr>
              <a:t>SQL</a:t>
            </a:r>
            <a:r>
              <a:rPr kumimoji="1" lang="ja-JP" altLang="en-US" sz="900" b="0" baseline="0" dirty="0" smtClean="0">
                <a:latin typeface="ＭＳ ゴシック" pitchFamily="49" charset="-128"/>
                <a:ea typeface="ＭＳ ゴシック" pitchFamily="49" charset="-128"/>
              </a:rPr>
              <a:t>文に対して「</a:t>
            </a:r>
            <a:r>
              <a:rPr kumimoji="1" lang="en-US" altLang="ja-JP" sz="900" b="0" baseline="0" dirty="0" smtClean="0">
                <a:latin typeface="ＭＳ ゴシック" pitchFamily="49" charset="-128"/>
                <a:ea typeface="ＭＳ ゴシック" pitchFamily="49" charset="-128"/>
              </a:rPr>
              <a:t>PQ_DISTRIBUTE(t, partition)</a:t>
            </a:r>
            <a:r>
              <a:rPr kumimoji="1" lang="ja-JP" altLang="en-US" sz="900" b="0" baseline="0" dirty="0" smtClean="0">
                <a:latin typeface="ＭＳ ゴシック" pitchFamily="49" charset="-128"/>
                <a:ea typeface="ＭＳ ゴシック" pitchFamily="49" charset="-128"/>
              </a:rPr>
              <a:t>」ヒントを利用することで、可能になります。</a:t>
            </a:r>
            <a:endParaRPr kumimoji="1" lang="en-US" altLang="ja-JP" sz="900" b="0" baseline="0" dirty="0" smtClean="0">
              <a:latin typeface="ＭＳ ゴシック" pitchFamily="49" charset="-128"/>
              <a:ea typeface="ＭＳ ゴシック" pitchFamily="49" charset="-128"/>
            </a:endParaRPr>
          </a:p>
          <a:p>
            <a:pPr>
              <a:defRPr/>
            </a:pPr>
            <a:r>
              <a:rPr kumimoji="1" lang="ja-JP" altLang="en-US" sz="900" b="0" baseline="0" dirty="0" smtClean="0">
                <a:latin typeface="ＭＳ ゴシック" pitchFamily="49" charset="-128"/>
                <a:ea typeface="ＭＳ ゴシック" pitchFamily="49" charset="-128"/>
              </a:rPr>
              <a:t>スライドは、非圧縮で構成されているパーティション表に対して、「</a:t>
            </a:r>
            <a:r>
              <a:rPr kumimoji="1" lang="en-US" altLang="ja-JP" sz="900" b="0" baseline="0" dirty="0" smtClean="0">
                <a:latin typeface="ＭＳ ゴシック" pitchFamily="49" charset="-128"/>
                <a:ea typeface="ＭＳ ゴシック" pitchFamily="49" charset="-128"/>
              </a:rPr>
              <a:t>PQ_DISTRIBUTE(t, partition)</a:t>
            </a:r>
            <a:r>
              <a:rPr kumimoji="1" lang="ja-JP" altLang="en-US" sz="900" b="0" baseline="0" dirty="0" smtClean="0">
                <a:latin typeface="ＭＳ ゴシック" pitchFamily="49" charset="-128"/>
                <a:ea typeface="ＭＳ ゴシック" pitchFamily="49" charset="-128"/>
              </a:rPr>
              <a:t>」ヒントを利用した場合の実行計画です。前述の</a:t>
            </a:r>
            <a:r>
              <a:rPr kumimoji="1" lang="en-US" altLang="ja-JP" sz="900" b="0" baseline="0" dirty="0" smtClean="0">
                <a:latin typeface="ＭＳ ゴシック" pitchFamily="49" charset="-128"/>
                <a:ea typeface="ＭＳ ゴシック" pitchFamily="49" charset="-128"/>
              </a:rPr>
              <a:t>HCC</a:t>
            </a:r>
            <a:r>
              <a:rPr kumimoji="1" lang="ja-JP" altLang="en-US" sz="900" b="0" baseline="0" dirty="0" smtClean="0">
                <a:latin typeface="ＭＳ ゴシック" pitchFamily="49" charset="-128"/>
                <a:ea typeface="ＭＳ ゴシック" pitchFamily="49" charset="-128"/>
              </a:rPr>
              <a:t>圧縮の場合のデフォルト動作で説明した時と同じように、実行計画中に「</a:t>
            </a:r>
            <a:r>
              <a:rPr kumimoji="1" lang="en-US" altLang="ja-JP" sz="900" b="0" baseline="0" dirty="0" smtClean="0">
                <a:latin typeface="ＭＳ ゴシック" pitchFamily="49" charset="-128"/>
                <a:ea typeface="ＭＳ ゴシック" pitchFamily="49" charset="-128"/>
              </a:rPr>
              <a:t>PX SEND PARTITION (KEY)</a:t>
            </a:r>
            <a:r>
              <a:rPr kumimoji="1" lang="ja-JP" altLang="en-US" sz="900" b="0" baseline="0" dirty="0" smtClean="0">
                <a:latin typeface="ＭＳ ゴシック" pitchFamily="49" charset="-128"/>
                <a:ea typeface="ＭＳ ゴシック" pitchFamily="49" charset="-128"/>
              </a:rPr>
              <a:t>」が現れている事が分かります。</a:t>
            </a:r>
            <a:endParaRPr kumimoji="1" lang="en-US" altLang="ja-JP" sz="900" b="0" baseline="0" dirty="0" smtClean="0">
              <a:latin typeface="ＭＳ ゴシック" pitchFamily="49" charset="-128"/>
              <a:ea typeface="ＭＳ ゴシック" pitchFamily="49"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31</a:t>
            </a:fld>
            <a:endParaRPr lang="en-US" altLang="ja-JP" smtClean="0">
              <a:ea typeface="ＭＳ Ｐゴシック" pitchFamily="50"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dirty="0" smtClean="0">
                <a:latin typeface="Arial" pitchFamily="34" charset="0"/>
                <a:ea typeface="ＭＳ Ｐゴシック" pitchFamily="50" charset="-128"/>
              </a:rPr>
              <a:t>パーティションに対するパラレル・ロード</a:t>
            </a:r>
            <a:endParaRPr kumimoji="1" lang="en-US" altLang="ja-JP" sz="900" b="1" dirty="0" smtClean="0">
              <a:latin typeface="Arial" pitchFamily="34" charset="0"/>
              <a:ea typeface="ＭＳ Ｐゴシック" pitchFamily="50" charset="-128"/>
            </a:endParaRPr>
          </a:p>
          <a:p>
            <a:pPr>
              <a:defRPr/>
            </a:pPr>
            <a:endParaRPr kumimoji="1" lang="en-US" altLang="ja-JP" sz="900" b="0" dirty="0" smtClean="0">
              <a:latin typeface="Arial" pitchFamily="34" charset="0"/>
              <a:ea typeface="ＭＳ Ｐゴシック" pitchFamily="50" charset="-128"/>
            </a:endParaRPr>
          </a:p>
          <a:p>
            <a:pPr>
              <a:defRPr/>
            </a:pPr>
            <a:r>
              <a:rPr kumimoji="1" lang="ja-JP" altLang="en-US" sz="900" b="0" baseline="0" dirty="0" smtClean="0">
                <a:latin typeface="ＭＳ ゴシック" pitchFamily="49" charset="-128"/>
                <a:ea typeface="ＭＳ ゴシック" pitchFamily="49" charset="-128"/>
              </a:rPr>
              <a:t>パーティション表が、</a:t>
            </a:r>
            <a:r>
              <a:rPr kumimoji="1" lang="en-US" altLang="ja-JP" sz="900" b="0" baseline="0" dirty="0" smtClean="0">
                <a:latin typeface="ＭＳ ゴシック" pitchFamily="49" charset="-128"/>
                <a:ea typeface="ＭＳ ゴシック" pitchFamily="49" charset="-128"/>
              </a:rPr>
              <a:t>HCC</a:t>
            </a:r>
            <a:r>
              <a:rPr kumimoji="1" lang="ja-JP" altLang="en-US" sz="900" b="0" baseline="0" dirty="0" smtClean="0">
                <a:latin typeface="ＭＳ ゴシック" pitchFamily="49" charset="-128"/>
                <a:ea typeface="ＭＳ ゴシック" pitchFamily="49" charset="-128"/>
              </a:rPr>
              <a:t>圧縮で構成されている場合のデフォルト動作は、</a:t>
            </a:r>
            <a:r>
              <a:rPr kumimoji="1" lang="en-US" altLang="ja-JP" sz="900" b="0" baseline="0" dirty="0" smtClean="0">
                <a:latin typeface="ＭＳ ゴシック" pitchFamily="49" charset="-128"/>
                <a:ea typeface="ＭＳ ゴシック" pitchFamily="49" charset="-128"/>
              </a:rPr>
              <a:t>1</a:t>
            </a:r>
            <a:r>
              <a:rPr kumimoji="1" lang="ja-JP" altLang="en-US" sz="900" b="0" baseline="0" dirty="0" smtClean="0">
                <a:latin typeface="ＭＳ ゴシック" pitchFamily="49" charset="-128"/>
                <a:ea typeface="ＭＳ ゴシック" pitchFamily="49" charset="-128"/>
              </a:rPr>
              <a:t>パーティションに対して、</a:t>
            </a:r>
            <a:r>
              <a:rPr kumimoji="1" lang="en-US" altLang="ja-JP" sz="900" b="0" baseline="0" dirty="0" smtClean="0">
                <a:latin typeface="ＭＳ ゴシック" pitchFamily="49" charset="-128"/>
                <a:ea typeface="ＭＳ ゴシック" pitchFamily="49" charset="-128"/>
              </a:rPr>
              <a:t>1</a:t>
            </a:r>
            <a:r>
              <a:rPr kumimoji="1" lang="ja-JP" altLang="en-US" sz="900" b="0" baseline="0" dirty="0" smtClean="0">
                <a:latin typeface="ＭＳ ゴシック" pitchFamily="49" charset="-128"/>
                <a:ea typeface="ＭＳ ゴシック" pitchFamily="49" charset="-128"/>
              </a:rPr>
              <a:t>スレーブ・プロセスにて処理する方式です。</a:t>
            </a:r>
            <a:endParaRPr kumimoji="1" lang="en-US" altLang="ja-JP" sz="900" b="0" baseline="0" dirty="0" smtClean="0">
              <a:latin typeface="ＭＳ ゴシック" pitchFamily="49" charset="-128"/>
              <a:ea typeface="ＭＳ ゴシック" pitchFamily="49" charset="-128"/>
            </a:endParaRPr>
          </a:p>
          <a:p>
            <a:pPr>
              <a:defRPr/>
            </a:pPr>
            <a:r>
              <a:rPr kumimoji="1" lang="en-US" altLang="ja-JP" sz="900" b="0" baseline="0" dirty="0" smtClean="0">
                <a:latin typeface="ＭＳ ゴシック" pitchFamily="49" charset="-128"/>
                <a:ea typeface="ＭＳ ゴシック" pitchFamily="49" charset="-128"/>
              </a:rPr>
              <a:t>HCC</a:t>
            </a:r>
            <a:r>
              <a:rPr kumimoji="1" lang="ja-JP" altLang="en-US" sz="900" b="0" baseline="0" dirty="0" smtClean="0">
                <a:latin typeface="ＭＳ ゴシック" pitchFamily="49" charset="-128"/>
                <a:ea typeface="ＭＳ ゴシック" pitchFamily="49" charset="-128"/>
              </a:rPr>
              <a:t>圧縮で構成していても、</a:t>
            </a:r>
            <a:r>
              <a:rPr kumimoji="1" lang="en-US" altLang="ja-JP" sz="900" b="0" baseline="0" dirty="0" smtClean="0">
                <a:latin typeface="ＭＳ ゴシック" pitchFamily="49" charset="-128"/>
                <a:ea typeface="ＭＳ ゴシック" pitchFamily="49" charset="-128"/>
              </a:rPr>
              <a:t>1</a:t>
            </a:r>
            <a:r>
              <a:rPr kumimoji="1" lang="ja-JP" altLang="en-US" sz="900" b="0" baseline="0" dirty="0" smtClean="0">
                <a:latin typeface="ＭＳ ゴシック" pitchFamily="49" charset="-128"/>
                <a:ea typeface="ＭＳ ゴシック" pitchFamily="49" charset="-128"/>
              </a:rPr>
              <a:t>パーティションに対して、複数のスレーブ・プロセスにて処理をしたい（高速化したい）場合、実行</a:t>
            </a:r>
            <a:r>
              <a:rPr kumimoji="1" lang="en-US" altLang="ja-JP" sz="900" b="0" baseline="0" dirty="0" smtClean="0">
                <a:latin typeface="ＭＳ ゴシック" pitchFamily="49" charset="-128"/>
                <a:ea typeface="ＭＳ ゴシック" pitchFamily="49" charset="-128"/>
              </a:rPr>
              <a:t>SQL</a:t>
            </a:r>
            <a:r>
              <a:rPr kumimoji="1" lang="ja-JP" altLang="en-US" sz="900" b="0" baseline="0" dirty="0" smtClean="0">
                <a:latin typeface="ＭＳ ゴシック" pitchFamily="49" charset="-128"/>
                <a:ea typeface="ＭＳ ゴシック" pitchFamily="49" charset="-128"/>
              </a:rPr>
              <a:t>文に対して「</a:t>
            </a:r>
            <a:r>
              <a:rPr kumimoji="1" lang="en-US" altLang="ja-JP" sz="900" b="0" baseline="0" dirty="0" smtClean="0">
                <a:latin typeface="ＭＳ ゴシック" pitchFamily="49" charset="-128"/>
                <a:ea typeface="ＭＳ ゴシック" pitchFamily="49" charset="-128"/>
              </a:rPr>
              <a:t>PQ_DISTRIBUTE(t, NONE)</a:t>
            </a:r>
            <a:r>
              <a:rPr kumimoji="1" lang="ja-JP" altLang="en-US" sz="900" b="0" baseline="0" dirty="0" smtClean="0">
                <a:latin typeface="ＭＳ ゴシック" pitchFamily="49" charset="-128"/>
                <a:ea typeface="ＭＳ ゴシック" pitchFamily="49" charset="-128"/>
              </a:rPr>
              <a:t>」ヒントを利用することで、可能になります。</a:t>
            </a:r>
            <a:endParaRPr kumimoji="1" lang="en-US" altLang="ja-JP" sz="900" b="0" baseline="0" dirty="0" smtClean="0">
              <a:latin typeface="ＭＳ ゴシック" pitchFamily="49" charset="-128"/>
              <a:ea typeface="ＭＳ ゴシック" pitchFamily="49" charset="-128"/>
            </a:endParaRPr>
          </a:p>
          <a:p>
            <a:pPr>
              <a:defRPr/>
            </a:pPr>
            <a:endParaRPr kumimoji="1" lang="en-US" altLang="ja-JP" sz="900" b="0" baseline="0" dirty="0" smtClean="0">
              <a:latin typeface="ＭＳ ゴシック" pitchFamily="49" charset="-128"/>
              <a:ea typeface="ＭＳ ゴシック" pitchFamily="49" charset="-128"/>
            </a:endParaRPr>
          </a:p>
          <a:p>
            <a:pPr>
              <a:defRPr/>
            </a:pPr>
            <a:r>
              <a:rPr kumimoji="1" lang="ja-JP" altLang="en-US" sz="900" b="0" baseline="0" dirty="0" smtClean="0">
                <a:latin typeface="ＭＳ ゴシック" pitchFamily="49" charset="-128"/>
                <a:ea typeface="ＭＳ ゴシック" pitchFamily="49" charset="-128"/>
              </a:rPr>
              <a:t>尚、</a:t>
            </a:r>
            <a:r>
              <a:rPr kumimoji="1" lang="en-US" altLang="ja-JP" sz="900" b="0" baseline="0" dirty="0" smtClean="0">
                <a:latin typeface="ＭＳ ゴシック" pitchFamily="49" charset="-128"/>
                <a:ea typeface="ＭＳ ゴシック" pitchFamily="49" charset="-128"/>
              </a:rPr>
              <a:t>1</a:t>
            </a:r>
            <a:r>
              <a:rPr kumimoji="1" lang="ja-JP" altLang="en-US" sz="900" b="0" baseline="0" dirty="0" err="1" smtClean="0">
                <a:latin typeface="ＭＳ ゴシック" pitchFamily="49" charset="-128"/>
                <a:ea typeface="ＭＳ ゴシック" pitchFamily="49" charset="-128"/>
              </a:rPr>
              <a:t>つの</a:t>
            </a:r>
            <a:r>
              <a:rPr kumimoji="1" lang="ja-JP" altLang="en-US" sz="900" b="0" baseline="0" dirty="0" smtClean="0">
                <a:latin typeface="ＭＳ ゴシック" pitchFamily="49" charset="-128"/>
                <a:ea typeface="ＭＳ ゴシック" pitchFamily="49" charset="-128"/>
              </a:rPr>
              <a:t>パーティションに対して、複数スレーブ・プロセスにてロードする場合、待機イベントとして「</a:t>
            </a:r>
            <a:r>
              <a:rPr kumimoji="1" lang="en-US" altLang="ja-JP" sz="900" b="0" baseline="0" dirty="0" smtClean="0">
                <a:latin typeface="ＭＳ ゴシック" pitchFamily="49" charset="-128"/>
                <a:ea typeface="ＭＳ ゴシック" pitchFamily="49" charset="-128"/>
              </a:rPr>
              <a:t>HV </a:t>
            </a:r>
            <a:r>
              <a:rPr kumimoji="1" lang="en-US" altLang="ja-JP" sz="900" b="0" baseline="0" dirty="0" err="1" smtClean="0">
                <a:latin typeface="ＭＳ ゴシック" pitchFamily="49" charset="-128"/>
                <a:ea typeface="ＭＳ ゴシック" pitchFamily="49" charset="-128"/>
              </a:rPr>
              <a:t>enqueue</a:t>
            </a:r>
            <a:r>
              <a:rPr kumimoji="1" lang="ja-JP" altLang="en-US" sz="900" b="0" baseline="0" dirty="0" smtClean="0">
                <a:latin typeface="ＭＳ ゴシック" pitchFamily="49" charset="-128"/>
                <a:ea typeface="ＭＳ ゴシック" pitchFamily="49" charset="-128"/>
              </a:rPr>
              <a:t>」が現れる場合が多いです。これはデータの一貫性のために</a:t>
            </a:r>
            <a:r>
              <a:rPr kumimoji="1" lang="en-US" altLang="ja-JP" sz="900" b="0" baseline="0" dirty="0" smtClean="0">
                <a:latin typeface="ＭＳ ゴシック" pitchFamily="49" charset="-128"/>
                <a:ea typeface="ＭＳ ゴシック" pitchFamily="49" charset="-128"/>
              </a:rPr>
              <a:t>HWM</a:t>
            </a:r>
            <a:r>
              <a:rPr kumimoji="1" lang="ja-JP" altLang="en-US" sz="900" b="0" baseline="0" dirty="0" smtClean="0">
                <a:latin typeface="ＭＳ ゴシック" pitchFamily="49" charset="-128"/>
                <a:ea typeface="ＭＳ ゴシック" pitchFamily="49" charset="-128"/>
              </a:rPr>
              <a:t>（</a:t>
            </a:r>
            <a:r>
              <a:rPr kumimoji="1" lang="en-US" altLang="ja-JP" sz="900" b="0" baseline="0" dirty="0" smtClean="0">
                <a:latin typeface="ＭＳ ゴシック" pitchFamily="49" charset="-128"/>
                <a:ea typeface="ＭＳ ゴシック" pitchFamily="49" charset="-128"/>
              </a:rPr>
              <a:t>High Water Mark)</a:t>
            </a:r>
            <a:r>
              <a:rPr kumimoji="1" lang="ja-JP" altLang="en-US" sz="900" b="0" baseline="0" dirty="0" smtClean="0">
                <a:latin typeface="ＭＳ ゴシック" pitchFamily="49" charset="-128"/>
                <a:ea typeface="ＭＳ ゴシック" pitchFamily="49" charset="-128"/>
              </a:rPr>
              <a:t>を保護する待機イベントになります。</a:t>
            </a:r>
            <a:endParaRPr kumimoji="1" lang="en-US" altLang="ja-JP" sz="900" b="0" baseline="0" dirty="0" smtClean="0">
              <a:latin typeface="ＭＳ ゴシック" pitchFamily="49" charset="-128"/>
              <a:ea typeface="ＭＳ ゴシック" pitchFamily="49"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32</a:t>
            </a:fld>
            <a:endParaRPr lang="en-US" altLang="ja-JP" smtClean="0">
              <a:ea typeface="ＭＳ Ｐゴシック" pitchFamily="50"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5D93C955-1B87-4267-9AB5-A4443052854D}" type="slidenum">
              <a:rPr lang="en-US" altLang="ja-JP"/>
              <a:pPr/>
              <a:t>33</a:t>
            </a:fld>
            <a:endParaRPr lang="en-US" altLang="ja-JP"/>
          </a:p>
        </p:txBody>
      </p:sp>
      <p:sp>
        <p:nvSpPr>
          <p:cNvPr id="27651" name="Rectangle 2"/>
          <p:cNvSpPr>
            <a:spLocks noGrp="1" noRot="1" noChangeAspect="1" noChangeArrowheads="1" noTextEdit="1"/>
          </p:cNvSpPr>
          <p:nvPr>
            <p:ph type="sldImg"/>
          </p:nvPr>
        </p:nvSpPr>
        <p:spPr>
          <a:xfrm>
            <a:off x="82550" y="741363"/>
            <a:ext cx="6573838" cy="3698875"/>
          </a:xfrm>
          <a:ln/>
        </p:spPr>
      </p:sp>
      <p:sp>
        <p:nvSpPr>
          <p:cNvPr id="27652" name="Rectangle 3"/>
          <p:cNvSpPr>
            <a:spLocks noGrp="1" noChangeArrowheads="1"/>
          </p:cNvSpPr>
          <p:nvPr>
            <p:ph type="body" idx="1"/>
          </p:nvPr>
        </p:nvSpPr>
        <p:spPr>
          <a:noFill/>
          <a:ln/>
        </p:spPr>
        <p:txBody>
          <a:bodyPr lIns="96653" tIns="48326" rIns="96653" bIns="48326"/>
          <a:lstStyle/>
          <a:p>
            <a:pPr eaLnBrk="1" hangingPunct="1"/>
            <a:endParaRPr lang="en-US" sz="900" b="0" i="0" baseline="0" dirty="0" smtClean="0">
              <a:latin typeface="Arial" pitchFamily="34" charset="0"/>
              <a:ea typeface="ＭＳ Ｐゴシック" pitchFamily="50" charset="-128"/>
            </a:endParaRPr>
          </a:p>
          <a:p>
            <a:pPr eaLnBrk="1" hangingPunct="1"/>
            <a:endParaRPr lang="en-GB" sz="900" b="0" i="0" baseline="0" dirty="0" smtClean="0">
              <a:latin typeface="Arial" pitchFamily="34" charset="0"/>
              <a:ea typeface="ＭＳ Ｐゴシック" pitchFamily="50"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en-US" altLang="ja-JP" sz="900" b="1" baseline="0" dirty="0" smtClean="0">
                <a:latin typeface="Arial" pitchFamily="34" charset="0"/>
                <a:ea typeface="ＭＳ Ｐゴシック" pitchFamily="50" charset="-128"/>
              </a:rPr>
              <a:t>Hybrid Columnar Compression</a:t>
            </a:r>
            <a:r>
              <a:rPr kumimoji="1" lang="ja-JP" altLang="en-US" sz="900" b="1" baseline="0" dirty="0" smtClean="0">
                <a:latin typeface="Arial" pitchFamily="34" charset="0"/>
                <a:ea typeface="ＭＳ Ｐゴシック" pitchFamily="50" charset="-128"/>
              </a:rPr>
              <a:t>（</a:t>
            </a:r>
            <a:r>
              <a:rPr kumimoji="1" lang="en-US" altLang="ja-JP" sz="900" b="1" baseline="0" dirty="0" smtClean="0">
                <a:latin typeface="Arial" pitchFamily="34" charset="0"/>
                <a:ea typeface="ＭＳ Ｐゴシック" pitchFamily="50" charset="-128"/>
              </a:rPr>
              <a:t>HCC)</a:t>
            </a: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Oracle Database 11g Release 2</a:t>
            </a:r>
            <a:r>
              <a:rPr kumimoji="1" lang="ja-JP" altLang="en-US" sz="900" b="0" baseline="0" dirty="0" smtClean="0">
                <a:latin typeface="Arial" pitchFamily="34" charset="0"/>
                <a:ea typeface="ＭＳ Ｐゴシック" pitchFamily="50" charset="-128"/>
              </a:rPr>
              <a:t>以降では、データベース内のデータの圧縮方式として、いくつかの方法を提供しています。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従来から提供されている基本表圧縮、</a:t>
            </a:r>
            <a:r>
              <a:rPr kumimoji="1" lang="en-US" altLang="ja-JP" sz="900" b="0" baseline="0" dirty="0" smtClean="0">
                <a:latin typeface="Arial" pitchFamily="34" charset="0"/>
                <a:ea typeface="ＭＳ Ｐゴシック" pitchFamily="50" charset="-128"/>
              </a:rPr>
              <a:t>OLTP</a:t>
            </a:r>
            <a:r>
              <a:rPr kumimoji="1" lang="ja-JP" altLang="en-US" sz="900" b="0" baseline="0" dirty="0" smtClean="0">
                <a:latin typeface="Arial" pitchFamily="34" charset="0"/>
                <a:ea typeface="ＭＳ Ｐゴシック" pitchFamily="50" charset="-128"/>
              </a:rPr>
              <a:t>圧縮、そして、</a:t>
            </a: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Storage Server</a:t>
            </a:r>
            <a:r>
              <a:rPr kumimoji="1" lang="ja-JP" altLang="en-US" sz="900" b="0" baseline="0" dirty="0" smtClean="0">
                <a:latin typeface="Arial" pitchFamily="34" charset="0"/>
                <a:ea typeface="ＭＳ Ｐゴシック" pitchFamily="50" charset="-128"/>
              </a:rPr>
              <a:t>では、先の</a:t>
            </a:r>
            <a:r>
              <a:rPr kumimoji="1" lang="en-US" altLang="ja-JP" sz="900" b="0" baseline="0" dirty="0" smtClean="0">
                <a:latin typeface="Arial" pitchFamily="34" charset="0"/>
                <a:ea typeface="ＭＳ Ｐゴシック" pitchFamily="50" charset="-128"/>
              </a:rPr>
              <a:t>2</a:t>
            </a:r>
            <a:r>
              <a:rPr kumimoji="1" lang="ja-JP" altLang="en-US" sz="900" b="0" baseline="0" dirty="0" err="1" smtClean="0">
                <a:latin typeface="Arial" pitchFamily="34" charset="0"/>
                <a:ea typeface="ＭＳ Ｐゴシック" pitchFamily="50" charset="-128"/>
              </a:rPr>
              <a:t>つに</a:t>
            </a:r>
            <a:r>
              <a:rPr kumimoji="1" lang="ja-JP" altLang="en-US" sz="900" b="0" baseline="0" dirty="0" smtClean="0">
                <a:latin typeface="Arial" pitchFamily="34" charset="0"/>
                <a:ea typeface="ＭＳ Ｐゴシック" pitchFamily="50" charset="-128"/>
              </a:rPr>
              <a:t>追加して、圧縮効率にすぐれた</a:t>
            </a: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err="1" smtClean="0">
                <a:latin typeface="Arial" pitchFamily="34" charset="0"/>
                <a:ea typeface="ＭＳ Ｐゴシック" pitchFamily="50" charset="-128"/>
              </a:rPr>
              <a:t>を提</a:t>
            </a:r>
            <a:r>
              <a:rPr kumimoji="1" lang="ja-JP" altLang="en-US" sz="900" b="0" baseline="0" dirty="0" smtClean="0">
                <a:latin typeface="Arial" pitchFamily="34" charset="0"/>
                <a:ea typeface="ＭＳ Ｐゴシック" pitchFamily="50" charset="-128"/>
              </a:rPr>
              <a:t>供しています。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基本表圧縮は、ダイレクト・パス・ロードによって挿入されたデータのみを圧縮し、制限されたデータ型および</a:t>
            </a:r>
            <a:r>
              <a:rPr kumimoji="1" lang="en-US" altLang="ja-JP" sz="900" b="0" baseline="0" dirty="0" smtClean="0">
                <a:latin typeface="Arial" pitchFamily="34" charset="0"/>
                <a:ea typeface="ＭＳ Ｐゴシック" pitchFamily="50" charset="-128"/>
              </a:rPr>
              <a:t>SQL</a:t>
            </a:r>
            <a:r>
              <a:rPr kumimoji="1" lang="ja-JP" altLang="en-US" sz="900" b="0" baseline="0" dirty="0" smtClean="0">
                <a:latin typeface="Arial" pitchFamily="34" charset="0"/>
                <a:ea typeface="ＭＳ Ｐゴシック" pitchFamily="50" charset="-128"/>
              </a:rPr>
              <a:t>操作のみをサポートします。主にデータウェアハウスなどの用途に利用されます。</a:t>
            </a:r>
            <a:r>
              <a:rPr kumimoji="1" lang="en-US" altLang="ja-JP" sz="900" b="0" baseline="0" dirty="0" smtClean="0">
                <a:latin typeface="Arial" pitchFamily="34" charset="0"/>
                <a:ea typeface="ＭＳ Ｐゴシック" pitchFamily="50" charset="-128"/>
              </a:rPr>
              <a:t>OLTP</a:t>
            </a:r>
            <a:r>
              <a:rPr kumimoji="1" lang="ja-JP" altLang="en-US" sz="900" b="0" baseline="0" dirty="0" smtClean="0">
                <a:latin typeface="Arial" pitchFamily="34" charset="0"/>
                <a:ea typeface="ＭＳ Ｐゴシック" pitchFamily="50" charset="-128"/>
              </a:rPr>
              <a:t>圧縮は、</a:t>
            </a:r>
            <a:r>
              <a:rPr kumimoji="1" lang="en-US" altLang="ja-JP" sz="900" b="0" baseline="0" dirty="0" smtClean="0">
                <a:latin typeface="Arial" pitchFamily="34" charset="0"/>
                <a:ea typeface="ＭＳ Ｐゴシック" pitchFamily="50" charset="-128"/>
              </a:rPr>
              <a:t>OLTP</a:t>
            </a:r>
            <a:r>
              <a:rPr kumimoji="1" lang="ja-JP" altLang="en-US" sz="900" b="0" baseline="0" dirty="0" smtClean="0">
                <a:latin typeface="Arial" pitchFamily="34" charset="0"/>
                <a:ea typeface="ＭＳ Ｐゴシック" pitchFamily="50" charset="-128"/>
              </a:rPr>
              <a:t>アプリケーション向けで、すべての</a:t>
            </a:r>
            <a:r>
              <a:rPr kumimoji="1" lang="en-US" altLang="ja-JP" sz="900" b="0" baseline="0" dirty="0" smtClean="0">
                <a:latin typeface="Arial" pitchFamily="34" charset="0"/>
                <a:ea typeface="ＭＳ Ｐゴシック" pitchFamily="50" charset="-128"/>
              </a:rPr>
              <a:t>SQL</a:t>
            </a:r>
            <a:r>
              <a:rPr kumimoji="1" lang="ja-JP" altLang="en-US" sz="900" b="0" baseline="0" dirty="0" smtClean="0">
                <a:latin typeface="Arial" pitchFamily="34" charset="0"/>
                <a:ea typeface="ＭＳ Ｐゴシック" pitchFamily="50" charset="-128"/>
              </a:rPr>
              <a:t>によって操作されたデータを圧縮します。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これらの圧縮は、データ・ブロック内の重複値を排除し、冗長性の高いデータを含む表の場合、圧縮によりディスク領域を節約することが可能であり、アプリケーションの特性によっては、パフォーマンスの改善も期待でき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Storage Server </a:t>
            </a:r>
            <a:r>
              <a:rPr kumimoji="1" lang="ja-JP" altLang="en-US" sz="900" b="0" baseline="0" dirty="0" smtClean="0">
                <a:latin typeface="Arial" pitchFamily="34" charset="0"/>
                <a:ea typeface="ＭＳ Ｐゴシック" pitchFamily="50" charset="-128"/>
              </a:rPr>
              <a:t>で利用できる </a:t>
            </a:r>
            <a:r>
              <a:rPr kumimoji="1" lang="en-US" altLang="ja-JP" sz="900" b="0" baseline="0" dirty="0" smtClean="0">
                <a:latin typeface="Arial" pitchFamily="34" charset="0"/>
                <a:ea typeface="ＭＳ Ｐゴシック" pitchFamily="50" charset="-128"/>
              </a:rPr>
              <a:t>Hybrid Columnar Compression </a:t>
            </a:r>
            <a:r>
              <a:rPr kumimoji="1" lang="ja-JP" altLang="en-US" sz="900" b="0" baseline="0" dirty="0" smtClean="0">
                <a:latin typeface="Arial" pitchFamily="34" charset="0"/>
                <a:ea typeface="ＭＳ Ｐゴシック" pitchFamily="50" charset="-128"/>
              </a:rPr>
              <a:t>は、従来からの圧縮とは異なり、行データを列ごとに並びかえることで、高い圧縮率を実現しています。</a:t>
            </a:r>
            <a:r>
              <a:rPr kumimoji="1" lang="en-US" altLang="ja-JP" sz="900" b="0" baseline="0" dirty="0" smtClean="0">
                <a:latin typeface="Arial" pitchFamily="34" charset="0"/>
                <a:ea typeface="ＭＳ Ｐゴシック" pitchFamily="50" charset="-128"/>
              </a:rPr>
              <a:t>Hybrid Columnar Compression </a:t>
            </a:r>
            <a:r>
              <a:rPr kumimoji="1" lang="ja-JP" altLang="en-US" sz="900" b="0" baseline="0" dirty="0" smtClean="0">
                <a:latin typeface="Arial" pitchFamily="34" charset="0"/>
                <a:ea typeface="ＭＳ Ｐゴシック" pitchFamily="50" charset="-128"/>
              </a:rPr>
              <a:t>には、</a:t>
            </a:r>
            <a:r>
              <a:rPr kumimoji="1" lang="en-US" altLang="ja-JP" sz="900" b="0" baseline="0" dirty="0" smtClean="0">
                <a:latin typeface="Arial" pitchFamily="34" charset="0"/>
                <a:ea typeface="ＭＳ Ｐゴシック" pitchFamily="50" charset="-128"/>
              </a:rPr>
              <a:t>4</a:t>
            </a:r>
            <a:r>
              <a:rPr kumimoji="1" lang="ja-JP" altLang="en-US" sz="900" b="0" baseline="0" dirty="0" err="1" smtClean="0">
                <a:latin typeface="Arial" pitchFamily="34" charset="0"/>
                <a:ea typeface="ＭＳ Ｐゴシック" pitchFamily="50" charset="-128"/>
              </a:rPr>
              <a:t>つの</a:t>
            </a:r>
            <a:r>
              <a:rPr kumimoji="1" lang="ja-JP" altLang="en-US" sz="900" b="0" baseline="0" dirty="0" smtClean="0">
                <a:latin typeface="Arial" pitchFamily="34" charset="0"/>
                <a:ea typeface="ＭＳ Ｐゴシック" pitchFamily="50" charset="-128"/>
              </a:rPr>
              <a:t>圧縮レベルが用意されており、圧縮率の低い順に、</a:t>
            </a:r>
            <a:r>
              <a:rPr kumimoji="1" lang="en-US" altLang="ja-JP" sz="900" b="0" baseline="0" dirty="0" smtClean="0">
                <a:latin typeface="Arial" pitchFamily="34" charset="0"/>
                <a:ea typeface="ＭＳ Ｐゴシック" pitchFamily="50" charset="-128"/>
              </a:rPr>
              <a:t>Query Low</a:t>
            </a:r>
            <a:r>
              <a:rPr kumimoji="1" lang="ja-JP" altLang="en-US" sz="900" b="0" baseline="0" dirty="0" err="1"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Query High</a:t>
            </a:r>
            <a:r>
              <a:rPr kumimoji="1" lang="ja-JP" altLang="en-US" sz="900" b="0" baseline="0" dirty="0" err="1"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Archive Low</a:t>
            </a:r>
            <a:r>
              <a:rPr kumimoji="1" lang="ja-JP" altLang="en-US" sz="900" b="0" baseline="0" dirty="0" err="1"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Archive High</a:t>
            </a:r>
            <a:r>
              <a:rPr kumimoji="1" lang="ja-JP" altLang="en-US" sz="900" b="0" baseline="0" dirty="0" err="1" smtClean="0">
                <a:latin typeface="Arial" pitchFamily="34" charset="0"/>
                <a:ea typeface="ＭＳ Ｐゴシック" pitchFamily="50" charset="-128"/>
              </a:rPr>
              <a:t>が提</a:t>
            </a:r>
            <a:r>
              <a:rPr kumimoji="1" lang="ja-JP" altLang="en-US" sz="900" b="0" baseline="0" dirty="0" smtClean="0">
                <a:latin typeface="Arial" pitchFamily="34" charset="0"/>
                <a:ea typeface="ＭＳ Ｐゴシック" pitchFamily="50" charset="-128"/>
              </a:rPr>
              <a:t>供されております。圧縮率が高いと、それだけディスク領域を節約することが可能ですが、その変わり、</a:t>
            </a:r>
            <a:r>
              <a:rPr kumimoji="1" lang="en-US" altLang="ja-JP" sz="900" b="0" baseline="0" dirty="0" smtClean="0">
                <a:latin typeface="Arial" pitchFamily="34" charset="0"/>
                <a:ea typeface="ＭＳ Ｐゴシック" pitchFamily="50" charset="-128"/>
              </a:rPr>
              <a:t>CPU</a:t>
            </a:r>
            <a:r>
              <a:rPr kumimoji="1" lang="ja-JP" altLang="en-US" sz="900" b="0" baseline="0" dirty="0" smtClean="0">
                <a:latin typeface="Arial" pitchFamily="34" charset="0"/>
                <a:ea typeface="ＭＳ Ｐゴシック" pitchFamily="50" charset="-128"/>
              </a:rPr>
              <a:t>のオーバヘッドが存在します。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これは、圧縮率と検索パフォーマンスがトレードオフになることを示しています。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34</a:t>
            </a:fld>
            <a:endParaRPr lang="en-US" altLang="ja-JP" smtClean="0">
              <a:ea typeface="ＭＳ Ｐゴシック" pitchFamily="50"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en-US" altLang="ja-JP" sz="900" b="1" baseline="0" dirty="0" smtClean="0">
                <a:latin typeface="Arial" pitchFamily="34" charset="0"/>
                <a:ea typeface="ＭＳ Ｐゴシック" pitchFamily="50" charset="-128"/>
              </a:rPr>
              <a:t>HCC</a:t>
            </a:r>
            <a:r>
              <a:rPr kumimoji="1" lang="ja-JP" altLang="en-US" sz="900" b="1" baseline="0" dirty="0" smtClean="0">
                <a:latin typeface="Arial" pitchFamily="34" charset="0"/>
                <a:ea typeface="ＭＳ Ｐゴシック" pitchFamily="50" charset="-128"/>
              </a:rPr>
              <a:t>表に対する操作と、実際に圧縮される形式</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は、高い圧縮率と、それに伴い、読み取り時の</a:t>
            </a:r>
            <a:r>
              <a:rPr kumimoji="1" lang="en-US" altLang="ja-JP" sz="900" b="0" baseline="0" dirty="0" smtClean="0">
                <a:latin typeface="Arial" pitchFamily="34" charset="0"/>
                <a:ea typeface="ＭＳ Ｐゴシック" pitchFamily="50" charset="-128"/>
              </a:rPr>
              <a:t>I/O</a:t>
            </a:r>
            <a:r>
              <a:rPr kumimoji="1" lang="ja-JP" altLang="en-US" sz="900" b="0" baseline="0" dirty="0" smtClean="0">
                <a:latin typeface="Arial" pitchFamily="34" charset="0"/>
                <a:ea typeface="ＭＳ Ｐゴシック" pitchFamily="50" charset="-128"/>
              </a:rPr>
              <a:t>ブロック数を削減できるとこから、検索時のパフォーマンス向上も期待できますが、利用する上で、注意すべき点も存在します。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まず、</a:t>
            </a: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形式にてデータを格納するためには、ダイレクト・パス・ロードにてデータを挿入する必要があります。具体的には、</a:t>
            </a:r>
            <a:r>
              <a:rPr kumimoji="1" lang="en-US" altLang="ja-JP" sz="900" b="0" baseline="0" dirty="0" smtClean="0">
                <a:latin typeface="Arial" pitchFamily="34" charset="0"/>
                <a:ea typeface="ＭＳ Ｐゴシック" pitchFamily="50" charset="-128"/>
              </a:rPr>
              <a:t>SQL*Loader</a:t>
            </a:r>
            <a:r>
              <a:rPr kumimoji="1" lang="ja-JP" altLang="en-US" sz="900" b="0" baseline="0" dirty="0" smtClean="0">
                <a:latin typeface="Arial" pitchFamily="34" charset="0"/>
                <a:ea typeface="ＭＳ Ｐゴシック" pitchFamily="50" charset="-128"/>
              </a:rPr>
              <a:t>を利用したダイレクト・パス・ロード、</a:t>
            </a:r>
            <a:r>
              <a:rPr kumimoji="1" lang="en-US" altLang="ja-JP" sz="900" b="0" baseline="0" dirty="0" smtClean="0">
                <a:latin typeface="Arial" pitchFamily="34" charset="0"/>
                <a:ea typeface="ＭＳ Ｐゴシック" pitchFamily="50" charset="-128"/>
              </a:rPr>
              <a:t>CREATE TABLE AS SELECT</a:t>
            </a:r>
            <a:r>
              <a:rPr kumimoji="1" lang="ja-JP" altLang="en-US" sz="900" b="0" baseline="0" dirty="0" err="1"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INSERT DIRECT LOAD</a:t>
            </a:r>
            <a:r>
              <a:rPr kumimoji="1" lang="ja-JP" altLang="en-US" sz="900" b="0" baseline="0" dirty="0" smtClean="0">
                <a:latin typeface="Arial" pitchFamily="34" charset="0"/>
                <a:ea typeface="ＭＳ Ｐゴシック" pitchFamily="50" charset="-128"/>
              </a:rPr>
              <a:t>などの手法が考えられます。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また、</a:t>
            </a: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形式にて格納されたデータを更新する場合、更新された行データは、</a:t>
            </a: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形式ではなく、</a:t>
            </a:r>
            <a:r>
              <a:rPr kumimoji="1" lang="en-US" altLang="ja-JP" sz="900" b="0" baseline="0" dirty="0" smtClean="0">
                <a:latin typeface="Arial" pitchFamily="34" charset="0"/>
                <a:ea typeface="ＭＳ Ｐゴシック" pitchFamily="50" charset="-128"/>
              </a:rPr>
              <a:t>Compression Unit</a:t>
            </a:r>
            <a:r>
              <a:rPr kumimoji="1" lang="ja-JP" altLang="en-US" sz="900" b="0" baseline="0" dirty="0" smtClean="0">
                <a:latin typeface="Arial" pitchFamily="34" charset="0"/>
                <a:ea typeface="ＭＳ Ｐゴシック" pitchFamily="50" charset="-128"/>
              </a:rPr>
              <a:t>の外側に別途、圧縮率の低い形式にて格納されます。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データが頻繁に更新されるようなデータや、システム要件上、ダイレクト・パス・ロードが難しい場合には、非圧縮形式、もしくは</a:t>
            </a:r>
            <a:r>
              <a:rPr kumimoji="1" lang="en-US" altLang="ja-JP" sz="900" b="0" baseline="0" dirty="0" smtClean="0">
                <a:latin typeface="Arial" pitchFamily="34" charset="0"/>
                <a:ea typeface="ＭＳ Ｐゴシック" pitchFamily="50" charset="-128"/>
              </a:rPr>
              <a:t>OLTP</a:t>
            </a:r>
            <a:r>
              <a:rPr kumimoji="1" lang="ja-JP" altLang="en-US" sz="900" b="0" baseline="0" dirty="0" smtClean="0">
                <a:latin typeface="Arial" pitchFamily="34" charset="0"/>
                <a:ea typeface="ＭＳ Ｐゴシック" pitchFamily="50" charset="-128"/>
              </a:rPr>
              <a:t>圧縮の利用を検討しなければなりません。</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35</a:t>
            </a:fld>
            <a:endParaRPr lang="en-US" altLang="ja-JP" smtClean="0">
              <a:ea typeface="ＭＳ Ｐゴシック" pitchFamily="50"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圧縮機能によるディスク領域の削減</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圧縮方式には、基本表圧縮、</a:t>
            </a:r>
            <a:r>
              <a:rPr kumimoji="1" lang="en-US" altLang="ja-JP" sz="900" b="0" baseline="0" dirty="0" smtClean="0">
                <a:latin typeface="Arial" pitchFamily="34" charset="0"/>
                <a:ea typeface="ＭＳ Ｐゴシック" pitchFamily="50" charset="-128"/>
              </a:rPr>
              <a:t>OLTP</a:t>
            </a:r>
            <a:r>
              <a:rPr kumimoji="1" lang="ja-JP" altLang="en-US" sz="900" b="0" baseline="0" dirty="0" smtClean="0">
                <a:latin typeface="Arial" pitchFamily="34" charset="0"/>
                <a:ea typeface="ＭＳ Ｐゴシック" pitchFamily="50" charset="-128"/>
              </a:rPr>
              <a:t>圧縮、</a:t>
            </a: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の</a:t>
            </a:r>
            <a:r>
              <a:rPr kumimoji="1" lang="en-US" altLang="ja-JP" sz="900" b="0" baseline="0" dirty="0" smtClean="0">
                <a:latin typeface="Arial" pitchFamily="34" charset="0"/>
                <a:ea typeface="ＭＳ Ｐゴシック" pitchFamily="50" charset="-128"/>
              </a:rPr>
              <a:t>3</a:t>
            </a:r>
            <a:r>
              <a:rPr kumimoji="1" lang="ja-JP" altLang="en-US" sz="900" b="0" baseline="0" dirty="0" smtClean="0">
                <a:latin typeface="Arial" pitchFamily="34" charset="0"/>
                <a:ea typeface="ＭＳ Ｐゴシック" pitchFamily="50" charset="-128"/>
              </a:rPr>
              <a:t>つがあることは先に述べましたが、それぞれの圧縮方法の圧縮率にどの程度の違いがあるのかは気になるところです。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上記スライドでは、あるデータをもとに、</a:t>
            </a:r>
            <a:r>
              <a:rPr kumimoji="1" lang="en-US" altLang="ja-JP" sz="900" b="0" baseline="0" dirty="0" smtClean="0">
                <a:latin typeface="Arial" pitchFamily="34" charset="0"/>
                <a:ea typeface="ＭＳ Ｐゴシック" pitchFamily="50" charset="-128"/>
              </a:rPr>
              <a:t>OLTP</a:t>
            </a:r>
            <a:r>
              <a:rPr kumimoji="1" lang="ja-JP" altLang="en-US" sz="900" b="0" baseline="0" dirty="0" smtClean="0">
                <a:latin typeface="Arial" pitchFamily="34" charset="0"/>
                <a:ea typeface="ＭＳ Ｐゴシック" pitchFamily="50" charset="-128"/>
              </a:rPr>
              <a:t>圧縮と</a:t>
            </a: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のいくつかの圧縮方法を圧縮した場合の比較です。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非圧縮の状態では、約</a:t>
            </a:r>
            <a:r>
              <a:rPr kumimoji="1" lang="en-US" altLang="ja-JP" sz="900" b="0" baseline="0" dirty="0" smtClean="0">
                <a:latin typeface="Arial" pitchFamily="34" charset="0"/>
                <a:ea typeface="ＭＳ Ｐゴシック" pitchFamily="50" charset="-128"/>
              </a:rPr>
              <a:t>300GB</a:t>
            </a:r>
            <a:r>
              <a:rPr kumimoji="1" lang="ja-JP" altLang="en-US" sz="900" b="0" baseline="0" dirty="0" smtClean="0">
                <a:latin typeface="Arial" pitchFamily="34" charset="0"/>
                <a:ea typeface="ＭＳ Ｐゴシック" pitchFamily="50" charset="-128"/>
              </a:rPr>
              <a:t>であったデータサイズが、</a:t>
            </a:r>
            <a:r>
              <a:rPr kumimoji="1" lang="en-US" altLang="ja-JP" sz="900" b="0" baseline="0" dirty="0" smtClean="0">
                <a:latin typeface="Arial" pitchFamily="34" charset="0"/>
                <a:ea typeface="ＭＳ Ｐゴシック" pitchFamily="50" charset="-128"/>
              </a:rPr>
              <a:t>OLTP</a:t>
            </a:r>
            <a:r>
              <a:rPr kumimoji="1" lang="ja-JP" altLang="en-US" sz="900" b="0" baseline="0" dirty="0" smtClean="0">
                <a:latin typeface="Arial" pitchFamily="34" charset="0"/>
                <a:ea typeface="ＭＳ Ｐゴシック" pitchFamily="50" charset="-128"/>
              </a:rPr>
              <a:t>圧縮では、約</a:t>
            </a:r>
            <a:r>
              <a:rPr kumimoji="1" lang="en-US" altLang="ja-JP" sz="900" b="0" baseline="0" dirty="0" smtClean="0">
                <a:latin typeface="Arial" pitchFamily="34" charset="0"/>
                <a:ea typeface="ＭＳ Ｐゴシック" pitchFamily="50" charset="-128"/>
              </a:rPr>
              <a:t>1/3</a:t>
            </a:r>
            <a:r>
              <a:rPr kumimoji="1" lang="ja-JP" altLang="en-US" sz="900" b="0" baseline="0" dirty="0" smtClean="0">
                <a:latin typeface="Arial" pitchFamily="34" charset="0"/>
                <a:ea typeface="ＭＳ Ｐゴシック" pitchFamily="50" charset="-128"/>
              </a:rPr>
              <a:t>の約</a:t>
            </a:r>
            <a:r>
              <a:rPr kumimoji="1" lang="en-US" altLang="ja-JP" sz="900" b="0" baseline="0" dirty="0" smtClean="0">
                <a:latin typeface="Arial" pitchFamily="34" charset="0"/>
                <a:ea typeface="ＭＳ Ｐゴシック" pitchFamily="50" charset="-128"/>
              </a:rPr>
              <a:t>100GB</a:t>
            </a:r>
            <a:r>
              <a:rPr kumimoji="1" lang="ja-JP" altLang="en-US" sz="900" b="0" baseline="0" dirty="0" err="1"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では、</a:t>
            </a:r>
            <a:r>
              <a:rPr kumimoji="1" lang="en-US" altLang="ja-JP" sz="900" b="0" baseline="0" dirty="0" smtClean="0">
                <a:latin typeface="Arial" pitchFamily="34" charset="0"/>
                <a:ea typeface="ＭＳ Ｐゴシック" pitchFamily="50" charset="-128"/>
              </a:rPr>
              <a:t>Query High</a:t>
            </a:r>
            <a:r>
              <a:rPr kumimoji="1" lang="ja-JP" altLang="en-US" sz="900" b="0" baseline="0" dirty="0" err="1"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Archive Low</a:t>
            </a:r>
            <a:r>
              <a:rPr kumimoji="1" lang="ja-JP" altLang="en-US" sz="900" b="0" baseline="0" dirty="0" smtClean="0">
                <a:latin typeface="Arial" pitchFamily="34" charset="0"/>
                <a:ea typeface="ＭＳ Ｐゴシック" pitchFamily="50" charset="-128"/>
              </a:rPr>
              <a:t>形式の場合、約</a:t>
            </a:r>
            <a:r>
              <a:rPr kumimoji="1" lang="en-US" altLang="ja-JP" sz="900" b="0" baseline="0" dirty="0" smtClean="0">
                <a:latin typeface="Arial" pitchFamily="34" charset="0"/>
                <a:ea typeface="ＭＳ Ｐゴシック" pitchFamily="50" charset="-128"/>
              </a:rPr>
              <a:t>1/10</a:t>
            </a:r>
          </a:p>
          <a:p>
            <a:pPr>
              <a:defRPr/>
            </a:pPr>
            <a:r>
              <a:rPr kumimoji="1" lang="ja-JP" altLang="en-US" sz="900" b="0" baseline="0" dirty="0" smtClean="0">
                <a:latin typeface="Arial" pitchFamily="34" charset="0"/>
                <a:ea typeface="ＭＳ Ｐゴシック" pitchFamily="50" charset="-128"/>
              </a:rPr>
              <a:t>のサイズである、約</a:t>
            </a:r>
            <a:r>
              <a:rPr kumimoji="1" lang="en-US" altLang="ja-JP" sz="900" b="0" baseline="0" dirty="0" smtClean="0">
                <a:latin typeface="Arial" pitchFamily="34" charset="0"/>
                <a:ea typeface="ＭＳ Ｐゴシック" pitchFamily="50" charset="-128"/>
              </a:rPr>
              <a:t>30GB</a:t>
            </a:r>
            <a:r>
              <a:rPr kumimoji="1" lang="ja-JP" altLang="en-US" sz="900" b="0" baseline="0" dirty="0" err="1" smtClean="0">
                <a:latin typeface="Arial" pitchFamily="34" charset="0"/>
                <a:ea typeface="ＭＳ Ｐゴシック" pitchFamily="50" charset="-128"/>
              </a:rPr>
              <a:t>まで</a:t>
            </a:r>
            <a:r>
              <a:rPr kumimoji="1" lang="ja-JP" altLang="en-US" sz="900" b="0" baseline="0" dirty="0" smtClean="0">
                <a:latin typeface="Arial" pitchFamily="34" charset="0"/>
                <a:ea typeface="ＭＳ Ｐゴシック" pitchFamily="50" charset="-128"/>
              </a:rPr>
              <a:t>圧縮されています。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が高い圧縮率にて圧縮できることが分かります。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p:txBody>
      </p:sp>
      <p:sp>
        <p:nvSpPr>
          <p:cNvPr id="19460" name="スライド番号プレースホルダ 3"/>
          <p:cNvSpPr>
            <a:spLocks noGrp="1"/>
          </p:cNvSpPr>
          <p:nvPr>
            <p:ph type="sldNum" sz="quarter" idx="5"/>
          </p:nvPr>
        </p:nvSpPr>
        <p:spPr>
          <a:noFill/>
        </p:spPr>
        <p:txBody>
          <a:bodyPr/>
          <a:lstStyle/>
          <a:p>
            <a:fld id="{CE5E40F4-DA86-4C54-A41D-E926A315776A}" type="slidenum">
              <a:rPr lang="en-US" altLang="ja-JP" smtClean="0">
                <a:ea typeface="ＭＳ Ｐゴシック" pitchFamily="50" charset="-128"/>
              </a:rPr>
              <a:pPr/>
              <a:t>36</a:t>
            </a:fld>
            <a:endParaRPr lang="en-US" altLang="ja-JP" smtClean="0">
              <a:ea typeface="ＭＳ Ｐゴシック" pitchFamily="50"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圧縮機能によるディスク領域の削減</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dirty="0" smtClean="0">
                <a:latin typeface="Arial" pitchFamily="34" charset="0"/>
                <a:ea typeface="ＭＳ Ｐゴシック" pitchFamily="50" charset="-128"/>
              </a:rPr>
              <a:t>Hybrid Columnar</a:t>
            </a:r>
            <a:r>
              <a:rPr kumimoji="1" lang="en-US" altLang="ja-JP" sz="900" b="0" baseline="0" dirty="0" smtClean="0">
                <a:latin typeface="Arial" pitchFamily="34" charset="0"/>
                <a:ea typeface="ＭＳ Ｐゴシック" pitchFamily="50" charset="-128"/>
              </a:rPr>
              <a:t> Compression</a:t>
            </a:r>
            <a:r>
              <a:rPr kumimoji="1" lang="ja-JP" altLang="en-US" sz="900" b="0" baseline="0" dirty="0" smtClean="0">
                <a:latin typeface="Arial" pitchFamily="34" charset="0"/>
                <a:ea typeface="ＭＳ Ｐゴシック" pitchFamily="50" charset="-128"/>
              </a:rPr>
              <a:t>が、他の圧縮方式と比較して高い圧縮率であることは前述の結果から確認いたしました。</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しかしながら、データの圧縮率については、データの中身に大きく依存していることも事実です。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例えば、テスト用のデータを作成し、多くの行の列データが同一のデータである場合、圧縮率は飛躍的に高まります。これは行データを列ごとに並びかえることで、効率的に圧縮を実施できる</a:t>
            </a: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の特長です。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但し、</a:t>
            </a: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では、列単位の重複値を排除するだけでなく、それに加えて独自のアルゴリズムにて圧縮を行いますので、データのカーディナリティが高い場合でも一定の圧縮の効果を得ることが可能です。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実際にどの程度</a:t>
            </a: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の効果が望めるのかという点については、実データを利用して確認することをお薦めしています。</a:t>
            </a:r>
            <a:endParaRPr kumimoji="1" lang="en-US" altLang="ja-JP" sz="900" b="0" baseline="0" dirty="0" smtClean="0">
              <a:latin typeface="Arial" pitchFamily="34" charset="0"/>
              <a:ea typeface="ＭＳ Ｐゴシック" pitchFamily="50"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ja-JP" altLang="en-US" sz="900" b="0" baseline="0" dirty="0" smtClean="0">
                <a:latin typeface="Arial" pitchFamily="34" charset="0"/>
                <a:ea typeface="ＭＳ Ｐゴシック" pitchFamily="50" charset="-128"/>
              </a:rPr>
              <a:t>しかしながら、</a:t>
            </a: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は</a:t>
            </a: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Storage Software</a:t>
            </a:r>
            <a:r>
              <a:rPr kumimoji="1" lang="ja-JP" altLang="en-US" sz="900" b="0" baseline="0" dirty="0" smtClean="0">
                <a:latin typeface="Arial" pitchFamily="34" charset="0"/>
                <a:ea typeface="ＭＳ Ｐゴシック" pitchFamily="50" charset="-128"/>
              </a:rPr>
              <a:t>固有の機能であり、実データで試すのが</a:t>
            </a:r>
            <a:r>
              <a:rPr kumimoji="1" lang="ja-JP" altLang="en-US" sz="900" b="0" baseline="0" dirty="0" err="1" smtClean="0">
                <a:latin typeface="Arial" pitchFamily="34" charset="0"/>
                <a:ea typeface="ＭＳ Ｐゴシック" pitchFamily="50" charset="-128"/>
              </a:rPr>
              <a:t>難し</a:t>
            </a:r>
            <a:r>
              <a:rPr kumimoji="1" lang="ja-JP" altLang="en-US" sz="900" b="0" baseline="0" dirty="0" smtClean="0">
                <a:latin typeface="Arial" pitchFamily="34" charset="0"/>
                <a:ea typeface="ＭＳ Ｐゴシック" pitchFamily="50" charset="-128"/>
              </a:rPr>
              <a:t>いとこも事実です。その場合、</a:t>
            </a:r>
            <a:r>
              <a:rPr kumimoji="1" lang="en-US" altLang="ja-JP" sz="900" b="0" baseline="0" dirty="0" smtClean="0">
                <a:latin typeface="Arial" pitchFamily="34" charset="0"/>
                <a:ea typeface="ＭＳ Ｐゴシック" pitchFamily="50" charset="-128"/>
              </a:rPr>
              <a:t>Oracle Database 11g Release2</a:t>
            </a:r>
            <a:r>
              <a:rPr kumimoji="1" lang="ja-JP" altLang="en-US" sz="900" b="0" baseline="0" dirty="0" smtClean="0">
                <a:latin typeface="Arial" pitchFamily="34" charset="0"/>
                <a:ea typeface="ＭＳ Ｐゴシック" pitchFamily="50" charset="-128"/>
              </a:rPr>
              <a:t>以降であれば、</a:t>
            </a:r>
            <a:r>
              <a:rPr kumimoji="1" lang="en-US" altLang="ja-JP" sz="900" b="0" baseline="0" dirty="0" smtClean="0">
                <a:latin typeface="Arial" pitchFamily="34" charset="0"/>
                <a:ea typeface="ＭＳ Ｐゴシック" pitchFamily="50" charset="-128"/>
              </a:rPr>
              <a:t>Compression Advisor</a:t>
            </a:r>
            <a:r>
              <a:rPr kumimoji="1" lang="ja-JP" altLang="en-US" sz="900" b="0" baseline="0" dirty="0" smtClean="0">
                <a:latin typeface="Arial" pitchFamily="34" charset="0"/>
                <a:ea typeface="ＭＳ Ｐゴシック" pitchFamily="50" charset="-128"/>
              </a:rPr>
              <a:t>を利用することで、確認することができます。</a:t>
            </a:r>
            <a:r>
              <a:rPr kumimoji="1" lang="en-US" altLang="ja-JP" sz="900" b="0" baseline="0" dirty="0" smtClean="0">
                <a:latin typeface="Arial" pitchFamily="34" charset="0"/>
                <a:ea typeface="ＭＳ Ｐゴシック" pitchFamily="50" charset="-128"/>
              </a:rPr>
              <a:t>Compression Advisor</a:t>
            </a:r>
            <a:r>
              <a:rPr kumimoji="1" lang="ja-JP" altLang="en-US" sz="900" b="0" baseline="0" dirty="0" smtClean="0">
                <a:latin typeface="Arial" pitchFamily="34" charset="0"/>
                <a:ea typeface="ＭＳ Ｐゴシック" pitchFamily="50" charset="-128"/>
              </a:rPr>
              <a:t>では、実データをサンプリングし、サンプリングデータをもとに実際に</a:t>
            </a: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を実施して結果を出しますので、</a:t>
            </a: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err="1" smtClean="0">
                <a:latin typeface="Arial" pitchFamily="34" charset="0"/>
                <a:ea typeface="ＭＳ Ｐゴシック" pitchFamily="50" charset="-128"/>
              </a:rPr>
              <a:t>での</a:t>
            </a:r>
            <a:r>
              <a:rPr kumimoji="1" lang="ja-JP" altLang="en-US" sz="900" b="0" baseline="0" dirty="0" smtClean="0">
                <a:latin typeface="Arial" pitchFamily="34" charset="0"/>
                <a:ea typeface="ＭＳ Ｐゴシック" pitchFamily="50" charset="-128"/>
              </a:rPr>
              <a:t>圧縮効果を高い確度にて確認することができます。</a:t>
            </a:r>
            <a:endParaRPr kumimoji="1" lang="en-US" altLang="ja-JP" sz="900" b="0" baseline="0" dirty="0" smtClean="0">
              <a:latin typeface="Arial" pitchFamily="34" charset="0"/>
              <a:ea typeface="ＭＳ Ｐゴシック" pitchFamily="50" charset="-128"/>
            </a:endParaRPr>
          </a:p>
          <a:p>
            <a:pPr>
              <a:defRPr/>
            </a:pPr>
            <a:endParaRPr kumimoji="1" lang="ja-JP" altLang="en-US" sz="900" b="0" dirty="0">
              <a:latin typeface="Arial" pitchFamily="34" charset="0"/>
              <a:ea typeface="ＭＳ Ｐゴシック" pitchFamily="50" charset="-128"/>
            </a:endParaRPr>
          </a:p>
        </p:txBody>
      </p:sp>
      <p:sp>
        <p:nvSpPr>
          <p:cNvPr id="19460" name="スライド番号プレースホルダ 3"/>
          <p:cNvSpPr>
            <a:spLocks noGrp="1"/>
          </p:cNvSpPr>
          <p:nvPr>
            <p:ph type="sldNum" sz="quarter" idx="5"/>
          </p:nvPr>
        </p:nvSpPr>
        <p:spPr>
          <a:noFill/>
        </p:spPr>
        <p:txBody>
          <a:bodyPr/>
          <a:lstStyle/>
          <a:p>
            <a:fld id="{CE5E40F4-DA86-4C54-A41D-E926A315776A}" type="slidenum">
              <a:rPr lang="en-US" altLang="ja-JP" smtClean="0">
                <a:ea typeface="ＭＳ Ｐゴシック" pitchFamily="50" charset="-128"/>
              </a:rPr>
              <a:pPr/>
              <a:t>37</a:t>
            </a:fld>
            <a:endParaRPr lang="en-US" altLang="ja-JP" smtClean="0">
              <a:ea typeface="ＭＳ Ｐゴシック" pitchFamily="50"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圧縮機能とパフォーマンスの考察（検索）</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に期待されるのは、高い圧縮率によるディスク領域の削減がメインですが、圧縮されることにより、検索時におけるアクセスに必要なデータブロック数も少なくて済むようになりますので、検索時においてもパフォーマンス向上が期待できる場合があ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グラフからは、圧縮することでパフォーマンスの向上が得られていることが確認できます。但し、圧縮方式の違いによって、検索パフォーマンスにも違いがあります。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ヒストリカルなデータでは、直近のデータには頻繁にアクセスするが、過去の古いデータには頻繁にはアクセスしないという傾向が一般的です。その場合、パーティショニング機能を併用することで、直近の頻繁にアクセスするデータは、</a:t>
            </a:r>
            <a:r>
              <a:rPr kumimoji="1" lang="en-US" altLang="ja-JP" sz="900" b="0" baseline="0" dirty="0" smtClean="0">
                <a:latin typeface="Arial" pitchFamily="34" charset="0"/>
                <a:ea typeface="ＭＳ Ｐゴシック" pitchFamily="50" charset="-128"/>
              </a:rPr>
              <a:t>Query Low</a:t>
            </a:r>
            <a:r>
              <a:rPr kumimoji="1" lang="ja-JP" altLang="en-US" sz="900" b="0" baseline="0" dirty="0" smtClean="0">
                <a:latin typeface="Arial" pitchFamily="34" charset="0"/>
                <a:ea typeface="ＭＳ Ｐゴシック" pitchFamily="50" charset="-128"/>
              </a:rPr>
              <a:t>で圧縮し、過去の古いデータは、</a:t>
            </a:r>
            <a:r>
              <a:rPr kumimoji="1" lang="en-US" altLang="ja-JP" sz="900" b="0" baseline="0" dirty="0" smtClean="0">
                <a:latin typeface="Arial" pitchFamily="34" charset="0"/>
                <a:ea typeface="ＭＳ Ｐゴシック" pitchFamily="50" charset="-128"/>
              </a:rPr>
              <a:t>Archive High</a:t>
            </a:r>
            <a:r>
              <a:rPr kumimoji="1" lang="ja-JP" altLang="en-US" sz="900" b="0" baseline="0" dirty="0" smtClean="0">
                <a:latin typeface="Arial" pitchFamily="34" charset="0"/>
                <a:ea typeface="ＭＳ Ｐゴシック" pitchFamily="50" charset="-128"/>
              </a:rPr>
              <a:t>で圧縮するなどの使い方も可能です。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データのアクセス頻度とディスク容量を考慮し、圧縮方式を検討する必要がありますが、悩む場合には、高い圧縮率と検索パフォーマンスが共存できる</a:t>
            </a:r>
            <a:r>
              <a:rPr kumimoji="1" lang="en-US" altLang="ja-JP" sz="900" b="0" baseline="0" dirty="0" smtClean="0">
                <a:latin typeface="Arial" pitchFamily="34" charset="0"/>
                <a:ea typeface="ＭＳ Ｐゴシック" pitchFamily="50" charset="-128"/>
              </a:rPr>
              <a:t>Query High</a:t>
            </a:r>
            <a:r>
              <a:rPr kumimoji="1" lang="ja-JP" altLang="en-US" sz="900" b="0" baseline="0" dirty="0" smtClean="0">
                <a:latin typeface="Arial" pitchFamily="34" charset="0"/>
                <a:ea typeface="ＭＳ Ｐゴシック" pitchFamily="50" charset="-128"/>
              </a:rPr>
              <a:t>形式での圧縮を検討することをお薦めします。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尚、</a:t>
            </a: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を利用して圧縮すると、全ての検索</a:t>
            </a:r>
            <a:r>
              <a:rPr kumimoji="1" lang="en-US" altLang="ja-JP" sz="900" b="0" baseline="0" dirty="0" smtClean="0">
                <a:latin typeface="Arial" pitchFamily="34" charset="0"/>
                <a:ea typeface="ＭＳ Ｐゴシック" pitchFamily="50" charset="-128"/>
              </a:rPr>
              <a:t>SQL</a:t>
            </a:r>
            <a:r>
              <a:rPr kumimoji="1" lang="ja-JP" altLang="en-US" sz="900" b="0" baseline="0" dirty="0" smtClean="0">
                <a:latin typeface="Arial" pitchFamily="34" charset="0"/>
                <a:ea typeface="ＭＳ Ｐゴシック" pitchFamily="50" charset="-128"/>
              </a:rPr>
              <a:t>が必ず速くなるわけではありません。多くの場合は、パフォーマンスの向上が期待できますが、場合によっては、圧縮しない方が速いケースも存在します。それは、</a:t>
            </a: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を利用した場合、高い圧縮率と引き換えに、</a:t>
            </a:r>
            <a:r>
              <a:rPr kumimoji="1" lang="en-US" altLang="ja-JP" sz="900" b="0" baseline="0" dirty="0" smtClean="0">
                <a:latin typeface="Arial" pitchFamily="34" charset="0"/>
                <a:ea typeface="ＭＳ Ｐゴシック" pitchFamily="50" charset="-128"/>
              </a:rPr>
              <a:t>CPU</a:t>
            </a:r>
            <a:r>
              <a:rPr kumimoji="1" lang="ja-JP" altLang="en-US" sz="900" b="0" baseline="0" dirty="0" smtClean="0">
                <a:latin typeface="Arial" pitchFamily="34" charset="0"/>
                <a:ea typeface="ＭＳ Ｐゴシック" pitchFamily="50" charset="-128"/>
              </a:rPr>
              <a:t>リソースも多く消費することが一因になっています。例えば、もともと複雑な集計処理が含まれており、集計処理に多くの</a:t>
            </a:r>
            <a:r>
              <a:rPr kumimoji="1" lang="en-US" altLang="ja-JP" sz="900" b="0" baseline="0" dirty="0" smtClean="0">
                <a:latin typeface="Arial" pitchFamily="34" charset="0"/>
                <a:ea typeface="ＭＳ Ｐゴシック" pitchFamily="50" charset="-128"/>
              </a:rPr>
              <a:t>CPU</a:t>
            </a:r>
            <a:r>
              <a:rPr kumimoji="1" lang="ja-JP" altLang="en-US" sz="900" b="0" baseline="0" dirty="0" smtClean="0">
                <a:latin typeface="Arial" pitchFamily="34" charset="0"/>
                <a:ea typeface="ＭＳ Ｐゴシック" pitchFamily="50" charset="-128"/>
              </a:rPr>
              <a:t>リソースを利用するような、もともと</a:t>
            </a:r>
            <a:r>
              <a:rPr kumimoji="1" lang="en-US" altLang="ja-JP" sz="900" b="0" baseline="0" dirty="0" smtClean="0">
                <a:latin typeface="Arial" pitchFamily="34" charset="0"/>
                <a:ea typeface="ＭＳ Ｐゴシック" pitchFamily="50" charset="-128"/>
              </a:rPr>
              <a:t>CPU</a:t>
            </a:r>
            <a:r>
              <a:rPr kumimoji="1" lang="ja-JP" altLang="en-US" sz="900" b="0" baseline="0" dirty="0" smtClean="0">
                <a:latin typeface="Arial" pitchFamily="34" charset="0"/>
                <a:ea typeface="ＭＳ Ｐゴシック" pitchFamily="50" charset="-128"/>
              </a:rPr>
              <a:t>ネックの検索処理においては、圧縮の</a:t>
            </a:r>
            <a:r>
              <a:rPr kumimoji="1" lang="en-US" altLang="ja-JP" sz="900" b="0" baseline="0" dirty="0" smtClean="0">
                <a:latin typeface="Arial" pitchFamily="34" charset="0"/>
                <a:ea typeface="ＭＳ Ｐゴシック" pitchFamily="50" charset="-128"/>
              </a:rPr>
              <a:t>CPU</a:t>
            </a:r>
            <a:r>
              <a:rPr kumimoji="1" lang="ja-JP" altLang="en-US" sz="900" b="0" baseline="0" dirty="0" smtClean="0">
                <a:latin typeface="Arial" pitchFamily="34" charset="0"/>
                <a:ea typeface="ＭＳ Ｐゴシック" pitchFamily="50" charset="-128"/>
              </a:rPr>
              <a:t>オーバーヘッドが加算されることで、期待されるパフォーマンスの向上が得られないケースがあります。</a:t>
            </a:r>
            <a:endParaRPr kumimoji="1" lang="ja-JP" altLang="en-US" sz="900" b="0" baseline="0" dirty="0">
              <a:latin typeface="Arial" pitchFamily="34" charset="0"/>
              <a:ea typeface="ＭＳ Ｐゴシック" pitchFamily="50" charset="-128"/>
            </a:endParaRPr>
          </a:p>
        </p:txBody>
      </p:sp>
      <p:sp>
        <p:nvSpPr>
          <p:cNvPr id="19460" name="スライド番号プレースホルダ 3"/>
          <p:cNvSpPr>
            <a:spLocks noGrp="1"/>
          </p:cNvSpPr>
          <p:nvPr>
            <p:ph type="sldNum" sz="quarter" idx="5"/>
          </p:nvPr>
        </p:nvSpPr>
        <p:spPr>
          <a:noFill/>
        </p:spPr>
        <p:txBody>
          <a:bodyPr/>
          <a:lstStyle/>
          <a:p>
            <a:fld id="{CE5E40F4-DA86-4C54-A41D-E926A315776A}" type="slidenum">
              <a:rPr lang="en-US" altLang="ja-JP" smtClean="0">
                <a:ea typeface="ＭＳ Ｐゴシック" pitchFamily="50" charset="-128"/>
              </a:rPr>
              <a:pPr/>
              <a:t>38</a:t>
            </a:fld>
            <a:endParaRPr lang="en-US" altLang="ja-JP" smtClean="0">
              <a:ea typeface="ＭＳ Ｐゴシック" pitchFamily="50"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圧縮機能とパフォーマンスの考察（ロード）</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は、高い圧縮率と引き換えに、</a:t>
            </a:r>
            <a:r>
              <a:rPr kumimoji="1" lang="en-US" altLang="ja-JP" sz="900" b="0" baseline="0" dirty="0" smtClean="0">
                <a:latin typeface="Arial" pitchFamily="34" charset="0"/>
                <a:ea typeface="ＭＳ Ｐゴシック" pitchFamily="50" charset="-128"/>
              </a:rPr>
              <a:t>CPU</a:t>
            </a:r>
            <a:r>
              <a:rPr kumimoji="1" lang="ja-JP" altLang="en-US" sz="900" b="0" baseline="0" dirty="0" smtClean="0">
                <a:latin typeface="Arial" pitchFamily="34" charset="0"/>
                <a:ea typeface="ＭＳ Ｐゴシック" pitchFamily="50" charset="-128"/>
              </a:rPr>
              <a:t>リソースを多く消費することは、先にも述べました。</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それが顕著にあらわれるのが、ローディング処理になります。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このグラフの傾向を見て、</a:t>
            </a: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の利用の検討をやめるのは避けてください。確かに</a:t>
            </a: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を利用した場合のローディングはオーバーヘッドが顕著にあらわれていますが、重要なのは、ローディング性能が当該システムのバッチウィンドウに収まるかという点です。もし、収まらない場合は、先に述べたデータローディングのベスト・プラクティスを参考にしてください。</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また、ローディングに多少の時間が掛かったとしても、それに見合うだけの検索パフォーマンスやディスク容量の削減が得られることが重要です。大量にデータをローディングするような処理は、データウェアハウス等に顕著に見られる特徴ですが、一度ローディングしたデータは、検索処理において、何度も参照される場合が当然多く、そこでのパフォーマンスメリットの方が大きいと考えることもできるからです。</a:t>
            </a:r>
            <a:endParaRPr kumimoji="1" lang="ja-JP" altLang="en-US" sz="900" b="0" dirty="0">
              <a:latin typeface="+mn-ea"/>
              <a:ea typeface="+mn-ea"/>
            </a:endParaRPr>
          </a:p>
        </p:txBody>
      </p:sp>
      <p:sp>
        <p:nvSpPr>
          <p:cNvPr id="19460" name="スライド番号プレースホルダ 3"/>
          <p:cNvSpPr>
            <a:spLocks noGrp="1"/>
          </p:cNvSpPr>
          <p:nvPr>
            <p:ph type="sldNum" sz="quarter" idx="5"/>
          </p:nvPr>
        </p:nvSpPr>
        <p:spPr>
          <a:noFill/>
        </p:spPr>
        <p:txBody>
          <a:bodyPr/>
          <a:lstStyle/>
          <a:p>
            <a:fld id="{CE5E40F4-DA86-4C54-A41D-E926A315776A}" type="slidenum">
              <a:rPr lang="en-US" altLang="ja-JP" smtClean="0">
                <a:ea typeface="ＭＳ Ｐゴシック" pitchFamily="50" charset="-128"/>
              </a:rPr>
              <a:pPr/>
              <a:t>39</a:t>
            </a:fld>
            <a:endParaRPr lang="en-US" altLang="ja-JP" smtClean="0">
              <a:ea typeface="ＭＳ Ｐゴシック" pitchFamily="50"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endParaRPr kumimoji="1" lang="en-US" altLang="ja-JP" sz="900" b="0" dirty="0" smtClean="0">
              <a:latin typeface="+mn-ea"/>
              <a:ea typeface="+mn-ea"/>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4</a:t>
            </a:fld>
            <a:endParaRPr lang="en-US" altLang="ja-JP" smtClean="0">
              <a:ea typeface="ＭＳ Ｐゴシック" pitchFamily="50"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en-US" altLang="ja-JP" sz="900" b="1" baseline="0" dirty="0" smtClean="0">
                <a:latin typeface="Arial" pitchFamily="34" charset="0"/>
                <a:ea typeface="ＭＳ Ｐゴシック" pitchFamily="50" charset="-128"/>
              </a:rPr>
              <a:t>HCC</a:t>
            </a:r>
            <a:r>
              <a:rPr kumimoji="1" lang="ja-JP" altLang="en-US" sz="900" b="1" baseline="0" dirty="0" smtClean="0">
                <a:latin typeface="Arial" pitchFamily="34" charset="0"/>
                <a:ea typeface="ＭＳ Ｐゴシック" pitchFamily="50" charset="-128"/>
              </a:rPr>
              <a:t>表への更新時の注意点</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HCC</a:t>
            </a:r>
            <a:r>
              <a:rPr kumimoji="1" lang="ja-JP" altLang="en-US" sz="900" b="0" baseline="0" dirty="0" smtClean="0">
                <a:latin typeface="Arial" pitchFamily="34" charset="0"/>
                <a:ea typeface="ＭＳ Ｐゴシック" pitchFamily="50" charset="-128"/>
              </a:rPr>
              <a:t>表に対する操作と、実際に圧縮される形式」のスライドでも多少触れましたが、</a:t>
            </a: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を利用する点で注意すべき点を挙げています。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ダイレクト・パス・ロードでローディングした場合のみ、</a:t>
            </a: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形式圧縮されることと、更新時に他の圧縮効率の低い形式にて格納され直すことは、先に述べた通りですが、更新処理においてもう少し補足しています。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err="1" smtClean="0">
                <a:latin typeface="Arial" pitchFamily="34" charset="0"/>
                <a:ea typeface="ＭＳ Ｐゴシック" pitchFamily="50" charset="-128"/>
              </a:rPr>
              <a:t>にて</a:t>
            </a:r>
            <a:r>
              <a:rPr kumimoji="1" lang="ja-JP" altLang="en-US" sz="900" b="0" baseline="0" dirty="0" smtClean="0">
                <a:latin typeface="Arial" pitchFamily="34" charset="0"/>
                <a:ea typeface="ＭＳ Ｐゴシック" pitchFamily="50" charset="-128"/>
              </a:rPr>
              <a:t>格納されているデータに対して更新処理を実施する場合、排他ロックの範囲は行レベルではなく、</a:t>
            </a:r>
            <a:r>
              <a:rPr kumimoji="1" lang="en-US" altLang="ja-JP" sz="900" b="0" baseline="0" dirty="0" smtClean="0">
                <a:latin typeface="Arial" pitchFamily="34" charset="0"/>
                <a:ea typeface="ＭＳ Ｐゴシック" pitchFamily="50" charset="-128"/>
              </a:rPr>
              <a:t>CU</a:t>
            </a:r>
            <a:r>
              <a:rPr kumimoji="1" lang="ja-JP" altLang="en-US" sz="900" b="0" baseline="0" dirty="0"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Compression</a:t>
            </a:r>
            <a:r>
              <a:rPr kumimoji="1" lang="ja-JP" altLang="en-US" sz="900" b="0" baseline="0" dirty="0" smtClean="0">
                <a:latin typeface="Arial" pitchFamily="34" charset="0"/>
                <a:ea typeface="ＭＳ Ｐゴシック" pitchFamily="50" charset="-128"/>
              </a:rPr>
              <a:t>　</a:t>
            </a:r>
            <a:r>
              <a:rPr kumimoji="1" lang="en-US" altLang="ja-JP" sz="900" b="0" baseline="0" dirty="0" smtClean="0">
                <a:latin typeface="Arial" pitchFamily="34" charset="0"/>
                <a:ea typeface="ＭＳ Ｐゴシック" pitchFamily="50" charset="-128"/>
              </a:rPr>
              <a:t>Unit</a:t>
            </a:r>
            <a:r>
              <a:rPr kumimoji="1" lang="ja-JP" altLang="en-US" sz="900" b="0" baseline="0" dirty="0" smtClean="0">
                <a:latin typeface="Arial" pitchFamily="34" charset="0"/>
                <a:ea typeface="ＭＳ Ｐゴシック" pitchFamily="50" charset="-128"/>
              </a:rPr>
              <a:t>）単位に排他ロックが確保されます。これは</a:t>
            </a:r>
            <a:r>
              <a:rPr kumimoji="1" lang="en-US" altLang="ja-JP" sz="900" b="0" baseline="0" dirty="0" smtClean="0">
                <a:latin typeface="Arial" pitchFamily="34" charset="0"/>
                <a:ea typeface="ＭＳ Ｐゴシック" pitchFamily="50" charset="-128"/>
              </a:rPr>
              <a:t>1</a:t>
            </a:r>
            <a:r>
              <a:rPr kumimoji="1" lang="ja-JP" altLang="en-US" sz="900" b="0" baseline="0" dirty="0" err="1" smtClean="0">
                <a:latin typeface="Arial" pitchFamily="34" charset="0"/>
                <a:ea typeface="ＭＳ Ｐゴシック" pitchFamily="50" charset="-128"/>
              </a:rPr>
              <a:t>つの</a:t>
            </a:r>
            <a:r>
              <a:rPr kumimoji="1" lang="ja-JP" altLang="en-US" sz="900" b="0" baseline="0" dirty="0" smtClean="0">
                <a:latin typeface="Arial" pitchFamily="34" charset="0"/>
                <a:ea typeface="ＭＳ Ｐゴシック" pitchFamily="50" charset="-128"/>
              </a:rPr>
              <a:t>行データが、複数データブロックから構成される</a:t>
            </a:r>
            <a:r>
              <a:rPr kumimoji="1" lang="en-US" altLang="ja-JP" sz="900" b="0" baseline="0" dirty="0" smtClean="0">
                <a:latin typeface="Arial" pitchFamily="34" charset="0"/>
                <a:ea typeface="ＭＳ Ｐゴシック" pitchFamily="50" charset="-128"/>
              </a:rPr>
              <a:t>CU</a:t>
            </a:r>
            <a:r>
              <a:rPr kumimoji="1" lang="ja-JP" altLang="en-US" sz="900" b="0" baseline="0" dirty="0" smtClean="0">
                <a:latin typeface="Arial" pitchFamily="34" charset="0"/>
                <a:ea typeface="ＭＳ Ｐゴシック" pitchFamily="50" charset="-128"/>
              </a:rPr>
              <a:t>に格納されているからです。これにより、排他ロック時におけるロック対象の行が行ロック時よりも多くなるので、同時実行性能に注意が必要です。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また、索引が付与されている場合、更新時には</a:t>
            </a:r>
            <a:r>
              <a:rPr kumimoji="1" lang="en-US" altLang="ja-JP" sz="900" b="0" baseline="0" dirty="0" smtClean="0">
                <a:latin typeface="Arial" pitchFamily="34" charset="0"/>
                <a:ea typeface="ＭＳ Ｐゴシック" pitchFamily="50" charset="-128"/>
              </a:rPr>
              <a:t>ROWID</a:t>
            </a:r>
            <a:r>
              <a:rPr kumimoji="1" lang="ja-JP" altLang="en-US" sz="900" b="0" baseline="0" dirty="0" smtClean="0">
                <a:latin typeface="Arial" pitchFamily="34" charset="0"/>
                <a:ea typeface="ＭＳ Ｐゴシック" pitchFamily="50" charset="-128"/>
              </a:rPr>
              <a:t>が変更されることになり、索引に対する更新の負荷が多くなることが懸念されます。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は、更新できるとこはできますが、本来検索中心の用途向けであることから、更新がある場合には注意が必要です。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どうしても更新処理が必要であり、圧縮率を維持するためには、オンライン表再定義等の機能を活用して、表のデータをメンテナンスすることも検討する必要性があるでしょう。</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 Oracle Database 12.1.0.2</a:t>
            </a:r>
            <a:r>
              <a:rPr kumimoji="1" lang="ja-JP" altLang="en-US" sz="900" b="0" baseline="0" dirty="0" smtClean="0">
                <a:latin typeface="Arial" pitchFamily="34" charset="0"/>
                <a:ea typeface="ＭＳ Ｐゴシック" pitchFamily="50" charset="-128"/>
              </a:rPr>
              <a:t>以降では、</a:t>
            </a:r>
            <a:r>
              <a:rPr kumimoji="1" lang="en-US" altLang="ja-JP" sz="900" b="0" baseline="0" dirty="0" smtClean="0">
                <a:latin typeface="Arial" pitchFamily="34" charset="0"/>
                <a:ea typeface="ＭＳ Ｐゴシック" pitchFamily="50" charset="-128"/>
              </a:rPr>
              <a:t>Advanced Compression Option</a:t>
            </a:r>
            <a:r>
              <a:rPr kumimoji="1" lang="ja-JP" altLang="en-US" sz="900" b="0" baseline="0" dirty="0" smtClean="0">
                <a:latin typeface="Arial" pitchFamily="34" charset="0"/>
                <a:ea typeface="ＭＳ Ｐゴシック" pitchFamily="50" charset="-128"/>
              </a:rPr>
              <a:t>の機能として</a:t>
            </a:r>
            <a:r>
              <a:rPr kumimoji="1" lang="en-US" altLang="ja-JP" sz="900" b="0" baseline="0" dirty="0" smtClean="0">
                <a:latin typeface="Arial" pitchFamily="34" charset="0"/>
                <a:ea typeface="ＭＳ Ｐゴシック" pitchFamily="50" charset="-128"/>
              </a:rPr>
              <a:t>HCC</a:t>
            </a:r>
            <a:r>
              <a:rPr kumimoji="1" lang="ja-JP" altLang="en-US" sz="900" b="0" baseline="0" dirty="0" smtClean="0">
                <a:latin typeface="Arial" pitchFamily="34" charset="0"/>
                <a:ea typeface="ＭＳ Ｐゴシック" pitchFamily="50" charset="-128"/>
              </a:rPr>
              <a:t>でも行レベルロックを設定することが可能になりました。</a:t>
            </a: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 </a:t>
            </a:r>
            <a:r>
              <a:rPr kumimoji="1" lang="ja-JP" altLang="en-US" sz="900" b="0" baseline="0" dirty="0" smtClean="0">
                <a:latin typeface="Arial" pitchFamily="34" charset="0"/>
                <a:ea typeface="ＭＳ Ｐゴシック" pitchFamily="50" charset="-128"/>
              </a:rPr>
              <a:t>これにより、同時実行性の低下を防ぐことが可能ですが、依然として更新された場合は圧縮率の低いブロックに格納されるため、頻繁に更新のかかる表に対しては</a:t>
            </a:r>
            <a:r>
              <a:rPr kumimoji="1" lang="en-US" altLang="ja-JP" sz="900" b="0" baseline="0" dirty="0" smtClean="0">
                <a:latin typeface="Arial" pitchFamily="34" charset="0"/>
                <a:ea typeface="ＭＳ Ｐゴシック" pitchFamily="50" charset="-128"/>
              </a:rPr>
              <a:t>OLTP</a:t>
            </a:r>
            <a:r>
              <a:rPr kumimoji="1" lang="ja-JP" altLang="en-US" sz="900" b="0" baseline="0" dirty="0" smtClean="0">
                <a:latin typeface="Arial" pitchFamily="34" charset="0"/>
                <a:ea typeface="ＭＳ Ｐゴシック" pitchFamily="50" charset="-128"/>
              </a:rPr>
              <a:t>圧縮が推奨されます。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smtClean="0">
              <a:latin typeface="Arial" pitchFamily="34" charset="0"/>
              <a:ea typeface="ＭＳ Ｐゴシック" pitchFamily="50" charset="-128"/>
            </a:endParaRPr>
          </a:p>
          <a:p>
            <a:pPr>
              <a:defRPr/>
            </a:pPr>
            <a:endParaRPr kumimoji="1" lang="ja-JP" altLang="en-US" sz="900" b="0" baseline="0" dirty="0">
              <a:latin typeface="Arial" pitchFamily="34" charset="0"/>
              <a:ea typeface="ＭＳ Ｐゴシック" pitchFamily="50" charset="-128"/>
            </a:endParaRPr>
          </a:p>
        </p:txBody>
      </p:sp>
      <p:sp>
        <p:nvSpPr>
          <p:cNvPr id="19460" name="スライド番号プレースホルダ 3"/>
          <p:cNvSpPr>
            <a:spLocks noGrp="1"/>
          </p:cNvSpPr>
          <p:nvPr>
            <p:ph type="sldNum" sz="quarter" idx="5"/>
          </p:nvPr>
        </p:nvSpPr>
        <p:spPr>
          <a:noFill/>
        </p:spPr>
        <p:txBody>
          <a:bodyPr/>
          <a:lstStyle/>
          <a:p>
            <a:fld id="{CE5E40F4-DA86-4C54-A41D-E926A315776A}" type="slidenum">
              <a:rPr lang="en-US" altLang="ja-JP" smtClean="0">
                <a:ea typeface="ＭＳ Ｐゴシック" pitchFamily="50" charset="-128"/>
              </a:rPr>
              <a:pPr/>
              <a:t>40</a:t>
            </a:fld>
            <a:endParaRPr lang="en-US" altLang="ja-JP" smtClean="0">
              <a:ea typeface="ＭＳ Ｐゴシック" pitchFamily="50"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圧縮手法の選択の考え方（参考）</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を利用する場合、データメンテナンスのサイクルとして、バルク形式にて毎回作りかえるような運用形式のデータに一番フィットします。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しかしながら、少なからず更新が発生するケースもあることから、どのような運用形式を取ることが可能なのか、またデータへの更新はどのようなものなのかという点を判断材料として、圧縮形式の選択について考察してい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実際には、ここで示した判断材料以外にもシステム要件における様々な要素を検討する必要があるとは思いますが、</a:t>
            </a:r>
            <a:r>
              <a:rPr kumimoji="1" lang="en-US" altLang="ja-JP" sz="900" b="0" baseline="0" dirty="0" smtClean="0">
                <a:latin typeface="Arial" pitchFamily="34" charset="0"/>
                <a:ea typeface="ＭＳ Ｐゴシック" pitchFamily="50" charset="-128"/>
              </a:rPr>
              <a:t>1</a:t>
            </a:r>
            <a:r>
              <a:rPr kumimoji="1" lang="ja-JP" altLang="en-US" sz="900" b="0" baseline="0" dirty="0" err="1" smtClean="0">
                <a:latin typeface="Arial" pitchFamily="34" charset="0"/>
                <a:ea typeface="ＭＳ Ｐゴシック" pitchFamily="50" charset="-128"/>
              </a:rPr>
              <a:t>つの</a:t>
            </a:r>
            <a:r>
              <a:rPr kumimoji="1" lang="ja-JP" altLang="en-US" sz="900" b="0" baseline="0" dirty="0" smtClean="0">
                <a:latin typeface="Arial" pitchFamily="34" charset="0"/>
                <a:ea typeface="ＭＳ Ｐゴシック" pitchFamily="50" charset="-128"/>
              </a:rPr>
              <a:t>判断例として簡素化したものを提示します。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1.</a:t>
            </a:r>
            <a:r>
              <a:rPr kumimoji="1" lang="ja-JP" altLang="en-US" sz="900" b="0" baseline="0" dirty="0" smtClean="0">
                <a:latin typeface="Arial" pitchFamily="34" charset="0"/>
                <a:ea typeface="ＭＳ Ｐゴシック" pitchFamily="50" charset="-128"/>
              </a:rPr>
              <a:t>対象の表のサイズは大きな表であるか？</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　　少なくとも数十</a:t>
            </a:r>
            <a:r>
              <a:rPr kumimoji="1" lang="en-US" altLang="ja-JP" sz="900" b="0" baseline="0" dirty="0" smtClean="0">
                <a:latin typeface="Arial" pitchFamily="34" charset="0"/>
                <a:ea typeface="ＭＳ Ｐゴシック" pitchFamily="50" charset="-128"/>
              </a:rPr>
              <a:t>GB</a:t>
            </a:r>
            <a:r>
              <a:rPr kumimoji="1" lang="ja-JP" altLang="en-US" sz="900" b="0" baseline="0" dirty="0" smtClean="0">
                <a:latin typeface="Arial" pitchFamily="34" charset="0"/>
                <a:ea typeface="ＭＳ Ｐゴシック" pitchFamily="50" charset="-128"/>
              </a:rPr>
              <a:t>以上のサイズの表でない場合には、圧縮をしない方が望ましい</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2.</a:t>
            </a:r>
            <a:r>
              <a:rPr kumimoji="1" lang="ja-JP" altLang="en-US" sz="900" b="0" baseline="0" dirty="0" smtClean="0">
                <a:latin typeface="Arial" pitchFamily="34" charset="0"/>
                <a:ea typeface="ＭＳ Ｐゴシック" pitchFamily="50" charset="-128"/>
              </a:rPr>
              <a:t>データを更新する手法</a:t>
            </a:r>
            <a:r>
              <a:rPr kumimoji="1" lang="en-US" altLang="ja-JP" sz="900" b="0" baseline="0" dirty="0" smtClean="0">
                <a:latin typeface="Arial" pitchFamily="34" charset="0"/>
                <a:ea typeface="ＭＳ Ｐゴシック" pitchFamily="50" charset="-128"/>
              </a:rPr>
              <a:t>/</a:t>
            </a:r>
            <a:r>
              <a:rPr kumimoji="1" lang="ja-JP" altLang="en-US" sz="900" b="0" baseline="0" dirty="0" smtClean="0">
                <a:latin typeface="Arial" pitchFamily="34" charset="0"/>
                <a:ea typeface="ＭＳ Ｐゴシック" pitchFamily="50" charset="-128"/>
              </a:rPr>
              <a:t>サイクルは？</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　　バルク形式にて毎回作りかえるような運用形式のデータの場合は、</a:t>
            </a:r>
            <a:r>
              <a:rPr kumimoji="1" lang="en-US" altLang="ja-JP" sz="900" b="0" baseline="0" dirty="0" smtClean="0">
                <a:latin typeface="Arial" pitchFamily="34" charset="0"/>
                <a:ea typeface="ＭＳ Ｐゴシック" pitchFamily="50" charset="-128"/>
              </a:rPr>
              <a:t>HCC</a:t>
            </a:r>
            <a:r>
              <a:rPr kumimoji="1" lang="ja-JP" altLang="en-US" sz="900" b="0" baseline="0" dirty="0" smtClean="0">
                <a:latin typeface="Arial" pitchFamily="34" charset="0"/>
                <a:ea typeface="ＭＳ Ｐゴシック" pitchFamily="50" charset="-128"/>
              </a:rPr>
              <a:t>を選択することを推奨</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3.</a:t>
            </a:r>
            <a:r>
              <a:rPr kumimoji="1" lang="ja-JP" altLang="en-US" sz="900" b="0" baseline="0" dirty="0" smtClean="0">
                <a:latin typeface="Arial" pitchFamily="34" charset="0"/>
                <a:ea typeface="ＭＳ Ｐゴシック" pitchFamily="50" charset="-128"/>
              </a:rPr>
              <a:t>更新処理が複数セッションから同時に実施されるか？</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　　先に述べたように</a:t>
            </a:r>
            <a:r>
              <a:rPr kumimoji="1" lang="en-US" altLang="ja-JP" sz="900" b="0" baseline="0" dirty="0" smtClean="0">
                <a:latin typeface="Arial" pitchFamily="34" charset="0"/>
                <a:ea typeface="ＭＳ Ｐゴシック" pitchFamily="50" charset="-128"/>
              </a:rPr>
              <a:t>HCC</a:t>
            </a:r>
            <a:r>
              <a:rPr kumimoji="1" lang="ja-JP" altLang="en-US" sz="900" b="0" baseline="0" dirty="0" err="1" smtClean="0">
                <a:latin typeface="Arial" pitchFamily="34" charset="0"/>
                <a:ea typeface="ＭＳ Ｐゴシック" pitchFamily="50" charset="-128"/>
              </a:rPr>
              <a:t>の排</a:t>
            </a:r>
            <a:r>
              <a:rPr kumimoji="1" lang="ja-JP" altLang="en-US" sz="900" b="0" baseline="0" dirty="0" smtClean="0">
                <a:latin typeface="Arial" pitchFamily="34" charset="0"/>
                <a:ea typeface="ＭＳ Ｐゴシック" pitchFamily="50" charset="-128"/>
              </a:rPr>
              <a:t>他ロックは、</a:t>
            </a:r>
            <a:r>
              <a:rPr kumimoji="1" lang="en-US" altLang="ja-JP" sz="900" b="0" baseline="0" dirty="0" smtClean="0">
                <a:latin typeface="Arial" pitchFamily="34" charset="0"/>
                <a:ea typeface="ＭＳ Ｐゴシック" pitchFamily="50" charset="-128"/>
              </a:rPr>
              <a:t>CU</a:t>
            </a:r>
            <a:r>
              <a:rPr kumimoji="1" lang="ja-JP" altLang="en-US" sz="900" b="0" baseline="0" dirty="0"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Compression Unit)</a:t>
            </a:r>
            <a:r>
              <a:rPr kumimoji="1" lang="ja-JP" altLang="en-US" sz="900" b="0" baseline="0" dirty="0" smtClean="0">
                <a:latin typeface="Arial" pitchFamily="34" charset="0"/>
                <a:ea typeface="ＭＳ Ｐゴシック" pitchFamily="50" charset="-128"/>
              </a:rPr>
              <a:t>単位にて実施されるので、更新時の同時実行性については、あまりパフォーマンスを期待できない。</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　　その場合は、</a:t>
            </a:r>
            <a:r>
              <a:rPr kumimoji="1" lang="en-US" altLang="ja-JP" sz="900" b="0" baseline="0" dirty="0" smtClean="0">
                <a:latin typeface="Arial" pitchFamily="34" charset="0"/>
                <a:ea typeface="ＭＳ Ｐゴシック" pitchFamily="50" charset="-128"/>
              </a:rPr>
              <a:t>OLTP</a:t>
            </a:r>
            <a:r>
              <a:rPr kumimoji="1" lang="ja-JP" altLang="en-US" sz="900" b="0" baseline="0" dirty="0" smtClean="0">
                <a:latin typeface="Arial" pitchFamily="34" charset="0"/>
                <a:ea typeface="ＭＳ Ｐゴシック" pitchFamily="50" charset="-128"/>
              </a:rPr>
              <a:t>圧縮の利用を検討すべきである。</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　　但し、更新頻度が低く、単一セッションからメンテナンス的な意味合いにて更新される場合、</a:t>
            </a:r>
            <a:r>
              <a:rPr kumimoji="1" lang="en-US" altLang="ja-JP" sz="900" b="0" baseline="0" dirty="0" smtClean="0">
                <a:latin typeface="Arial" pitchFamily="34" charset="0"/>
                <a:ea typeface="ＭＳ Ｐゴシック" pitchFamily="50" charset="-128"/>
              </a:rPr>
              <a:t>HCC</a:t>
            </a:r>
            <a:r>
              <a:rPr kumimoji="1" lang="ja-JP" altLang="en-US" sz="900" b="0" baseline="0" dirty="0" smtClean="0">
                <a:latin typeface="Arial" pitchFamily="34" charset="0"/>
                <a:ea typeface="ＭＳ Ｐゴシック" pitchFamily="50" charset="-128"/>
              </a:rPr>
              <a:t>表を定期的にメンテナンスすることも考慮して</a:t>
            </a:r>
            <a:r>
              <a:rPr kumimoji="1" lang="en-US" altLang="ja-JP" sz="900" b="0" baseline="0" dirty="0" smtClean="0">
                <a:latin typeface="Arial" pitchFamily="34" charset="0"/>
                <a:ea typeface="ＭＳ Ｐゴシック" pitchFamily="50" charset="-128"/>
              </a:rPr>
              <a:t>HCC</a:t>
            </a:r>
            <a:r>
              <a:rPr kumimoji="1" lang="ja-JP" altLang="en-US" sz="900" b="0" baseline="0" dirty="0" smtClean="0">
                <a:latin typeface="Arial" pitchFamily="34" charset="0"/>
                <a:ea typeface="ＭＳ Ｐゴシック" pitchFamily="50" charset="-128"/>
              </a:rPr>
              <a:t>の利用を検討する</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　　</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頻繁な更新処理がある場合には、パフォーマンスを考慮した場合に一番良い選択肢は圧縮しないことです。但し、データ容量の問題やディスクコスト削減を考慮するならば、頻繁に更新処理があるデータに対しては、</a:t>
            </a:r>
            <a:r>
              <a:rPr kumimoji="1" lang="en-US" altLang="ja-JP" sz="900" b="0" baseline="0" dirty="0" smtClean="0">
                <a:latin typeface="Arial" pitchFamily="34" charset="0"/>
                <a:ea typeface="ＭＳ Ｐゴシック" pitchFamily="50" charset="-128"/>
              </a:rPr>
              <a:t>OLTP</a:t>
            </a:r>
            <a:r>
              <a:rPr kumimoji="1" lang="ja-JP" altLang="en-US" sz="900" b="0" baseline="0" dirty="0" smtClean="0">
                <a:latin typeface="Arial" pitchFamily="34" charset="0"/>
                <a:ea typeface="ＭＳ Ｐゴシック" pitchFamily="50" charset="-128"/>
              </a:rPr>
              <a:t>圧縮を検討してください。</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尚、</a:t>
            </a:r>
            <a:r>
              <a:rPr kumimoji="1" lang="en-US" altLang="ja-JP" sz="900" b="0" baseline="0" dirty="0" smtClean="0">
                <a:latin typeface="Arial" pitchFamily="34" charset="0"/>
                <a:ea typeface="ＭＳ Ｐゴシック" pitchFamily="50" charset="-128"/>
              </a:rPr>
              <a:t>OLTP</a:t>
            </a:r>
            <a:r>
              <a:rPr kumimoji="1" lang="ja-JP" altLang="en-US" sz="900" b="0" baseline="0" dirty="0" smtClean="0">
                <a:latin typeface="Arial" pitchFamily="34" charset="0"/>
                <a:ea typeface="ＭＳ Ｐゴシック" pitchFamily="50" charset="-128"/>
              </a:rPr>
              <a:t>圧縮を利用する場合は、</a:t>
            </a:r>
            <a:r>
              <a:rPr kumimoji="1" lang="en-US" altLang="ja-JP" sz="900" b="0" baseline="0" dirty="0" smtClean="0">
                <a:latin typeface="Arial" pitchFamily="34" charset="0"/>
                <a:ea typeface="ＭＳ Ｐゴシック" pitchFamily="50" charset="-128"/>
              </a:rPr>
              <a:t>Advanced Compression Option</a:t>
            </a:r>
            <a:r>
              <a:rPr kumimoji="1" lang="ja-JP" altLang="en-US" sz="900" b="0" baseline="0" dirty="0" smtClean="0">
                <a:latin typeface="Arial" pitchFamily="34" charset="0"/>
                <a:ea typeface="ＭＳ Ｐゴシック" pitchFamily="50" charset="-128"/>
              </a:rPr>
              <a:t>のライセンスが別途必要に</a:t>
            </a:r>
            <a:r>
              <a:rPr kumimoji="1" lang="ja-JP" altLang="en-US" sz="900" b="0" baseline="0" smtClean="0">
                <a:latin typeface="Arial" pitchFamily="34" charset="0"/>
                <a:ea typeface="ＭＳ Ｐゴシック" pitchFamily="50" charset="-128"/>
              </a:rPr>
              <a:t>なります</a:t>
            </a:r>
            <a:r>
              <a:rPr kumimoji="1" lang="ja-JP" altLang="en-US" sz="900" b="0" baseline="0" smtClean="0">
                <a:latin typeface="Arial" pitchFamily="34" charset="0"/>
                <a:ea typeface="ＭＳ Ｐゴシック" pitchFamily="50" charset="-128"/>
              </a:rPr>
              <a:t>。</a:t>
            </a: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a:latin typeface="Arial" pitchFamily="34" charset="0"/>
              <a:ea typeface="ＭＳ Ｐゴシック" pitchFamily="50" charset="-128"/>
            </a:endParaRPr>
          </a:p>
        </p:txBody>
      </p:sp>
      <p:sp>
        <p:nvSpPr>
          <p:cNvPr id="19460" name="スライド番号プレースホルダ 3"/>
          <p:cNvSpPr>
            <a:spLocks noGrp="1"/>
          </p:cNvSpPr>
          <p:nvPr>
            <p:ph type="sldNum" sz="quarter" idx="5"/>
          </p:nvPr>
        </p:nvSpPr>
        <p:spPr>
          <a:noFill/>
        </p:spPr>
        <p:txBody>
          <a:bodyPr/>
          <a:lstStyle/>
          <a:p>
            <a:fld id="{CE5E40F4-DA86-4C54-A41D-E926A315776A}" type="slidenum">
              <a:rPr lang="en-US" altLang="ja-JP" smtClean="0">
                <a:ea typeface="ＭＳ Ｐゴシック" pitchFamily="50" charset="-128"/>
              </a:rPr>
              <a:pPr/>
              <a:t>41</a:t>
            </a:fld>
            <a:endParaRPr lang="en-US" altLang="ja-JP" smtClean="0">
              <a:ea typeface="ＭＳ Ｐゴシック" pitchFamily="50"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5D93C955-1B87-4267-9AB5-A4443052854D}" type="slidenum">
              <a:rPr lang="en-US" altLang="ja-JP"/>
              <a:pPr/>
              <a:t>42</a:t>
            </a:fld>
            <a:endParaRPr lang="en-US" altLang="ja-JP"/>
          </a:p>
        </p:txBody>
      </p:sp>
      <p:sp>
        <p:nvSpPr>
          <p:cNvPr id="27651" name="Rectangle 2"/>
          <p:cNvSpPr>
            <a:spLocks noGrp="1" noRot="1" noChangeAspect="1" noChangeArrowheads="1" noTextEdit="1"/>
          </p:cNvSpPr>
          <p:nvPr>
            <p:ph type="sldImg"/>
          </p:nvPr>
        </p:nvSpPr>
        <p:spPr>
          <a:xfrm>
            <a:off x="82550" y="741363"/>
            <a:ext cx="6573838" cy="3698875"/>
          </a:xfrm>
          <a:ln/>
        </p:spPr>
      </p:sp>
      <p:sp>
        <p:nvSpPr>
          <p:cNvPr id="27652" name="Rectangle 3"/>
          <p:cNvSpPr>
            <a:spLocks noGrp="1" noChangeArrowheads="1"/>
          </p:cNvSpPr>
          <p:nvPr>
            <p:ph type="body" idx="1"/>
          </p:nvPr>
        </p:nvSpPr>
        <p:spPr>
          <a:noFill/>
          <a:ln/>
        </p:spPr>
        <p:txBody>
          <a:bodyPr lIns="96653" tIns="48326" rIns="96653" bIns="48326"/>
          <a:lstStyle/>
          <a:p>
            <a:pPr eaLnBrk="1" hangingPunct="1"/>
            <a:endParaRPr lang="en-GB" smtClean="0">
              <a:latin typeface="Arial" pitchFamily="34" charset="0"/>
              <a:ea typeface="ＭＳ Ｐゴシック" pitchFamily="50"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典型的なバッチプログラム</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現在の業務システムの中で、</a:t>
            </a:r>
            <a:r>
              <a:rPr kumimoji="1" lang="en-US" altLang="ja-JP" sz="900" b="0" baseline="0" dirty="0" smtClean="0">
                <a:latin typeface="Arial" pitchFamily="34" charset="0"/>
                <a:ea typeface="ＭＳ Ｐゴシック" pitchFamily="50" charset="-128"/>
              </a:rPr>
              <a:t>OLTP</a:t>
            </a:r>
            <a:r>
              <a:rPr kumimoji="1" lang="ja-JP" altLang="en-US" sz="900" b="0" baseline="0" dirty="0" smtClean="0">
                <a:latin typeface="Arial" pitchFamily="34" charset="0"/>
                <a:ea typeface="ＭＳ Ｐゴシック" pitchFamily="50" charset="-128"/>
              </a:rPr>
              <a:t>システム、</a:t>
            </a:r>
            <a:r>
              <a:rPr kumimoji="1" lang="en-US" altLang="ja-JP" sz="900" b="0" baseline="0" dirty="0" smtClean="0">
                <a:latin typeface="Arial" pitchFamily="34" charset="0"/>
                <a:ea typeface="ＭＳ Ｐゴシック" pitchFamily="50" charset="-128"/>
              </a:rPr>
              <a:t>DWH</a:t>
            </a:r>
            <a:r>
              <a:rPr kumimoji="1" lang="ja-JP" altLang="en-US" sz="900" b="0" baseline="0" dirty="0" smtClean="0">
                <a:latin typeface="Arial" pitchFamily="34" charset="0"/>
                <a:ea typeface="ＭＳ Ｐゴシック" pitchFamily="50" charset="-128"/>
              </a:rPr>
              <a:t>システムに限らず多くのバッチ処理プログラムが存在します。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バッチ処理では、当然ながら大量のデータを一括で処理するものですが、多くのバッチアプリケーションでは、大量データを効率的に処理することよりも、従来のホストコンピューターで良く利用される方式を周到し、</a:t>
            </a:r>
            <a:r>
              <a:rPr kumimoji="1" lang="en-US" altLang="ja-JP" sz="900" b="0" baseline="0" dirty="0" smtClean="0">
                <a:latin typeface="Arial" pitchFamily="34" charset="0"/>
                <a:ea typeface="ＭＳ Ｐゴシック" pitchFamily="50" charset="-128"/>
              </a:rPr>
              <a:t>1</a:t>
            </a:r>
            <a:r>
              <a:rPr kumimoji="1" lang="ja-JP" altLang="en-US" sz="900" b="0" baseline="0" dirty="0" smtClean="0">
                <a:latin typeface="Arial" pitchFamily="34" charset="0"/>
                <a:ea typeface="ＭＳ Ｐゴシック" pitchFamily="50" charset="-128"/>
              </a:rPr>
              <a:t>レコードづつ処理の条件を確認して処理するロジックが多いのが実情です。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もちろん、全てのバッチアプリケーションが、このようなロジックであるわけではありませんが、これは、オープン系システムになってもあまり変わってはいないようです。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このような、</a:t>
            </a:r>
            <a:r>
              <a:rPr kumimoji="1" lang="en-US" altLang="ja-JP" sz="900" b="0" baseline="0" dirty="0" smtClean="0">
                <a:latin typeface="Arial" pitchFamily="34" charset="0"/>
                <a:ea typeface="ＭＳ Ｐゴシック" pitchFamily="50" charset="-128"/>
              </a:rPr>
              <a:t>PL/SQL</a:t>
            </a:r>
            <a:r>
              <a:rPr kumimoji="1" lang="ja-JP" altLang="en-US" sz="900" b="0" baseline="0" dirty="0" smtClean="0">
                <a:latin typeface="Arial" pitchFamily="34" charset="0"/>
                <a:ea typeface="ＭＳ Ｐゴシック" pitchFamily="50" charset="-128"/>
              </a:rPr>
              <a:t>で言えばカーソルループを利用したレコード処理は大量データ処理には向いていません。実際にこのようなカーソル・ループ処理を</a:t>
            </a: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Database Machine</a:t>
            </a:r>
            <a:r>
              <a:rPr kumimoji="1" lang="ja-JP" altLang="en-US" sz="900" b="0" baseline="0" dirty="0" err="1" smtClean="0">
                <a:latin typeface="Arial" pitchFamily="34" charset="0"/>
                <a:ea typeface="ＭＳ Ｐゴシック" pitchFamily="50" charset="-128"/>
              </a:rPr>
              <a:t>にて</a:t>
            </a:r>
            <a:r>
              <a:rPr kumimoji="1" lang="ja-JP" altLang="en-US" sz="900" b="0" baseline="0" dirty="0" smtClean="0">
                <a:latin typeface="Arial" pitchFamily="34" charset="0"/>
                <a:ea typeface="ＭＳ Ｐゴシック" pitchFamily="50" charset="-128"/>
              </a:rPr>
              <a:t>実行すると、カーソル・ループを保持するアプリケーションは多少</a:t>
            </a:r>
            <a:r>
              <a:rPr kumimoji="1" lang="en-US" altLang="ja-JP" sz="900" b="0" baseline="0" dirty="0" smtClean="0">
                <a:latin typeface="Arial" pitchFamily="34" charset="0"/>
                <a:ea typeface="ＭＳ Ｐゴシック" pitchFamily="50" charset="-128"/>
              </a:rPr>
              <a:t>CPU</a:t>
            </a:r>
            <a:r>
              <a:rPr kumimoji="1" lang="ja-JP" altLang="en-US" sz="900" b="0" baseline="0" dirty="0" smtClean="0">
                <a:latin typeface="Arial" pitchFamily="34" charset="0"/>
                <a:ea typeface="ＭＳ Ｐゴシック" pitchFamily="50" charset="-128"/>
              </a:rPr>
              <a:t>を利用しますが、ディスク</a:t>
            </a:r>
            <a:r>
              <a:rPr kumimoji="1" lang="en-US" altLang="ja-JP" sz="900" b="0" baseline="0" dirty="0" smtClean="0">
                <a:latin typeface="Arial" pitchFamily="34" charset="0"/>
                <a:ea typeface="ＭＳ Ｐゴシック" pitchFamily="50" charset="-128"/>
              </a:rPr>
              <a:t>I/O</a:t>
            </a:r>
            <a:r>
              <a:rPr kumimoji="1" lang="ja-JP" altLang="en-US" sz="900" b="0" baseline="0" dirty="0" smtClean="0">
                <a:latin typeface="Arial" pitchFamily="34" charset="0"/>
                <a:ea typeface="ＭＳ Ｐゴシック" pitchFamily="50" charset="-128"/>
              </a:rPr>
              <a:t>に至ってはリソースを有効に活用できず、せっかくの</a:t>
            </a: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Database Machine</a:t>
            </a:r>
            <a:r>
              <a:rPr kumimoji="1" lang="ja-JP" altLang="en-US" sz="900" b="0" baseline="0" dirty="0" smtClean="0">
                <a:latin typeface="Arial" pitchFamily="34" charset="0"/>
                <a:ea typeface="ＭＳ Ｐゴシック" pitchFamily="50" charset="-128"/>
              </a:rPr>
              <a:t>の特長を活かすことができず、期待するパフォーマンスを得られないケースが存在します。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a:latin typeface="Arial" pitchFamily="34" charset="0"/>
              <a:ea typeface="ＭＳ Ｐゴシック" pitchFamily="50" charset="-128"/>
            </a:endParaRPr>
          </a:p>
        </p:txBody>
      </p:sp>
      <p:sp>
        <p:nvSpPr>
          <p:cNvPr id="19460" name="スライド番号プレースホルダ 3"/>
          <p:cNvSpPr>
            <a:spLocks noGrp="1"/>
          </p:cNvSpPr>
          <p:nvPr>
            <p:ph type="sldNum" sz="quarter" idx="5"/>
          </p:nvPr>
        </p:nvSpPr>
        <p:spPr>
          <a:noFill/>
        </p:spPr>
        <p:txBody>
          <a:bodyPr/>
          <a:lstStyle/>
          <a:p>
            <a:fld id="{CE5E40F4-DA86-4C54-A41D-E926A315776A}" type="slidenum">
              <a:rPr lang="en-US" altLang="ja-JP" smtClean="0">
                <a:ea typeface="ＭＳ Ｐゴシック" pitchFamily="50" charset="-128"/>
              </a:rPr>
              <a:pPr/>
              <a:t>43</a:t>
            </a:fld>
            <a:endParaRPr lang="en-US" altLang="ja-JP" smtClean="0">
              <a:ea typeface="ＭＳ Ｐゴシック" pitchFamily="50"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バッチプログラムを高速化する手法</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カーソル・ループのような大量データの処理には向いていないアプリケーションをどのようにすれば、</a:t>
            </a: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Database  Machine</a:t>
            </a:r>
            <a:r>
              <a:rPr kumimoji="1" lang="ja-JP" altLang="en-US" sz="900" b="0" baseline="0" dirty="0" smtClean="0">
                <a:latin typeface="Arial" pitchFamily="34" charset="0"/>
                <a:ea typeface="ＭＳ Ｐゴシック" pitchFamily="50" charset="-128"/>
              </a:rPr>
              <a:t>の能力を活かすように変更できるのかを考えていきたいと思います。最初から設計して開発するような新規システムにおいては、ぜひここでの手法を参考にし、最適なバッチアプリケーションを作成することを検討してください。</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しかしながら、多くの場合は、既存のアプリケーション資産を持っているケースがほとんどです。今回ご紹介する手法を理解して頂き、コードの可読性</a:t>
            </a:r>
            <a:r>
              <a:rPr kumimoji="1" lang="en-US" altLang="ja-JP" sz="900" b="0" baseline="0" dirty="0" smtClean="0">
                <a:latin typeface="Arial" pitchFamily="34" charset="0"/>
                <a:ea typeface="ＭＳ Ｐゴシック" pitchFamily="50" charset="-128"/>
              </a:rPr>
              <a:t>/</a:t>
            </a:r>
            <a:r>
              <a:rPr kumimoji="1" lang="ja-JP" altLang="en-US" sz="900" b="0" baseline="0" dirty="0" smtClean="0">
                <a:latin typeface="Arial" pitchFamily="34" charset="0"/>
                <a:ea typeface="ＭＳ Ｐゴシック" pitchFamily="50" charset="-128"/>
              </a:rPr>
              <a:t>保守性、および開発工数とパフォーマンスで得られるメリットを考慮しつつ適切なパフォーマンスが得られるよう検討頂ければと思います。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ここでは、</a:t>
            </a:r>
            <a:r>
              <a:rPr kumimoji="1" lang="en-US" altLang="ja-JP" sz="900" b="0" baseline="0" dirty="0" smtClean="0">
                <a:latin typeface="Arial" pitchFamily="34" charset="0"/>
                <a:ea typeface="ＭＳ Ｐゴシック" pitchFamily="50" charset="-128"/>
              </a:rPr>
              <a:t>5</a:t>
            </a:r>
            <a:r>
              <a:rPr kumimoji="1" lang="ja-JP" altLang="en-US" sz="900" b="0" baseline="0" dirty="0" err="1" smtClean="0">
                <a:latin typeface="Arial" pitchFamily="34" charset="0"/>
                <a:ea typeface="ＭＳ Ｐゴシック" pitchFamily="50" charset="-128"/>
              </a:rPr>
              <a:t>つの</a:t>
            </a:r>
            <a:r>
              <a:rPr kumimoji="1" lang="ja-JP" altLang="en-US" sz="900" b="0" baseline="0" dirty="0" smtClean="0">
                <a:latin typeface="Arial" pitchFamily="34" charset="0"/>
                <a:ea typeface="ＭＳ Ｐゴシック" pitchFamily="50" charset="-128"/>
              </a:rPr>
              <a:t>手法を紹介します。特に目新しいものではありませんが、その効果は非常に大きなものです。</a:t>
            </a: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Database Machine</a:t>
            </a:r>
            <a:r>
              <a:rPr kumimoji="1" lang="ja-JP" altLang="en-US" sz="900" b="0" baseline="0" dirty="0" err="1" smtClean="0">
                <a:latin typeface="Arial" pitchFamily="34" charset="0"/>
                <a:ea typeface="ＭＳ Ｐゴシック" pitchFamily="50" charset="-128"/>
              </a:rPr>
              <a:t>にて</a:t>
            </a:r>
            <a:r>
              <a:rPr kumimoji="1" lang="ja-JP" altLang="en-US" sz="900" b="0" baseline="0" dirty="0" smtClean="0">
                <a:latin typeface="Arial" pitchFamily="34" charset="0"/>
                <a:ea typeface="ＭＳ Ｐゴシック" pitchFamily="50" charset="-128"/>
              </a:rPr>
              <a:t>バッチ処理を高速化するためのポイントは、「パラレル処理が可能であるか」、「</a:t>
            </a:r>
            <a:r>
              <a:rPr kumimoji="1" lang="en-US" altLang="ja-JP" sz="900" b="0" baseline="0" dirty="0" err="1" smtClean="0">
                <a:latin typeface="Arial" pitchFamily="34" charset="0"/>
                <a:ea typeface="ＭＳ Ｐゴシック" pitchFamily="50" charset="-128"/>
              </a:rPr>
              <a:t>Nologging</a:t>
            </a:r>
            <a:r>
              <a:rPr kumimoji="1" lang="ja-JP" altLang="en-US" sz="900" b="0" baseline="0" dirty="0" smtClean="0">
                <a:latin typeface="Arial" pitchFamily="34" charset="0"/>
                <a:ea typeface="ＭＳ Ｐゴシック" pitchFamily="50" charset="-128"/>
              </a:rPr>
              <a:t>を適用可能であるか」、「パーティションが有効に活用できでいるか」等、並列化とオーバヘッドの削減、大量一括処理に集約できます。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後述する各ケースにおいて、パフォーマンス改善が期待できる共通の前提条件としては、利用するリソースにまだ余裕があることが前提になります。</a:t>
            </a: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Database Machine</a:t>
            </a:r>
            <a:r>
              <a:rPr kumimoji="1" lang="ja-JP" altLang="en-US" sz="900" b="0" baseline="0" dirty="0" smtClean="0">
                <a:latin typeface="Arial" pitchFamily="34" charset="0"/>
                <a:ea typeface="ＭＳ Ｐゴシック" pitchFamily="50" charset="-128"/>
              </a:rPr>
              <a:t>のバランスの取れた</a:t>
            </a:r>
            <a:r>
              <a:rPr kumimoji="1" lang="en-US" altLang="ja-JP" sz="900" b="0" baseline="0" dirty="0" smtClean="0">
                <a:latin typeface="Arial" pitchFamily="34" charset="0"/>
                <a:ea typeface="ＭＳ Ｐゴシック" pitchFamily="50" charset="-128"/>
              </a:rPr>
              <a:t>I/O</a:t>
            </a:r>
            <a:r>
              <a:rPr kumimoji="1" lang="ja-JP" altLang="en-US" sz="900" b="0" baseline="0" dirty="0" smtClean="0">
                <a:latin typeface="Arial" pitchFamily="34" charset="0"/>
                <a:ea typeface="ＭＳ Ｐゴシック" pitchFamily="50" charset="-128"/>
              </a:rPr>
              <a:t>性能をいかに有効活用できるかが重要です。</a:t>
            </a: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a:latin typeface="Arial" pitchFamily="34" charset="0"/>
              <a:ea typeface="ＭＳ Ｐゴシック" pitchFamily="50" charset="-128"/>
            </a:endParaRPr>
          </a:p>
        </p:txBody>
      </p:sp>
      <p:sp>
        <p:nvSpPr>
          <p:cNvPr id="19460" name="スライド番号プレースホルダ 3"/>
          <p:cNvSpPr>
            <a:spLocks noGrp="1"/>
          </p:cNvSpPr>
          <p:nvPr>
            <p:ph type="sldNum" sz="quarter" idx="5"/>
          </p:nvPr>
        </p:nvSpPr>
        <p:spPr>
          <a:noFill/>
        </p:spPr>
        <p:txBody>
          <a:bodyPr/>
          <a:lstStyle/>
          <a:p>
            <a:fld id="{CE5E40F4-DA86-4C54-A41D-E926A315776A}" type="slidenum">
              <a:rPr lang="en-US" altLang="ja-JP" smtClean="0">
                <a:ea typeface="ＭＳ Ｐゴシック" pitchFamily="50" charset="-128"/>
              </a:rPr>
              <a:pPr/>
              <a:t>44</a:t>
            </a:fld>
            <a:endParaRPr lang="en-US" altLang="ja-JP" smtClean="0">
              <a:ea typeface="ＭＳ Ｐゴシック" pitchFamily="50"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バルク処理の活用</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カーソール・ループでバッチプログラムがコードされている場合、アプリケーション・ロジックとして目的を満たしてはいるが、パフォーマンスを考慮したコーディングがされていない場合があります。具体的には大量のデータを処理するにあたり、</a:t>
            </a:r>
            <a:r>
              <a:rPr kumimoji="1" lang="en-US" altLang="ja-JP" sz="900" b="0" baseline="0" dirty="0" smtClean="0">
                <a:latin typeface="Arial" pitchFamily="34" charset="0"/>
                <a:ea typeface="ＭＳ Ｐゴシック" pitchFamily="50" charset="-128"/>
              </a:rPr>
              <a:t>1</a:t>
            </a:r>
            <a:r>
              <a:rPr kumimoji="1" lang="ja-JP" altLang="en-US" sz="900" b="0" baseline="0" dirty="0" smtClean="0">
                <a:latin typeface="Arial" pitchFamily="34" charset="0"/>
                <a:ea typeface="ＭＳ Ｐゴシック" pitchFamily="50" charset="-128"/>
              </a:rPr>
              <a:t>件づつデータベースに処理を投げて、その応答を得て次の処理に移るようなケースがこれに当たります。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PL/SQL</a:t>
            </a:r>
            <a:r>
              <a:rPr kumimoji="1" lang="ja-JP" altLang="en-US" sz="900" b="0" baseline="0" dirty="0" smtClean="0">
                <a:latin typeface="Arial" pitchFamily="34" charset="0"/>
                <a:ea typeface="ＭＳ Ｐゴシック" pitchFamily="50" charset="-128"/>
              </a:rPr>
              <a:t>のレコード型コレクションを利用して、一定量のレコードの編集処理を実施してから、まとめて</a:t>
            </a:r>
            <a:r>
              <a:rPr kumimoji="1" lang="en-US" altLang="ja-JP" sz="900" b="0" baseline="0" dirty="0" smtClean="0">
                <a:latin typeface="Arial" pitchFamily="34" charset="0"/>
                <a:ea typeface="ＭＳ Ｐゴシック" pitchFamily="50" charset="-128"/>
              </a:rPr>
              <a:t>DB</a:t>
            </a:r>
            <a:r>
              <a:rPr kumimoji="1" lang="ja-JP" altLang="en-US" sz="900" b="0" baseline="0" dirty="0" smtClean="0">
                <a:latin typeface="Arial" pitchFamily="34" charset="0"/>
                <a:ea typeface="ＭＳ Ｐゴシック" pitchFamily="50" charset="-128"/>
              </a:rPr>
              <a:t>サーバに</a:t>
            </a:r>
            <a:r>
              <a:rPr kumimoji="1" lang="en-US" altLang="ja-JP" sz="900" b="0" baseline="0" dirty="0" smtClean="0">
                <a:latin typeface="Arial" pitchFamily="34" charset="0"/>
                <a:ea typeface="ＭＳ Ｐゴシック" pitchFamily="50" charset="-128"/>
              </a:rPr>
              <a:t>SQL</a:t>
            </a:r>
            <a:r>
              <a:rPr kumimoji="1" lang="ja-JP" altLang="en-US" sz="900" b="0" baseline="0" dirty="0" smtClean="0">
                <a:latin typeface="Arial" pitchFamily="34" charset="0"/>
                <a:ea typeface="ＭＳ Ｐゴシック" pitchFamily="50" charset="-128"/>
              </a:rPr>
              <a:t>処理を投げることにより、クライアント－データベース間のラウンドトリップ回数を減らすことと、データ一括処理にしたことによるダイレクト・ロードの利用、及び不要な索引の削除を実施することで、約</a:t>
            </a:r>
            <a:r>
              <a:rPr kumimoji="1" lang="en-US" altLang="ja-JP" sz="900" b="0" baseline="0" dirty="0" smtClean="0">
                <a:latin typeface="Arial" pitchFamily="34" charset="0"/>
                <a:ea typeface="ＭＳ Ｐゴシック" pitchFamily="50" charset="-128"/>
              </a:rPr>
              <a:t>10</a:t>
            </a:r>
            <a:r>
              <a:rPr kumimoji="1" lang="ja-JP" altLang="en-US" sz="900" b="0" baseline="0" dirty="0" smtClean="0">
                <a:latin typeface="Arial" pitchFamily="34" charset="0"/>
                <a:ea typeface="ＭＳ Ｐゴシック" pitchFamily="50" charset="-128"/>
              </a:rPr>
              <a:t>分</a:t>
            </a:r>
            <a:r>
              <a:rPr kumimoji="1" lang="en-US" altLang="ja-JP" sz="900" b="0" baseline="0" dirty="0" smtClean="0">
                <a:latin typeface="Arial" pitchFamily="34" charset="0"/>
                <a:ea typeface="ＭＳ Ｐゴシック" pitchFamily="50" charset="-128"/>
              </a:rPr>
              <a:t>30</a:t>
            </a:r>
            <a:r>
              <a:rPr kumimoji="1" lang="ja-JP" altLang="en-US" sz="900" b="0" baseline="0" dirty="0" smtClean="0">
                <a:latin typeface="Arial" pitchFamily="34" charset="0"/>
                <a:ea typeface="ＭＳ Ｐゴシック" pitchFamily="50" charset="-128"/>
              </a:rPr>
              <a:t>秒ほど掛かっていた処理を</a:t>
            </a:r>
            <a:r>
              <a:rPr kumimoji="1" lang="en-US" altLang="ja-JP" sz="900" b="0" baseline="0" dirty="0" smtClean="0">
                <a:latin typeface="Arial" pitchFamily="34" charset="0"/>
                <a:ea typeface="ＭＳ Ｐゴシック" pitchFamily="50" charset="-128"/>
              </a:rPr>
              <a:t>2/3</a:t>
            </a:r>
            <a:r>
              <a:rPr kumimoji="1" lang="ja-JP" altLang="en-US" sz="900" b="0" baseline="0" dirty="0" smtClean="0">
                <a:latin typeface="Arial" pitchFamily="34" charset="0"/>
                <a:ea typeface="ＭＳ Ｐゴシック" pitchFamily="50" charset="-128"/>
              </a:rPr>
              <a:t>程度の処理時間である、約</a:t>
            </a:r>
            <a:r>
              <a:rPr kumimoji="1" lang="en-US" altLang="ja-JP" sz="900" b="0" baseline="0" dirty="0" smtClean="0">
                <a:latin typeface="Arial" pitchFamily="34" charset="0"/>
                <a:ea typeface="ＭＳ Ｐゴシック" pitchFamily="50" charset="-128"/>
              </a:rPr>
              <a:t>3</a:t>
            </a:r>
            <a:r>
              <a:rPr kumimoji="1" lang="ja-JP" altLang="en-US" sz="900" b="0" baseline="0" dirty="0" smtClean="0">
                <a:latin typeface="Arial" pitchFamily="34" charset="0"/>
                <a:ea typeface="ＭＳ Ｐゴシック" pitchFamily="50" charset="-128"/>
              </a:rPr>
              <a:t>分</a:t>
            </a:r>
            <a:r>
              <a:rPr kumimoji="1" lang="en-US" altLang="ja-JP" sz="900" b="0" baseline="0" dirty="0" smtClean="0">
                <a:latin typeface="Arial" pitchFamily="34" charset="0"/>
                <a:ea typeface="ＭＳ Ｐゴシック" pitchFamily="50" charset="-128"/>
              </a:rPr>
              <a:t>20</a:t>
            </a:r>
            <a:r>
              <a:rPr kumimoji="1" lang="ja-JP" altLang="en-US" sz="900" b="0" baseline="0" dirty="0" smtClean="0">
                <a:latin typeface="Arial" pitchFamily="34" charset="0"/>
                <a:ea typeface="ＭＳ Ｐゴシック" pitchFamily="50" charset="-128"/>
              </a:rPr>
              <a:t>秒までに短縮することができています。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尚、ここにあげている例では、クライアントとして</a:t>
            </a:r>
            <a:r>
              <a:rPr kumimoji="1" lang="en-US" altLang="ja-JP" sz="900" b="0" baseline="0" dirty="0" smtClean="0">
                <a:latin typeface="Arial" pitchFamily="34" charset="0"/>
                <a:ea typeface="ＭＳ Ｐゴシック" pitchFamily="50" charset="-128"/>
              </a:rPr>
              <a:t>DB</a:t>
            </a:r>
            <a:r>
              <a:rPr kumimoji="1" lang="ja-JP" altLang="en-US" sz="900" b="0" baseline="0" dirty="0" smtClean="0">
                <a:latin typeface="Arial" pitchFamily="34" charset="0"/>
                <a:ea typeface="ＭＳ Ｐゴシック" pitchFamily="50" charset="-128"/>
              </a:rPr>
              <a:t>サーバそのものを利用していますが、クライアントが</a:t>
            </a:r>
            <a:r>
              <a:rPr kumimoji="1" lang="en-US" altLang="ja-JP" sz="900" b="0" baseline="0" dirty="0" smtClean="0">
                <a:latin typeface="Arial" pitchFamily="34" charset="0"/>
                <a:ea typeface="ＭＳ Ｐゴシック" pitchFamily="50" charset="-128"/>
              </a:rPr>
              <a:t>DB</a:t>
            </a:r>
            <a:r>
              <a:rPr kumimoji="1" lang="ja-JP" altLang="en-US" sz="900" b="0" baseline="0" dirty="0" smtClean="0">
                <a:latin typeface="Arial" pitchFamily="34" charset="0"/>
                <a:ea typeface="ＭＳ Ｐゴシック" pitchFamily="50" charset="-128"/>
              </a:rPr>
              <a:t>サーバと別のサーバで十指される場合、クライアント－データベース間のラウンドトリップの時間はさらに大きくなり、バルク処理の効果はより大きなものになると考えられます。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a:latin typeface="Arial" pitchFamily="34" charset="0"/>
              <a:ea typeface="ＭＳ Ｐゴシック" pitchFamily="50" charset="-128"/>
            </a:endParaRPr>
          </a:p>
        </p:txBody>
      </p:sp>
      <p:sp>
        <p:nvSpPr>
          <p:cNvPr id="19460" name="スライド番号プレースホルダ 3"/>
          <p:cNvSpPr>
            <a:spLocks noGrp="1"/>
          </p:cNvSpPr>
          <p:nvPr>
            <p:ph type="sldNum" sz="quarter" idx="5"/>
          </p:nvPr>
        </p:nvSpPr>
        <p:spPr>
          <a:noFill/>
        </p:spPr>
        <p:txBody>
          <a:bodyPr/>
          <a:lstStyle/>
          <a:p>
            <a:fld id="{CE5E40F4-DA86-4C54-A41D-E926A315776A}" type="slidenum">
              <a:rPr lang="en-US" altLang="ja-JP" smtClean="0">
                <a:ea typeface="ＭＳ Ｐゴシック" pitchFamily="50" charset="-128"/>
              </a:rPr>
              <a:pPr/>
              <a:t>45</a:t>
            </a:fld>
            <a:endParaRPr lang="en-US" altLang="ja-JP" dirty="0" smtClean="0">
              <a:ea typeface="ＭＳ Ｐゴシック" pitchFamily="50"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ファンクション内のパラレル化</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PL/SQL</a:t>
            </a:r>
            <a:r>
              <a:rPr kumimoji="1" lang="ja-JP" altLang="en-US" sz="900" b="0" baseline="0" dirty="0" smtClean="0">
                <a:latin typeface="Arial" pitchFamily="34" charset="0"/>
                <a:ea typeface="ＭＳ Ｐゴシック" pitchFamily="50" charset="-128"/>
              </a:rPr>
              <a:t>でアプリケーション・ロジックがコーディングされている場合、システム内にて共通して利用できるようなロジックは</a:t>
            </a:r>
            <a:r>
              <a:rPr kumimoji="1" lang="en-US" altLang="ja-JP" sz="900" b="0" baseline="0" dirty="0" smtClean="0">
                <a:latin typeface="Arial" pitchFamily="34" charset="0"/>
                <a:ea typeface="ＭＳ Ｐゴシック" pitchFamily="50" charset="-128"/>
              </a:rPr>
              <a:t>PL/SQL</a:t>
            </a:r>
            <a:r>
              <a:rPr kumimoji="1" lang="ja-JP" altLang="en-US" sz="900" b="0" baseline="0" dirty="0" smtClean="0">
                <a:latin typeface="Arial" pitchFamily="34" charset="0"/>
                <a:ea typeface="ＭＳ Ｐゴシック" pitchFamily="50" charset="-128"/>
              </a:rPr>
              <a:t>ファンクション等を利用して再利用可能なコンポーネントにする場合が多く存在します。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このケースでは、テーブルにパラレル属性を付与するなど、バッチ処理全体では、並列処理を意識したコーディングにしただけでは、期待するパフォーマンスを得られていませんでした。理由は、バッチプログラム内で利用されている</a:t>
            </a:r>
            <a:r>
              <a:rPr kumimoji="1" lang="en-US" altLang="ja-JP" sz="900" b="0" baseline="0" dirty="0" smtClean="0">
                <a:latin typeface="Arial" pitchFamily="34" charset="0"/>
                <a:ea typeface="ＭＳ Ｐゴシック" pitchFamily="50" charset="-128"/>
              </a:rPr>
              <a:t>PL/SQL</a:t>
            </a:r>
            <a:r>
              <a:rPr kumimoji="1" lang="ja-JP" altLang="en-US" sz="900" b="0" baseline="0" dirty="0" smtClean="0">
                <a:latin typeface="Arial" pitchFamily="34" charset="0"/>
                <a:ea typeface="ＭＳ Ｐゴシック" pitchFamily="50" charset="-128"/>
              </a:rPr>
              <a:t>ファンクションが並列処理されていなかったためです。</a:t>
            </a: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PL/SQL</a:t>
            </a:r>
            <a:r>
              <a:rPr kumimoji="1" lang="ja-JP" altLang="en-US" sz="900" b="0" baseline="0" dirty="0" smtClean="0">
                <a:latin typeface="Arial" pitchFamily="34" charset="0"/>
                <a:ea typeface="ＭＳ Ｐゴシック" pitchFamily="50" charset="-128"/>
              </a:rPr>
              <a:t>ファンクションを利用する場合、</a:t>
            </a:r>
            <a:r>
              <a:rPr kumimoji="1" lang="en-US" altLang="ja-JP" sz="900" b="0" baseline="0" dirty="0" smtClean="0">
                <a:latin typeface="Arial" pitchFamily="34" charset="0"/>
                <a:ea typeface="ＭＳ Ｐゴシック" pitchFamily="50" charset="-128"/>
              </a:rPr>
              <a:t>PL/SQL</a:t>
            </a:r>
            <a:r>
              <a:rPr kumimoji="1" lang="ja-JP" altLang="en-US" sz="900" b="0" baseline="0" dirty="0" smtClean="0">
                <a:latin typeface="Arial" pitchFamily="34" charset="0"/>
                <a:ea typeface="ＭＳ Ｐゴシック" pitchFamily="50" charset="-128"/>
              </a:rPr>
              <a:t>ファンクション内で利用されるテーブルに対してパラレル属性を付与しただけでは、そのファンクションは並列処理されません。</a:t>
            </a:r>
            <a:r>
              <a:rPr kumimoji="1" lang="en-US" altLang="ja-JP" sz="900" b="0" baseline="0" dirty="0" smtClean="0">
                <a:latin typeface="Arial" pitchFamily="34" charset="0"/>
                <a:ea typeface="ＭＳ Ｐゴシック" pitchFamily="50" charset="-128"/>
              </a:rPr>
              <a:t>PL/SQL</a:t>
            </a:r>
            <a:r>
              <a:rPr kumimoji="1" lang="ja-JP" altLang="en-US" sz="900" b="0" baseline="0" dirty="0" smtClean="0">
                <a:latin typeface="Arial" pitchFamily="34" charset="0"/>
                <a:ea typeface="ＭＳ Ｐゴシック" pitchFamily="50" charset="-128"/>
              </a:rPr>
              <a:t>ファンクションを並列処理させるためには、</a:t>
            </a:r>
            <a:r>
              <a:rPr kumimoji="1" lang="en-US" altLang="ja-JP" sz="900" b="0" baseline="0" dirty="0" smtClean="0">
                <a:latin typeface="Arial" pitchFamily="34" charset="0"/>
                <a:ea typeface="ＭＳ Ｐゴシック" pitchFamily="50" charset="-128"/>
              </a:rPr>
              <a:t>PL/SQL</a:t>
            </a:r>
            <a:r>
              <a:rPr kumimoji="1" lang="ja-JP" altLang="en-US" sz="900" b="0" baseline="0" dirty="0" smtClean="0">
                <a:latin typeface="Arial" pitchFamily="34" charset="0"/>
                <a:ea typeface="ＭＳ Ｐゴシック" pitchFamily="50" charset="-128"/>
              </a:rPr>
              <a:t>ファンクションの定義時に </a:t>
            </a:r>
            <a:r>
              <a:rPr kumimoji="1" lang="en-US" altLang="ja-JP" sz="900" b="0" baseline="0" dirty="0" smtClean="0">
                <a:latin typeface="Arial" pitchFamily="34" charset="0"/>
                <a:ea typeface="ＭＳ Ｐゴシック" pitchFamily="50" charset="-128"/>
              </a:rPr>
              <a:t>PARALLEL_ENABLE</a:t>
            </a:r>
            <a:r>
              <a:rPr kumimoji="1" lang="ja-JP" altLang="en-US" sz="900" b="0" baseline="0" dirty="0" smtClean="0">
                <a:latin typeface="Arial" pitchFamily="34" charset="0"/>
                <a:ea typeface="ＭＳ Ｐゴシック" pitchFamily="50" charset="-128"/>
              </a:rPr>
              <a:t>句を指定します。 </a:t>
            </a:r>
            <a:r>
              <a:rPr kumimoji="1" lang="en-US" altLang="ja-JP" sz="900" b="0" baseline="0" dirty="0" smtClean="0">
                <a:latin typeface="Arial" pitchFamily="34" charset="0"/>
                <a:ea typeface="ＭＳ Ｐゴシック" pitchFamily="50" charset="-128"/>
              </a:rPr>
              <a:t>PARALLEL_ENABLE</a:t>
            </a:r>
            <a:r>
              <a:rPr kumimoji="1" lang="ja-JP" altLang="en-US" sz="900" b="0" baseline="0" dirty="0" smtClean="0">
                <a:latin typeface="Arial" pitchFamily="34" charset="0"/>
                <a:ea typeface="ＭＳ Ｐゴシック" pitchFamily="50" charset="-128"/>
              </a:rPr>
              <a:t>句を指定することにより、パラレル問合せ操作のパラレルスレーブプロセスからファンクションを実行できるようになります。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この例では、バッチプログラムをパラレル化する以前と比較して、約</a:t>
            </a:r>
            <a:r>
              <a:rPr kumimoji="1" lang="en-US" altLang="ja-JP" sz="900" b="0" baseline="0" dirty="0" smtClean="0">
                <a:latin typeface="Arial" pitchFamily="34" charset="0"/>
                <a:ea typeface="ＭＳ Ｐゴシック" pitchFamily="50" charset="-128"/>
              </a:rPr>
              <a:t>7.8</a:t>
            </a:r>
            <a:r>
              <a:rPr kumimoji="1" lang="ja-JP" altLang="en-US" sz="900" b="0" baseline="0" dirty="0" smtClean="0">
                <a:latin typeface="Arial" pitchFamily="34" charset="0"/>
                <a:ea typeface="ＭＳ Ｐゴシック" pitchFamily="50" charset="-128"/>
              </a:rPr>
              <a:t>倍のパフォーマンス改善をすることができました。</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PARALLEL_ENABLE</a:t>
            </a:r>
          </a:p>
          <a:p>
            <a:pPr>
              <a:defRPr/>
            </a:pPr>
            <a:r>
              <a:rPr kumimoji="1" lang="ja-JP" altLang="en-US" sz="900" b="0" baseline="0" dirty="0" smtClean="0">
                <a:latin typeface="Arial" pitchFamily="34" charset="0"/>
                <a:ea typeface="ＭＳ Ｐゴシック" pitchFamily="50" charset="-128"/>
              </a:rPr>
              <a:t>　　パラレル問合せ操作のパラレルスレーブプロセスからファンクションを実行できるようになります。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DETERMINISTIC</a:t>
            </a:r>
            <a:r>
              <a:rPr kumimoji="1" lang="ja-JP" altLang="en-US" sz="900" b="0" baseline="0" dirty="0" smtClean="0">
                <a:latin typeface="Arial" pitchFamily="34" charset="0"/>
                <a:ea typeface="ＭＳ Ｐゴシック" pitchFamily="50" charset="-128"/>
              </a:rPr>
              <a:t>句</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　　ファンクションがそのパラメータの同じ値でコールされたときに常に同じ結果値を戻すことを示します。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　　これは、オプティマイザが冗長ファンクション・コールを回避するのに役立ちます。ストアド・ファンクションが以前に同じ引数で起動された場合、オプティマイザは、以前の結果を使用で</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　　きます。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RESULT_CACHE</a:t>
            </a:r>
            <a:r>
              <a:rPr kumimoji="1" lang="ja-JP" altLang="en-US" sz="900" b="0" baseline="0" dirty="0" smtClean="0">
                <a:latin typeface="Arial" pitchFamily="34" charset="0"/>
                <a:ea typeface="ＭＳ Ｐゴシック" pitchFamily="50" charset="-128"/>
              </a:rPr>
              <a:t>句</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　　以前同じパラメータ値を指定してファンクションをコールした際の結果がキャッシュに含まれている場合は、キャッシュされた結果が起動元に戻され、ファンクション本体は再実行され</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　　ません。</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Internal)</a:t>
            </a:r>
          </a:p>
          <a:p>
            <a:pPr>
              <a:defRPr/>
            </a:pPr>
            <a:r>
              <a:rPr kumimoji="1" lang="ja-JP" altLang="en-US" sz="900" b="0" baseline="0" dirty="0" smtClean="0">
                <a:latin typeface="Arial" pitchFamily="34" charset="0"/>
                <a:ea typeface="ＭＳ Ｐゴシック" pitchFamily="50" charset="-128"/>
              </a:rPr>
              <a:t>上記の時間は、純粋にファンクションのパラレル化だけによるものではない。なぜなら、数千行あるソースの中に一部分であるからです。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実際には、変更した部分がファンクションのパラレル化（あと索引の無効化もしているが</a:t>
            </a:r>
            <a:r>
              <a:rPr kumimoji="1" lang="en-US" altLang="ja-JP" sz="900" b="0" baseline="0" dirty="0" smtClean="0">
                <a:latin typeface="Arial" pitchFamily="34" charset="0"/>
                <a:ea typeface="ＭＳ Ｐゴシック" pitchFamily="50" charset="-128"/>
              </a:rPr>
              <a:t>…</a:t>
            </a:r>
            <a:r>
              <a:rPr kumimoji="1" lang="ja-JP" altLang="en-US" sz="900" b="0" baseline="0" dirty="0" smtClean="0">
                <a:latin typeface="Arial" pitchFamily="34" charset="0"/>
                <a:ea typeface="ＭＳ Ｐゴシック" pitchFamily="50" charset="-128"/>
              </a:rPr>
              <a:t>）であり、非常に効果的であったとこは確かです</a:t>
            </a: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a:latin typeface="Arial" pitchFamily="34" charset="0"/>
              <a:ea typeface="ＭＳ Ｐゴシック" pitchFamily="50" charset="-128"/>
            </a:endParaRPr>
          </a:p>
        </p:txBody>
      </p:sp>
      <p:sp>
        <p:nvSpPr>
          <p:cNvPr id="19460" name="スライド番号プレースホルダ 3"/>
          <p:cNvSpPr>
            <a:spLocks noGrp="1"/>
          </p:cNvSpPr>
          <p:nvPr>
            <p:ph type="sldNum" sz="quarter" idx="5"/>
          </p:nvPr>
        </p:nvSpPr>
        <p:spPr>
          <a:noFill/>
        </p:spPr>
        <p:txBody>
          <a:bodyPr/>
          <a:lstStyle/>
          <a:p>
            <a:fld id="{CE5E40F4-DA86-4C54-A41D-E926A315776A}" type="slidenum">
              <a:rPr lang="en-US" altLang="ja-JP" smtClean="0">
                <a:ea typeface="ＭＳ Ｐゴシック" pitchFamily="50" charset="-128"/>
              </a:rPr>
              <a:pPr/>
              <a:t>46</a:t>
            </a:fld>
            <a:endParaRPr lang="en-US" altLang="ja-JP" dirty="0" smtClean="0">
              <a:ea typeface="ＭＳ Ｐゴシック" pitchFamily="50"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アプリケーション・パーティショニング</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バッチプログラムの内容によっては、</a:t>
            </a:r>
            <a:r>
              <a:rPr kumimoji="1" lang="en-US" altLang="ja-JP" sz="900" b="0" baseline="0" dirty="0" smtClean="0">
                <a:latin typeface="Arial" pitchFamily="34" charset="0"/>
                <a:ea typeface="ＭＳ Ｐゴシック" pitchFamily="50" charset="-128"/>
              </a:rPr>
              <a:t>SQL</a:t>
            </a:r>
            <a:r>
              <a:rPr kumimoji="1" lang="ja-JP" altLang="en-US" sz="900" b="0" baseline="0" dirty="0" smtClean="0">
                <a:latin typeface="Arial" pitchFamily="34" charset="0"/>
                <a:ea typeface="ＭＳ Ｐゴシック" pitchFamily="50" charset="-128"/>
              </a:rPr>
              <a:t>文レベルにてパラレル化する事が難しい場合があります。また、パーティション内のデータの偏りが非常に激しい場合、通常通りパーティション・ワイズ・ジョイン等のパーティション毎の処理を利用しても、データ量の多いパーティションに処理が依存して、全体としてのパフォーマンスが最適にならない場合があ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その場合、バッチプログラム側から対象となるデータ範囲を明示的に指定し分割することで、バッチプログラム全体のパフォーマンスを改善することができます。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スライド中で参考情報として出しているパフォーマンス結果は、</a:t>
            </a:r>
            <a:r>
              <a:rPr kumimoji="1" lang="en-US" altLang="ja-JP" sz="900" b="0" baseline="0" dirty="0" smtClean="0">
                <a:latin typeface="Arial" pitchFamily="34" charset="0"/>
                <a:ea typeface="ＭＳ Ｐゴシック" pitchFamily="50" charset="-128"/>
              </a:rPr>
              <a:t>Pro*C</a:t>
            </a:r>
            <a:r>
              <a:rPr kumimoji="1" lang="ja-JP" altLang="en-US" sz="900" b="0" baseline="0" dirty="0" smtClean="0">
                <a:latin typeface="Arial" pitchFamily="34" charset="0"/>
                <a:ea typeface="ＭＳ Ｐゴシック" pitchFamily="50" charset="-128"/>
              </a:rPr>
              <a:t>で作成されたバッチ・プログラムをアプリケーション・パーティショニングした時の結果の一例です。</a:t>
            </a: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a:latin typeface="Arial" pitchFamily="34" charset="0"/>
              <a:ea typeface="ＭＳ Ｐゴシック" pitchFamily="50" charset="-128"/>
            </a:endParaRPr>
          </a:p>
        </p:txBody>
      </p:sp>
      <p:sp>
        <p:nvSpPr>
          <p:cNvPr id="19460" name="スライド番号プレースホルダ 3"/>
          <p:cNvSpPr>
            <a:spLocks noGrp="1"/>
          </p:cNvSpPr>
          <p:nvPr>
            <p:ph type="sldNum" sz="quarter" idx="5"/>
          </p:nvPr>
        </p:nvSpPr>
        <p:spPr>
          <a:noFill/>
        </p:spPr>
        <p:txBody>
          <a:bodyPr/>
          <a:lstStyle/>
          <a:p>
            <a:fld id="{CE5E40F4-DA86-4C54-A41D-E926A315776A}" type="slidenum">
              <a:rPr lang="en-US" altLang="ja-JP" smtClean="0">
                <a:ea typeface="ＭＳ Ｐゴシック" pitchFamily="50" charset="-128"/>
              </a:rPr>
              <a:pPr/>
              <a:t>47</a:t>
            </a:fld>
            <a:endParaRPr lang="en-US" altLang="ja-JP" dirty="0" smtClean="0">
              <a:ea typeface="ＭＳ Ｐゴシック" pitchFamily="50"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アプリケーション・パーティショニング</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スライド上のグラフは、パーティションにおけるデータの偏りを示しています。ほとんどのパーティションでは、データサイズは均一ですが、特定のパーティションのデータ件数が非常に多く、このままでは、パーティション毎に並列処理を実施しても最適なパフォーマンスが得られません。</a:t>
            </a:r>
          </a:p>
          <a:p>
            <a:pPr>
              <a:defRPr/>
            </a:pPr>
            <a:endParaRPr kumimoji="1" lang="en-US" altLang="ja-JP" sz="900" b="0" dirty="0" smtClean="0">
              <a:latin typeface="+mn-ea"/>
              <a:ea typeface="+mn-ea"/>
            </a:endParaRPr>
          </a:p>
          <a:p>
            <a:pPr>
              <a:defRPr/>
            </a:pPr>
            <a:r>
              <a:rPr kumimoji="1" lang="ja-JP" altLang="en-US" sz="900" b="0" dirty="0" smtClean="0">
                <a:latin typeface="+mn-ea"/>
                <a:ea typeface="+mn-ea"/>
              </a:rPr>
              <a:t>ここでは、アプリケーション・パーティショニングにより、処理を大きく</a:t>
            </a:r>
            <a:r>
              <a:rPr kumimoji="1" lang="en-US" altLang="ja-JP" sz="900" b="0" dirty="0" smtClean="0">
                <a:latin typeface="+mn-ea"/>
                <a:ea typeface="+mn-ea"/>
              </a:rPr>
              <a:t>2</a:t>
            </a:r>
            <a:r>
              <a:rPr kumimoji="1" lang="ja-JP" altLang="en-US" sz="900" b="0" dirty="0" err="1" smtClean="0">
                <a:latin typeface="+mn-ea"/>
                <a:ea typeface="+mn-ea"/>
              </a:rPr>
              <a:t>つの</a:t>
            </a:r>
            <a:r>
              <a:rPr kumimoji="1" lang="ja-JP" altLang="en-US" sz="900" b="0" dirty="0" smtClean="0">
                <a:latin typeface="+mn-ea"/>
                <a:ea typeface="+mn-ea"/>
              </a:rPr>
              <a:t>ステップに分けて実施することを検討しています。</a:t>
            </a:r>
            <a:endParaRPr kumimoji="1" lang="en-US" altLang="ja-JP" sz="900" b="0" dirty="0" smtClean="0">
              <a:latin typeface="+mn-ea"/>
              <a:ea typeface="+mn-ea"/>
            </a:endParaRPr>
          </a:p>
          <a:p>
            <a:pPr>
              <a:defRPr/>
            </a:pPr>
            <a:r>
              <a:rPr kumimoji="1" lang="ja-JP" altLang="en-US" sz="900" b="0" dirty="0" smtClean="0">
                <a:latin typeface="+mn-ea"/>
                <a:ea typeface="+mn-ea"/>
              </a:rPr>
              <a:t>パーティションは全部で</a:t>
            </a:r>
            <a:r>
              <a:rPr kumimoji="1" lang="en-US" altLang="ja-JP" sz="900" b="0" dirty="0" smtClean="0">
                <a:latin typeface="+mn-ea"/>
                <a:ea typeface="+mn-ea"/>
              </a:rPr>
              <a:t>4096</a:t>
            </a:r>
            <a:r>
              <a:rPr kumimoji="1" lang="ja-JP" altLang="en-US" sz="900" b="0" dirty="0" smtClean="0">
                <a:latin typeface="+mn-ea"/>
                <a:ea typeface="+mn-ea"/>
              </a:rPr>
              <a:t>個存在し、具体的には、データ量が多い、</a:t>
            </a:r>
            <a:r>
              <a:rPr kumimoji="1" lang="en-US" altLang="ja-JP" sz="900" b="0" dirty="0" smtClean="0">
                <a:latin typeface="+mn-ea"/>
                <a:ea typeface="+mn-ea"/>
              </a:rPr>
              <a:t>8</a:t>
            </a:r>
            <a:r>
              <a:rPr kumimoji="1" lang="ja-JP" altLang="en-US" sz="900" b="0" dirty="0" err="1" smtClean="0">
                <a:latin typeface="+mn-ea"/>
                <a:ea typeface="+mn-ea"/>
              </a:rPr>
              <a:t>つの</a:t>
            </a:r>
            <a:r>
              <a:rPr kumimoji="1" lang="ja-JP" altLang="en-US" sz="900" b="0" dirty="0" smtClean="0">
                <a:latin typeface="+mn-ea"/>
                <a:ea typeface="+mn-ea"/>
              </a:rPr>
              <a:t>パーティションの処理と、データ量の少ない残りの</a:t>
            </a:r>
            <a:r>
              <a:rPr kumimoji="1" lang="en-US" altLang="ja-JP" sz="900" b="0" dirty="0" smtClean="0">
                <a:latin typeface="+mn-ea"/>
                <a:ea typeface="+mn-ea"/>
              </a:rPr>
              <a:t>4088</a:t>
            </a:r>
            <a:r>
              <a:rPr kumimoji="1" lang="ja-JP" altLang="en-US" sz="900" b="0" dirty="0" smtClean="0">
                <a:latin typeface="+mn-ea"/>
                <a:ea typeface="+mn-ea"/>
              </a:rPr>
              <a:t>のパーティションに分けています。</a:t>
            </a:r>
            <a:endParaRPr kumimoji="1" lang="ja-JP" altLang="en-US" sz="900" b="0" dirty="0">
              <a:latin typeface="+mn-ea"/>
              <a:ea typeface="+mn-ea"/>
            </a:endParaRPr>
          </a:p>
        </p:txBody>
      </p:sp>
      <p:sp>
        <p:nvSpPr>
          <p:cNvPr id="19460" name="スライド番号プレースホルダ 3"/>
          <p:cNvSpPr>
            <a:spLocks noGrp="1"/>
          </p:cNvSpPr>
          <p:nvPr>
            <p:ph type="sldNum" sz="quarter" idx="5"/>
          </p:nvPr>
        </p:nvSpPr>
        <p:spPr>
          <a:noFill/>
        </p:spPr>
        <p:txBody>
          <a:bodyPr/>
          <a:lstStyle/>
          <a:p>
            <a:fld id="{CE5E40F4-DA86-4C54-A41D-E926A315776A}" type="slidenum">
              <a:rPr lang="en-US" altLang="ja-JP" smtClean="0">
                <a:ea typeface="ＭＳ Ｐゴシック" pitchFamily="50" charset="-128"/>
              </a:rPr>
              <a:pPr/>
              <a:t>48</a:t>
            </a:fld>
            <a:endParaRPr lang="en-US" altLang="ja-JP" dirty="0" smtClean="0">
              <a:ea typeface="ＭＳ Ｐゴシック" pitchFamily="50"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アプリケーション・パーティショニング</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処理の</a:t>
            </a:r>
            <a:r>
              <a:rPr kumimoji="1" lang="en-US" altLang="ja-JP" sz="900" b="0" baseline="0" dirty="0" smtClean="0">
                <a:latin typeface="Arial" pitchFamily="34" charset="0"/>
                <a:ea typeface="ＭＳ Ｐゴシック" pitchFamily="50" charset="-128"/>
              </a:rPr>
              <a:t>SQL</a:t>
            </a:r>
            <a:r>
              <a:rPr kumimoji="1" lang="ja-JP" altLang="en-US" sz="900" b="0" baseline="0" dirty="0" smtClean="0">
                <a:latin typeface="Arial" pitchFamily="34" charset="0"/>
                <a:ea typeface="ＭＳ Ｐゴシック" pitchFamily="50" charset="-128"/>
              </a:rPr>
              <a:t>自体は、</a:t>
            </a:r>
            <a:r>
              <a:rPr kumimoji="1" lang="en-US" altLang="ja-JP" sz="900" b="0" baseline="0" dirty="0" smtClean="0">
                <a:latin typeface="Arial" pitchFamily="34" charset="0"/>
                <a:ea typeface="ＭＳ Ｐゴシック" pitchFamily="50" charset="-128"/>
              </a:rPr>
              <a:t>WHERE</a:t>
            </a:r>
            <a:r>
              <a:rPr kumimoji="1" lang="ja-JP" altLang="en-US" sz="900" b="0" baseline="0" dirty="0" smtClean="0">
                <a:latin typeface="Arial" pitchFamily="34" charset="0"/>
                <a:ea typeface="ＭＳ Ｐゴシック" pitchFamily="50" charset="-128"/>
              </a:rPr>
              <a:t>句の条件のみを変更し、</a:t>
            </a:r>
            <a:r>
              <a:rPr kumimoji="1" lang="en-US" altLang="ja-JP" sz="900" b="0" baseline="0" dirty="0" smtClean="0">
                <a:latin typeface="Arial" pitchFamily="34" charset="0"/>
                <a:ea typeface="ＭＳ Ｐゴシック" pitchFamily="50" charset="-128"/>
              </a:rPr>
              <a:t>STEP1</a:t>
            </a:r>
            <a:r>
              <a:rPr kumimoji="1" lang="ja-JP" altLang="en-US" sz="900" b="0" baseline="0" dirty="0" smtClean="0">
                <a:latin typeface="Arial" pitchFamily="34" charset="0"/>
                <a:ea typeface="ＭＳ Ｐゴシック" pitchFamily="50" charset="-128"/>
              </a:rPr>
              <a:t>として、データ量の多い</a:t>
            </a:r>
            <a:r>
              <a:rPr kumimoji="1" lang="en-US" altLang="ja-JP" sz="900" b="0" baseline="0" dirty="0" smtClean="0">
                <a:latin typeface="Arial" pitchFamily="34" charset="0"/>
                <a:ea typeface="ＭＳ Ｐゴシック" pitchFamily="50" charset="-128"/>
              </a:rPr>
              <a:t>8</a:t>
            </a:r>
            <a:r>
              <a:rPr kumimoji="1" lang="ja-JP" altLang="en-US" sz="900" b="0" baseline="0" dirty="0" err="1" smtClean="0">
                <a:latin typeface="Arial" pitchFamily="34" charset="0"/>
                <a:ea typeface="ＭＳ Ｐゴシック" pitchFamily="50" charset="-128"/>
              </a:rPr>
              <a:t>つの</a:t>
            </a:r>
            <a:r>
              <a:rPr kumimoji="1" lang="ja-JP" altLang="en-US" sz="900" b="0" baseline="0" dirty="0" smtClean="0">
                <a:latin typeface="Arial" pitchFamily="34" charset="0"/>
                <a:ea typeface="ＭＳ Ｐゴシック" pitchFamily="50" charset="-128"/>
              </a:rPr>
              <a:t>パーティションに対して、並列度</a:t>
            </a:r>
            <a:r>
              <a:rPr kumimoji="1" lang="en-US" altLang="ja-JP" sz="900" b="0" baseline="0" dirty="0" smtClean="0">
                <a:latin typeface="Arial" pitchFamily="34" charset="0"/>
                <a:ea typeface="ＭＳ Ｐゴシック" pitchFamily="50" charset="-128"/>
              </a:rPr>
              <a:t>128</a:t>
            </a:r>
            <a:r>
              <a:rPr kumimoji="1" lang="ja-JP" altLang="en-US" sz="900" b="0" baseline="0" dirty="0" err="1" smtClean="0">
                <a:latin typeface="Arial" pitchFamily="34" charset="0"/>
                <a:ea typeface="ＭＳ Ｐゴシック" pitchFamily="50" charset="-128"/>
              </a:rPr>
              <a:t>にて</a:t>
            </a:r>
            <a:r>
              <a:rPr kumimoji="1" lang="ja-JP" altLang="en-US" sz="900" b="0" baseline="0" dirty="0" smtClean="0">
                <a:latin typeface="Arial" pitchFamily="34" charset="0"/>
                <a:ea typeface="ＭＳ Ｐゴシック" pitchFamily="50" charset="-128"/>
              </a:rPr>
              <a:t>実行してます。この並列度</a:t>
            </a:r>
            <a:r>
              <a:rPr kumimoji="1" lang="en-US" altLang="ja-JP" sz="900" b="0" baseline="0" dirty="0" smtClean="0">
                <a:latin typeface="Arial" pitchFamily="34" charset="0"/>
                <a:ea typeface="ＭＳ Ｐゴシック" pitchFamily="50" charset="-128"/>
              </a:rPr>
              <a:t>128</a:t>
            </a:r>
            <a:r>
              <a:rPr kumimoji="1" lang="ja-JP" altLang="en-US" sz="900" b="0" baseline="0" dirty="0" smtClean="0">
                <a:latin typeface="Arial" pitchFamily="34" charset="0"/>
                <a:ea typeface="ＭＳ Ｐゴシック" pitchFamily="50" charset="-128"/>
              </a:rPr>
              <a:t>は、ディスクや</a:t>
            </a:r>
            <a:r>
              <a:rPr kumimoji="1" lang="en-US" altLang="ja-JP" sz="900" b="0" baseline="0" dirty="0" smtClean="0">
                <a:latin typeface="Arial" pitchFamily="34" charset="0"/>
                <a:ea typeface="ＭＳ Ｐゴシック" pitchFamily="50" charset="-128"/>
              </a:rPr>
              <a:t>CPU</a:t>
            </a:r>
            <a:r>
              <a:rPr kumimoji="1" lang="ja-JP" altLang="en-US" sz="900" b="0" baseline="0" dirty="0" smtClean="0">
                <a:latin typeface="Arial" pitchFamily="34" charset="0"/>
                <a:ea typeface="ＭＳ Ｐゴシック" pitchFamily="50" charset="-128"/>
              </a:rPr>
              <a:t>リソースを最大限に活用できる並列度にて実施しています。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その後、</a:t>
            </a:r>
            <a:r>
              <a:rPr kumimoji="1" lang="en-US" altLang="ja-JP" sz="900" b="0" baseline="0" dirty="0" smtClean="0">
                <a:latin typeface="Arial" pitchFamily="34" charset="0"/>
                <a:ea typeface="ＭＳ Ｐゴシック" pitchFamily="50" charset="-128"/>
              </a:rPr>
              <a:t>STEP2</a:t>
            </a:r>
            <a:r>
              <a:rPr kumimoji="1" lang="ja-JP" altLang="en-US" sz="900" b="0" baseline="0" dirty="0" smtClean="0">
                <a:latin typeface="Arial" pitchFamily="34" charset="0"/>
                <a:ea typeface="ＭＳ Ｐゴシック" pitchFamily="50" charset="-128"/>
              </a:rPr>
              <a:t>として、残りの</a:t>
            </a:r>
            <a:r>
              <a:rPr kumimoji="1" lang="en-US" altLang="ja-JP" sz="900" b="0" baseline="0" dirty="0" smtClean="0">
                <a:latin typeface="Arial" pitchFamily="34" charset="0"/>
                <a:ea typeface="ＭＳ Ｐゴシック" pitchFamily="50" charset="-128"/>
              </a:rPr>
              <a:t>4088</a:t>
            </a:r>
            <a:r>
              <a:rPr kumimoji="1" lang="ja-JP" altLang="en-US" sz="900" b="0" baseline="0" dirty="0" smtClean="0">
                <a:latin typeface="Arial" pitchFamily="34" charset="0"/>
                <a:ea typeface="ＭＳ Ｐゴシック" pitchFamily="50" charset="-128"/>
              </a:rPr>
              <a:t>パーティションのデータを同様に並列度</a:t>
            </a:r>
            <a:r>
              <a:rPr kumimoji="1" lang="en-US" altLang="ja-JP" sz="900" b="0" baseline="0" dirty="0" smtClean="0">
                <a:latin typeface="Arial" pitchFamily="34" charset="0"/>
                <a:ea typeface="ＭＳ Ｐゴシック" pitchFamily="50" charset="-128"/>
              </a:rPr>
              <a:t>128</a:t>
            </a:r>
            <a:r>
              <a:rPr kumimoji="1" lang="ja-JP" altLang="en-US" sz="900" b="0" baseline="0" dirty="0" err="1" smtClean="0">
                <a:latin typeface="Arial" pitchFamily="34" charset="0"/>
                <a:ea typeface="ＭＳ Ｐゴシック" pitchFamily="50" charset="-128"/>
              </a:rPr>
              <a:t>にて</a:t>
            </a:r>
            <a:r>
              <a:rPr kumimoji="1" lang="ja-JP" altLang="en-US" sz="900" b="0" baseline="0" dirty="0" smtClean="0">
                <a:latin typeface="Arial" pitchFamily="34" charset="0"/>
                <a:ea typeface="ＭＳ Ｐゴシック" pitchFamily="50" charset="-128"/>
              </a:rPr>
              <a:t>処理を実施します。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このアプリケーションパーティショニングの結果により、この例においては、変更前と比較して、約</a:t>
            </a:r>
            <a:r>
              <a:rPr kumimoji="1" lang="en-US" altLang="ja-JP" sz="900" b="0" baseline="0" dirty="0" smtClean="0">
                <a:latin typeface="Arial" pitchFamily="34" charset="0"/>
                <a:ea typeface="ＭＳ Ｐゴシック" pitchFamily="50" charset="-128"/>
              </a:rPr>
              <a:t>1.4</a:t>
            </a:r>
            <a:r>
              <a:rPr kumimoji="1" lang="ja-JP" altLang="en-US" sz="900" b="0" baseline="0" dirty="0" smtClean="0">
                <a:latin typeface="Arial" pitchFamily="34" charset="0"/>
                <a:ea typeface="ＭＳ Ｐゴシック" pitchFamily="50" charset="-128"/>
              </a:rPr>
              <a:t>倍のパフォーマンスの改善を得ることができました。</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p:txBody>
      </p:sp>
      <p:sp>
        <p:nvSpPr>
          <p:cNvPr id="19460" name="スライド番号プレースホルダ 3"/>
          <p:cNvSpPr>
            <a:spLocks noGrp="1"/>
          </p:cNvSpPr>
          <p:nvPr>
            <p:ph type="sldNum" sz="quarter" idx="5"/>
          </p:nvPr>
        </p:nvSpPr>
        <p:spPr>
          <a:noFill/>
        </p:spPr>
        <p:txBody>
          <a:bodyPr/>
          <a:lstStyle/>
          <a:p>
            <a:fld id="{CE5E40F4-DA86-4C54-A41D-E926A315776A}" type="slidenum">
              <a:rPr lang="en-US" altLang="ja-JP" smtClean="0">
                <a:ea typeface="ＭＳ Ｐゴシック" pitchFamily="50" charset="-128"/>
              </a:rPr>
              <a:pPr/>
              <a:t>49</a:t>
            </a:fld>
            <a:endParaRPr lang="en-US" altLang="ja-JP" dirty="0" smtClean="0">
              <a:ea typeface="ＭＳ Ｐゴシック" pitchFamily="50"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ja-JP" sz="900" b="1" dirty="0" smtClean="0">
                <a:latin typeface="Arial" charset="0"/>
              </a:rPr>
              <a:t>Oracle </a:t>
            </a:r>
            <a:r>
              <a:rPr lang="en-US" altLang="ja-JP" sz="900" b="1" dirty="0" err="1" smtClean="0">
                <a:latin typeface="Arial" charset="0"/>
              </a:rPr>
              <a:t>Exadata</a:t>
            </a:r>
            <a:r>
              <a:rPr lang="en-US" altLang="ja-JP" sz="900" b="1" dirty="0" smtClean="0">
                <a:latin typeface="Arial" charset="0"/>
              </a:rPr>
              <a:t> Database Machine</a:t>
            </a:r>
            <a:endParaRPr kumimoji="1" lang="en-US" altLang="ja-JP" sz="900" b="0" dirty="0" smtClean="0">
              <a:latin typeface="+mn-ea"/>
              <a:ea typeface="+mn-ea"/>
            </a:endParaRPr>
          </a:p>
          <a:p>
            <a:pPr>
              <a:defRPr/>
            </a:pPr>
            <a:endParaRPr kumimoji="1" lang="en-US" altLang="ja-JP" sz="900" b="0" dirty="0" smtClean="0">
              <a:latin typeface="+mn-ea"/>
              <a:ea typeface="+mn-ea"/>
            </a:endParaRPr>
          </a:p>
          <a:p>
            <a:pPr>
              <a:defRPr/>
            </a:pPr>
            <a:r>
              <a:rPr kumimoji="1" lang="en-US" altLang="ja-JP" sz="900" b="0" dirty="0" smtClean="0">
                <a:latin typeface="+mn-ea"/>
                <a:ea typeface="+mn-ea"/>
              </a:rPr>
              <a:t>Oracle </a:t>
            </a:r>
            <a:r>
              <a:rPr kumimoji="1" lang="en-US" altLang="ja-JP" sz="900" b="0" dirty="0" err="1" smtClean="0">
                <a:latin typeface="+mn-ea"/>
                <a:ea typeface="+mn-ea"/>
              </a:rPr>
              <a:t>Exadata</a:t>
            </a:r>
            <a:r>
              <a:rPr kumimoji="1" lang="en-US" altLang="ja-JP" sz="900" b="0" dirty="0" smtClean="0">
                <a:latin typeface="+mn-ea"/>
                <a:ea typeface="+mn-ea"/>
              </a:rPr>
              <a:t> Database Machine </a:t>
            </a:r>
            <a:r>
              <a:rPr kumimoji="1" lang="ja-JP" altLang="en-US" sz="900" b="0" dirty="0" smtClean="0">
                <a:latin typeface="+mn-ea"/>
                <a:ea typeface="+mn-ea"/>
              </a:rPr>
              <a:t>は、あらゆるアプリケーション要件に対応できるよう</a:t>
            </a:r>
            <a:r>
              <a:rPr kumimoji="1" lang="en-US" altLang="ja-JP" sz="900" b="0" dirty="0" smtClean="0">
                <a:latin typeface="+mn-ea"/>
                <a:ea typeface="+mn-ea"/>
              </a:rPr>
              <a:t>1/8</a:t>
            </a:r>
            <a:r>
              <a:rPr kumimoji="1" lang="ja-JP" altLang="en-US" sz="900" b="0" dirty="0" smtClean="0">
                <a:latin typeface="+mn-ea"/>
                <a:ea typeface="+mn-ea"/>
              </a:rPr>
              <a:t>ラック、クォーターラック、ハーフラック、フルラックの構成を用意しており、要件の変化に合わせて簡単に拡張可能です。フルラックでは、</a:t>
            </a:r>
            <a:r>
              <a:rPr kumimoji="1" lang="en-US" altLang="ja-JP" sz="900" b="0" dirty="0" smtClean="0">
                <a:latin typeface="+mn-ea"/>
                <a:ea typeface="+mn-ea"/>
              </a:rPr>
              <a:t>8</a:t>
            </a:r>
            <a:r>
              <a:rPr kumimoji="1" lang="ja-JP" altLang="en-US" sz="900" b="0" dirty="0" smtClean="0">
                <a:latin typeface="+mn-ea"/>
                <a:ea typeface="+mn-ea"/>
              </a:rPr>
              <a:t>台の</a:t>
            </a:r>
            <a:r>
              <a:rPr kumimoji="1" lang="en-US" altLang="ja-JP" sz="900" b="0" dirty="0" smtClean="0">
                <a:latin typeface="+mn-ea"/>
                <a:ea typeface="+mn-ea"/>
              </a:rPr>
              <a:t>2</a:t>
            </a:r>
            <a:r>
              <a:rPr kumimoji="1" lang="ja-JP" altLang="en-US" sz="900" b="0" dirty="0" smtClean="0">
                <a:latin typeface="+mn-ea"/>
                <a:ea typeface="+mn-ea"/>
              </a:rPr>
              <a:t>ソケット・データベース・サーバーと</a:t>
            </a:r>
            <a:r>
              <a:rPr kumimoji="1" lang="en-US" altLang="ja-JP" sz="900" b="0" dirty="0" smtClean="0">
                <a:latin typeface="+mn-ea"/>
                <a:ea typeface="+mn-ea"/>
              </a:rPr>
              <a:t>14</a:t>
            </a:r>
            <a:r>
              <a:rPr kumimoji="1" lang="ja-JP" altLang="en-US" sz="900" b="0" dirty="0" smtClean="0">
                <a:latin typeface="+mn-ea"/>
                <a:ea typeface="+mn-ea"/>
              </a:rPr>
              <a:t>台の</a:t>
            </a:r>
            <a:r>
              <a:rPr kumimoji="1" lang="en-US" altLang="ja-JP" sz="900" b="0" dirty="0" smtClean="0">
                <a:latin typeface="+mn-ea"/>
                <a:ea typeface="+mn-ea"/>
              </a:rPr>
              <a:t>Oracle </a:t>
            </a:r>
            <a:r>
              <a:rPr kumimoji="1" lang="en-US" altLang="ja-JP" sz="900" b="0" dirty="0" err="1" smtClean="0">
                <a:latin typeface="+mn-ea"/>
                <a:ea typeface="+mn-ea"/>
              </a:rPr>
              <a:t>Exadata</a:t>
            </a:r>
            <a:r>
              <a:rPr kumimoji="1" lang="en-US" altLang="ja-JP" sz="900" b="0" dirty="0" smtClean="0">
                <a:latin typeface="+mn-ea"/>
                <a:ea typeface="+mn-ea"/>
              </a:rPr>
              <a:t> Storage Server</a:t>
            </a:r>
            <a:r>
              <a:rPr kumimoji="1" lang="ja-JP" altLang="en-US" sz="900" b="0" dirty="0" err="1" smtClean="0">
                <a:latin typeface="+mn-ea"/>
                <a:ea typeface="+mn-ea"/>
              </a:rPr>
              <a:t>、</a:t>
            </a:r>
            <a:r>
              <a:rPr kumimoji="1" lang="en-US" altLang="ja-JP" sz="900" b="0" dirty="0" err="1" smtClean="0">
                <a:latin typeface="+mn-ea"/>
                <a:ea typeface="+mn-ea"/>
              </a:rPr>
              <a:t>InfiniBand</a:t>
            </a:r>
            <a:r>
              <a:rPr kumimoji="1" lang="ja-JP" altLang="en-US" sz="900" b="0" dirty="0" smtClean="0">
                <a:latin typeface="+mn-ea"/>
                <a:ea typeface="+mn-ea"/>
              </a:rPr>
              <a:t>スイッチ、</a:t>
            </a:r>
            <a:r>
              <a:rPr kumimoji="1" lang="en-US" altLang="ja-JP" sz="900" b="0" dirty="0" smtClean="0">
                <a:latin typeface="+mn-ea"/>
                <a:ea typeface="+mn-ea"/>
              </a:rPr>
              <a:t>89.6TB</a:t>
            </a:r>
          </a:p>
          <a:p>
            <a:pPr>
              <a:defRPr/>
            </a:pPr>
            <a:r>
              <a:rPr kumimoji="1" lang="ja-JP" altLang="en-US" sz="900" b="0" dirty="0" smtClean="0">
                <a:latin typeface="+mn-ea"/>
                <a:ea typeface="+mn-ea"/>
              </a:rPr>
              <a:t>を超える</a:t>
            </a:r>
            <a:r>
              <a:rPr kumimoji="1" lang="en-US" altLang="ja-JP" sz="900" b="0" dirty="0" err="1" smtClean="0">
                <a:latin typeface="+mn-ea"/>
                <a:ea typeface="+mn-ea"/>
              </a:rPr>
              <a:t>Exadata</a:t>
            </a:r>
            <a:r>
              <a:rPr kumimoji="1" lang="en-US" altLang="ja-JP" sz="900" b="0" dirty="0" smtClean="0">
                <a:latin typeface="+mn-ea"/>
                <a:ea typeface="+mn-ea"/>
              </a:rPr>
              <a:t> Smart Flash Cache (High Capacity disk</a:t>
            </a:r>
            <a:r>
              <a:rPr kumimoji="1" lang="en-US" altLang="ja-JP" sz="900" b="0" baseline="0" dirty="0" smtClean="0">
                <a:latin typeface="+mn-ea"/>
                <a:ea typeface="+mn-ea"/>
              </a:rPr>
              <a:t> model</a:t>
            </a:r>
            <a:r>
              <a:rPr kumimoji="1" lang="ja-JP" altLang="en-US" sz="900" b="0" baseline="0" dirty="0" smtClean="0">
                <a:latin typeface="+mn-ea"/>
                <a:ea typeface="+mn-ea"/>
              </a:rPr>
              <a:t>時</a:t>
            </a:r>
            <a:r>
              <a:rPr kumimoji="1" lang="en-US" altLang="ja-JP" sz="900" b="0" dirty="0" smtClean="0">
                <a:latin typeface="+mn-ea"/>
                <a:ea typeface="+mn-ea"/>
              </a:rPr>
              <a:t>)</a:t>
            </a:r>
            <a:r>
              <a:rPr kumimoji="1" lang="ja-JP" altLang="en-US" sz="900" b="0" dirty="0" smtClean="0">
                <a:latin typeface="+mn-ea"/>
                <a:ea typeface="+mn-ea"/>
              </a:rPr>
              <a:t>で構成され、きわめて高速なトランザクションのレスポンス時間と高いスループットを実現しています。</a:t>
            </a:r>
            <a:endParaRPr kumimoji="1" lang="en-US" altLang="ja-JP" sz="900" b="0" dirty="0" smtClean="0">
              <a:latin typeface="+mn-ea"/>
              <a:ea typeface="+mn-ea"/>
            </a:endParaRPr>
          </a:p>
          <a:p>
            <a:pPr>
              <a:defRPr/>
            </a:pPr>
            <a:r>
              <a:rPr kumimoji="1" lang="ja-JP" altLang="en-US" sz="900" b="0" dirty="0" smtClean="0">
                <a:latin typeface="+mn-ea"/>
                <a:ea typeface="+mn-ea"/>
              </a:rPr>
              <a:t>また、</a:t>
            </a:r>
            <a:r>
              <a:rPr kumimoji="1" lang="en-US" altLang="ja-JP" sz="900" b="0" dirty="0" smtClean="0">
                <a:latin typeface="+mn-ea"/>
                <a:ea typeface="+mn-ea"/>
              </a:rPr>
              <a:t>Elastic Configuration</a:t>
            </a:r>
            <a:r>
              <a:rPr kumimoji="1" lang="ja-JP" altLang="en-US" sz="900" b="0" dirty="0" smtClean="0">
                <a:latin typeface="+mn-ea"/>
                <a:ea typeface="+mn-ea"/>
              </a:rPr>
              <a:t>として、データベース・サーバー、</a:t>
            </a:r>
            <a:r>
              <a:rPr kumimoji="1" lang="en-US" altLang="ja-JP" sz="900" b="0" dirty="0" err="1" smtClean="0">
                <a:latin typeface="+mn-ea"/>
                <a:ea typeface="+mn-ea"/>
              </a:rPr>
              <a:t>Exadata</a:t>
            </a:r>
            <a:r>
              <a:rPr kumimoji="1" lang="en-US" altLang="ja-JP" sz="900" b="0" baseline="0" dirty="0" smtClean="0">
                <a:latin typeface="+mn-ea"/>
                <a:ea typeface="+mn-ea"/>
              </a:rPr>
              <a:t> Storage Server</a:t>
            </a:r>
            <a:r>
              <a:rPr kumimoji="1" lang="ja-JP" altLang="en-US" sz="900" b="0" baseline="0" dirty="0" smtClean="0">
                <a:latin typeface="+mn-ea"/>
                <a:ea typeface="+mn-ea"/>
              </a:rPr>
              <a:t>の</a:t>
            </a:r>
            <a:r>
              <a:rPr kumimoji="1" lang="ja-JP" altLang="en-US" sz="900" b="0" dirty="0" smtClean="0">
                <a:latin typeface="+mn-ea"/>
                <a:ea typeface="+mn-ea"/>
              </a:rPr>
              <a:t>サーバー台数は</a:t>
            </a:r>
            <a:r>
              <a:rPr kumimoji="1" lang="en-US" altLang="ja-JP" sz="900" b="0" dirty="0" smtClean="0">
                <a:latin typeface="+mn-ea"/>
                <a:ea typeface="+mn-ea"/>
              </a:rPr>
              <a:t>1</a:t>
            </a:r>
            <a:r>
              <a:rPr kumimoji="1" lang="ja-JP" altLang="en-US" sz="900" b="0" dirty="0" smtClean="0">
                <a:latin typeface="+mn-ea"/>
                <a:ea typeface="+mn-ea"/>
              </a:rPr>
              <a:t>台ずつ増やすことも可能です。</a:t>
            </a:r>
            <a:endParaRPr kumimoji="1" lang="ja-JP" altLang="en-US" sz="900" b="0" dirty="0">
              <a:latin typeface="+mn-ea"/>
              <a:ea typeface="+mn-ea"/>
            </a:endParaRPr>
          </a:p>
        </p:txBody>
      </p:sp>
      <p:sp>
        <p:nvSpPr>
          <p:cNvPr id="18436" name="スライド番号プレースホルダ 3"/>
          <p:cNvSpPr>
            <a:spLocks noGrp="1"/>
          </p:cNvSpPr>
          <p:nvPr>
            <p:ph type="sldNum" sz="quarter" idx="5"/>
          </p:nvPr>
        </p:nvSpPr>
        <p:spPr>
          <a:noFill/>
        </p:spPr>
        <p:txBody>
          <a:bodyPr/>
          <a:lstStyle/>
          <a:p>
            <a:fld id="{2BD71B42-B808-4548-B078-46386B98D5E3}" type="slidenum">
              <a:rPr lang="en-US" altLang="ja-JP" smtClean="0">
                <a:ea typeface="ＭＳ Ｐゴシック" pitchFamily="50" charset="-128"/>
              </a:rPr>
              <a:pPr/>
              <a:t>5</a:t>
            </a:fld>
            <a:endParaRPr lang="en-US" altLang="ja-JP" smtClean="0">
              <a:ea typeface="ＭＳ Ｐゴシック" pitchFamily="50"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中間表を利用した処理の見直し</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カーソル・ループを利用した逐次処理について、</a:t>
            </a:r>
            <a:r>
              <a:rPr kumimoji="1" lang="en-US" altLang="ja-JP" sz="900" b="0" baseline="0" dirty="0" smtClean="0">
                <a:latin typeface="Arial" pitchFamily="34" charset="0"/>
                <a:ea typeface="ＭＳ Ｐゴシック" pitchFamily="50" charset="-128"/>
              </a:rPr>
              <a:t>PL/SQL</a:t>
            </a:r>
            <a:r>
              <a:rPr kumimoji="1" lang="ja-JP" altLang="en-US" sz="900" b="0" baseline="0" dirty="0" smtClean="0">
                <a:latin typeface="Arial" pitchFamily="34" charset="0"/>
                <a:ea typeface="ＭＳ Ｐゴシック" pitchFamily="50" charset="-128"/>
              </a:rPr>
              <a:t>レベルでのバルク処理については、先にご紹介致しました。</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ここでは、その他の手法として、中間表を利用した処理への変換について説明しています。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バッチ・プログラムなどの場合、カーソル・ループの中で、データの加工処理や、計算処理など、いくつかの変換処理を実施して、その結果を別の表に出力することは良くあります。全てに当てはまるわけではありませんが、バッチ処理におけるデータの変換処理は、多くの場合が、定型的な単純処理の連続に置き換えることができ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これにより、定型処理の再利用化とデータの一括処理が可能になり、パフォーマンスだけでなく、生産性についてもメリットを得ることができる場合があります。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Database Machine</a:t>
            </a:r>
            <a:r>
              <a:rPr kumimoji="1" lang="ja-JP" altLang="en-US" sz="900" b="0" baseline="0" dirty="0" smtClean="0">
                <a:latin typeface="Arial" pitchFamily="34" charset="0"/>
                <a:ea typeface="ＭＳ Ｐゴシック" pitchFamily="50" charset="-128"/>
              </a:rPr>
              <a:t>の高い</a:t>
            </a:r>
            <a:r>
              <a:rPr kumimoji="1" lang="en-US" altLang="ja-JP" sz="900" b="0" baseline="0" dirty="0" smtClean="0">
                <a:latin typeface="Arial" pitchFamily="34" charset="0"/>
                <a:ea typeface="ＭＳ Ｐゴシック" pitchFamily="50" charset="-128"/>
              </a:rPr>
              <a:t>I/O</a:t>
            </a:r>
            <a:r>
              <a:rPr kumimoji="1" lang="ja-JP" altLang="en-US" sz="900" b="0" baseline="0" dirty="0" smtClean="0">
                <a:latin typeface="Arial" pitchFamily="34" charset="0"/>
                <a:ea typeface="ＭＳ Ｐゴシック" pitchFamily="50" charset="-128"/>
              </a:rPr>
              <a:t>性能を活用し、大量データの一括処理を中間表を利用しながらつなげていくことで、リソースを有効に活用できるようになり、パフォーマンスの向上が期待できます。</a:t>
            </a:r>
            <a:endParaRPr kumimoji="1" lang="en-US" altLang="ja-JP" sz="900" b="0" baseline="0" dirty="0" smtClean="0">
              <a:latin typeface="Arial" pitchFamily="34" charset="0"/>
              <a:ea typeface="ＭＳ Ｐゴシック" pitchFamily="50" charset="-128"/>
            </a:endParaRPr>
          </a:p>
        </p:txBody>
      </p:sp>
      <p:sp>
        <p:nvSpPr>
          <p:cNvPr id="19460" name="スライド番号プレースホルダ 3"/>
          <p:cNvSpPr>
            <a:spLocks noGrp="1"/>
          </p:cNvSpPr>
          <p:nvPr>
            <p:ph type="sldNum" sz="quarter" idx="5"/>
          </p:nvPr>
        </p:nvSpPr>
        <p:spPr>
          <a:noFill/>
        </p:spPr>
        <p:txBody>
          <a:bodyPr/>
          <a:lstStyle/>
          <a:p>
            <a:fld id="{CE5E40F4-DA86-4C54-A41D-E926A315776A}" type="slidenum">
              <a:rPr lang="en-US" altLang="ja-JP" smtClean="0">
                <a:ea typeface="ＭＳ Ｐゴシック" pitchFamily="50" charset="-128"/>
              </a:rPr>
              <a:pPr/>
              <a:t>50</a:t>
            </a:fld>
            <a:endParaRPr lang="en-US" altLang="ja-JP" dirty="0" smtClean="0">
              <a:ea typeface="ＭＳ Ｐゴシック" pitchFamily="50"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en-US" altLang="ja-JP" sz="900" b="1" baseline="0" dirty="0" smtClean="0">
                <a:latin typeface="Arial" pitchFamily="34" charset="0"/>
                <a:ea typeface="ＭＳ Ｐゴシック" pitchFamily="50" charset="-128"/>
              </a:rPr>
              <a:t>PL/SQL</a:t>
            </a:r>
            <a:r>
              <a:rPr kumimoji="1" lang="ja-JP" altLang="en-US" sz="900" b="1" baseline="0" dirty="0" smtClean="0">
                <a:latin typeface="Arial" pitchFamily="34" charset="0"/>
                <a:ea typeface="ＭＳ Ｐゴシック" pitchFamily="50" charset="-128"/>
              </a:rPr>
              <a:t>から</a:t>
            </a:r>
            <a:r>
              <a:rPr kumimoji="1" lang="en-US" altLang="ja-JP" sz="900" b="1" baseline="0" dirty="0" smtClean="0">
                <a:latin typeface="Arial" pitchFamily="34" charset="0"/>
                <a:ea typeface="ＭＳ Ｐゴシック" pitchFamily="50" charset="-128"/>
              </a:rPr>
              <a:t>SQL</a:t>
            </a:r>
            <a:r>
              <a:rPr kumimoji="1" lang="ja-JP" altLang="en-US" sz="900" b="1" baseline="0" dirty="0" err="1" smtClean="0">
                <a:latin typeface="Arial" pitchFamily="34" charset="0"/>
                <a:ea typeface="ＭＳ Ｐゴシック" pitchFamily="50" charset="-128"/>
              </a:rPr>
              <a:t>への</a:t>
            </a:r>
            <a:r>
              <a:rPr kumimoji="1" lang="ja-JP" altLang="en-US" sz="900" b="1" baseline="0" dirty="0" smtClean="0">
                <a:latin typeface="Arial" pitchFamily="34" charset="0"/>
                <a:ea typeface="ＭＳ Ｐゴシック" pitchFamily="50" charset="-128"/>
              </a:rPr>
              <a:t>書き換え</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バッチ処理を</a:t>
            </a:r>
            <a:r>
              <a:rPr kumimoji="1" lang="en-US" altLang="ja-JP" sz="900" b="0" baseline="0" dirty="0" smtClean="0">
                <a:latin typeface="Arial" pitchFamily="34" charset="0"/>
                <a:ea typeface="ＭＳ Ｐゴシック" pitchFamily="50" charset="-128"/>
              </a:rPr>
              <a:t>1</a:t>
            </a:r>
            <a:r>
              <a:rPr kumimoji="1" lang="ja-JP" altLang="en-US" sz="900" b="0" baseline="0" dirty="0" err="1" smtClean="0">
                <a:latin typeface="Arial" pitchFamily="34" charset="0"/>
                <a:ea typeface="ＭＳ Ｐゴシック" pitchFamily="50" charset="-128"/>
              </a:rPr>
              <a:t>つの</a:t>
            </a:r>
            <a:r>
              <a:rPr kumimoji="1" lang="en-US" altLang="ja-JP" sz="900" b="0" baseline="0" dirty="0" smtClean="0">
                <a:latin typeface="Arial" pitchFamily="34" charset="0"/>
                <a:ea typeface="ＭＳ Ｐゴシック" pitchFamily="50" charset="-128"/>
              </a:rPr>
              <a:t>SQL</a:t>
            </a:r>
            <a:r>
              <a:rPr kumimoji="1" lang="ja-JP" altLang="en-US" sz="900" b="0" baseline="0" dirty="0" smtClean="0">
                <a:latin typeface="Arial" pitchFamily="34" charset="0"/>
                <a:ea typeface="ＭＳ Ｐゴシック" pitchFamily="50" charset="-128"/>
              </a:rPr>
              <a:t>文にて書き換えることができれば、よりパフォーマンスの向上が期待できます。理由は、</a:t>
            </a:r>
            <a:r>
              <a:rPr kumimoji="1" lang="en-US" altLang="ja-JP" sz="900" b="0" baseline="0" dirty="0" smtClean="0">
                <a:latin typeface="Arial" pitchFamily="34" charset="0"/>
                <a:ea typeface="ＭＳ Ｐゴシック" pitchFamily="50" charset="-128"/>
              </a:rPr>
              <a:t>SQL</a:t>
            </a:r>
            <a:r>
              <a:rPr kumimoji="1" lang="ja-JP" altLang="en-US" sz="900" b="0" baseline="0" dirty="0" smtClean="0">
                <a:latin typeface="Arial" pitchFamily="34" charset="0"/>
                <a:ea typeface="ＭＳ Ｐゴシック" pitchFamily="50" charset="-128"/>
              </a:rPr>
              <a:t>文に書き換えることにより、大量データの一括処理はもとより、</a:t>
            </a:r>
            <a:r>
              <a:rPr kumimoji="1" lang="en-US" altLang="ja-JP" sz="900" b="0" baseline="0" dirty="0" smtClean="0">
                <a:latin typeface="Arial" pitchFamily="34" charset="0"/>
                <a:ea typeface="ＭＳ Ｐゴシック" pitchFamily="50" charset="-128"/>
              </a:rPr>
              <a:t>PL/SQL</a:t>
            </a:r>
            <a:r>
              <a:rPr kumimoji="1" lang="ja-JP" altLang="en-US" sz="900" b="0" baseline="0" dirty="0" smtClean="0">
                <a:latin typeface="Arial" pitchFamily="34" charset="0"/>
                <a:ea typeface="ＭＳ Ｐゴシック" pitchFamily="50" charset="-128"/>
              </a:rPr>
              <a:t>エンジンと</a:t>
            </a:r>
            <a:r>
              <a:rPr kumimoji="1" lang="en-US" altLang="ja-JP" sz="900" b="0" baseline="0" dirty="0" smtClean="0">
                <a:latin typeface="Arial" pitchFamily="34" charset="0"/>
                <a:ea typeface="ＭＳ Ｐゴシック" pitchFamily="50" charset="-128"/>
              </a:rPr>
              <a:t>SQL</a:t>
            </a:r>
            <a:r>
              <a:rPr kumimoji="1" lang="ja-JP" altLang="en-US" sz="900" b="0" baseline="0" dirty="0" smtClean="0">
                <a:latin typeface="Arial" pitchFamily="34" charset="0"/>
                <a:ea typeface="ＭＳ Ｐゴシック" pitchFamily="50" charset="-128"/>
              </a:rPr>
              <a:t>エンジンの切り替えに要するオーバーヘッドを排除することができるからです。</a:t>
            </a:r>
          </a:p>
          <a:p>
            <a:pPr>
              <a:defRPr/>
            </a:pPr>
            <a:r>
              <a:rPr kumimoji="1" lang="en-US" altLang="ja-JP" sz="900" b="0" baseline="0" dirty="0" smtClean="0">
                <a:latin typeface="Arial" pitchFamily="34" charset="0"/>
                <a:ea typeface="ＭＳ Ｐゴシック" pitchFamily="50" charset="-128"/>
              </a:rPr>
              <a:t>1</a:t>
            </a:r>
            <a:r>
              <a:rPr kumimoji="1" lang="ja-JP" altLang="en-US" sz="900" b="0" baseline="0" dirty="0" err="1" smtClean="0">
                <a:latin typeface="Arial" pitchFamily="34" charset="0"/>
                <a:ea typeface="ＭＳ Ｐゴシック" pitchFamily="50" charset="-128"/>
              </a:rPr>
              <a:t>つの</a:t>
            </a:r>
            <a:r>
              <a:rPr kumimoji="1" lang="en-US" altLang="ja-JP" sz="900" b="0" baseline="0" dirty="0" smtClean="0">
                <a:latin typeface="Arial" pitchFamily="34" charset="0"/>
                <a:ea typeface="ＭＳ Ｐゴシック" pitchFamily="50" charset="-128"/>
              </a:rPr>
              <a:t>SQL</a:t>
            </a:r>
            <a:r>
              <a:rPr kumimoji="1" lang="ja-JP" altLang="en-US" sz="900" b="0" baseline="0" dirty="0" smtClean="0">
                <a:latin typeface="Arial" pitchFamily="34" charset="0"/>
                <a:ea typeface="ＭＳ Ｐゴシック" pitchFamily="50" charset="-128"/>
              </a:rPr>
              <a:t>文に書き換える場合、副問い合わせ（</a:t>
            </a:r>
            <a:r>
              <a:rPr kumimoji="1" lang="en-US" altLang="ja-JP" sz="900" b="0" baseline="0" dirty="0" smtClean="0">
                <a:latin typeface="Arial" pitchFamily="34" charset="0"/>
                <a:ea typeface="ＭＳ Ｐゴシック" pitchFamily="50" charset="-128"/>
              </a:rPr>
              <a:t>SELECT</a:t>
            </a:r>
            <a:r>
              <a:rPr kumimoji="1" lang="ja-JP" altLang="en-US" sz="900" b="0" baseline="0" dirty="0" smtClean="0">
                <a:latin typeface="Arial" pitchFamily="34" charset="0"/>
                <a:ea typeface="ＭＳ Ｐゴシック" pitchFamily="50" charset="-128"/>
              </a:rPr>
              <a:t>文が入れ子状態になった</a:t>
            </a:r>
            <a:r>
              <a:rPr kumimoji="1" lang="en-US" altLang="ja-JP" sz="900" b="0" baseline="0" dirty="0" smtClean="0">
                <a:latin typeface="Arial" pitchFamily="34" charset="0"/>
                <a:ea typeface="ＭＳ Ｐゴシック" pitchFamily="50" charset="-128"/>
              </a:rPr>
              <a:t>SQL</a:t>
            </a:r>
            <a:r>
              <a:rPr kumimoji="1" lang="ja-JP" altLang="en-US" sz="900" b="0" baseline="0" dirty="0" smtClean="0">
                <a:latin typeface="Arial" pitchFamily="34" charset="0"/>
                <a:ea typeface="ＭＳ Ｐゴシック" pitchFamily="50" charset="-128"/>
              </a:rPr>
              <a:t>）や表結合、などを利用した複雑な</a:t>
            </a:r>
            <a:r>
              <a:rPr kumimoji="1" lang="en-US" altLang="ja-JP" sz="900" b="0" baseline="0" dirty="0" smtClean="0">
                <a:latin typeface="Arial" pitchFamily="34" charset="0"/>
                <a:ea typeface="ＭＳ Ｐゴシック" pitchFamily="50" charset="-128"/>
              </a:rPr>
              <a:t>SQL</a:t>
            </a:r>
            <a:r>
              <a:rPr kumimoji="1" lang="ja-JP" altLang="en-US" sz="900" b="0" baseline="0" dirty="0" smtClean="0">
                <a:latin typeface="Arial" pitchFamily="34" charset="0"/>
                <a:ea typeface="ＭＳ Ｐゴシック" pitchFamily="50" charset="-128"/>
              </a:rPr>
              <a:t>になることもありますが、パフォーマンス改善におけるメリットも大きくなります。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スライドの例では、カーソル・ループの処理を</a:t>
            </a:r>
            <a:r>
              <a:rPr kumimoji="1" lang="en-US" altLang="ja-JP" sz="900" b="0" baseline="0" dirty="0" smtClean="0">
                <a:latin typeface="Arial" pitchFamily="34" charset="0"/>
                <a:ea typeface="ＭＳ Ｐゴシック" pitchFamily="50" charset="-128"/>
              </a:rPr>
              <a:t>1</a:t>
            </a:r>
            <a:r>
              <a:rPr kumimoji="1" lang="ja-JP" altLang="en-US" sz="900" b="0" baseline="0" dirty="0" err="1" smtClean="0">
                <a:latin typeface="Arial" pitchFamily="34" charset="0"/>
                <a:ea typeface="ＭＳ Ｐゴシック" pitchFamily="50" charset="-128"/>
              </a:rPr>
              <a:t>つの</a:t>
            </a:r>
            <a:r>
              <a:rPr kumimoji="1" lang="en-US" altLang="ja-JP" sz="900" b="0" baseline="0" dirty="0" smtClean="0">
                <a:latin typeface="Arial" pitchFamily="34" charset="0"/>
                <a:ea typeface="ＭＳ Ｐゴシック" pitchFamily="50" charset="-128"/>
              </a:rPr>
              <a:t>SQL</a:t>
            </a:r>
            <a:r>
              <a:rPr kumimoji="1" lang="ja-JP" altLang="en-US" sz="900" b="0" baseline="0" dirty="0" smtClean="0">
                <a:latin typeface="Arial" pitchFamily="34" charset="0"/>
                <a:ea typeface="ＭＳ Ｐゴシック" pitchFamily="50" charset="-128"/>
              </a:rPr>
              <a:t>文に書き換えることで、約</a:t>
            </a:r>
            <a:r>
              <a:rPr kumimoji="1" lang="en-US" altLang="ja-JP" sz="900" b="0" baseline="0" dirty="0" smtClean="0">
                <a:latin typeface="Arial" pitchFamily="34" charset="0"/>
                <a:ea typeface="ＭＳ Ｐゴシック" pitchFamily="50" charset="-128"/>
              </a:rPr>
              <a:t>25</a:t>
            </a:r>
            <a:r>
              <a:rPr kumimoji="1" lang="ja-JP" altLang="en-US" sz="900" b="0" baseline="0" dirty="0" smtClean="0">
                <a:latin typeface="Arial" pitchFamily="34" charset="0"/>
                <a:ea typeface="ＭＳ Ｐゴシック" pitchFamily="50" charset="-128"/>
              </a:rPr>
              <a:t>倍の性能向上を得ることができています。</a:t>
            </a: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1</a:t>
            </a:r>
            <a:r>
              <a:rPr kumimoji="1" lang="ja-JP" altLang="en-US" sz="900" b="0" baseline="0" dirty="0" err="1" smtClean="0">
                <a:latin typeface="Arial" pitchFamily="34" charset="0"/>
                <a:ea typeface="ＭＳ Ｐゴシック" pitchFamily="50" charset="-128"/>
              </a:rPr>
              <a:t>つの</a:t>
            </a:r>
            <a:r>
              <a:rPr kumimoji="1" lang="en-US" altLang="ja-JP" sz="900" b="0" baseline="0" dirty="0" smtClean="0">
                <a:latin typeface="Arial" pitchFamily="34" charset="0"/>
                <a:ea typeface="ＭＳ Ｐゴシック" pitchFamily="50" charset="-128"/>
              </a:rPr>
              <a:t>SQL</a:t>
            </a:r>
            <a:r>
              <a:rPr kumimoji="1" lang="ja-JP" altLang="en-US" sz="900" b="0" baseline="0" dirty="0" smtClean="0">
                <a:latin typeface="Arial" pitchFamily="34" charset="0"/>
                <a:ea typeface="ＭＳ Ｐゴシック" pitchFamily="50" charset="-128"/>
              </a:rPr>
              <a:t>文に書き換える事は、メンテナンス性において懸念点もありますが、その場合、先に述べた中間表を利用して、比較的単純な処理の連続にすることで、メンテナンス性とパフォーマンスを両立させることも可能で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p:txBody>
      </p:sp>
      <p:sp>
        <p:nvSpPr>
          <p:cNvPr id="19460" name="スライド番号プレースホルダ 3"/>
          <p:cNvSpPr>
            <a:spLocks noGrp="1"/>
          </p:cNvSpPr>
          <p:nvPr>
            <p:ph type="sldNum" sz="quarter" idx="5"/>
          </p:nvPr>
        </p:nvSpPr>
        <p:spPr>
          <a:noFill/>
        </p:spPr>
        <p:txBody>
          <a:bodyPr/>
          <a:lstStyle/>
          <a:p>
            <a:fld id="{CE5E40F4-DA86-4C54-A41D-E926A315776A}" type="slidenum">
              <a:rPr lang="en-US" altLang="ja-JP" smtClean="0">
                <a:ea typeface="ＭＳ Ｐゴシック" pitchFamily="50" charset="-128"/>
              </a:rPr>
              <a:pPr/>
              <a:t>51</a:t>
            </a:fld>
            <a:endParaRPr lang="en-US" altLang="ja-JP" dirty="0" smtClean="0">
              <a:ea typeface="ＭＳ Ｐゴシック" pitchFamily="50"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5D93C955-1B87-4267-9AB5-A4443052854D}" type="slidenum">
              <a:rPr lang="en-US" altLang="ja-JP"/>
              <a:pPr/>
              <a:t>52</a:t>
            </a:fld>
            <a:endParaRPr lang="en-US" altLang="ja-JP" dirty="0"/>
          </a:p>
        </p:txBody>
      </p:sp>
      <p:sp>
        <p:nvSpPr>
          <p:cNvPr id="27651" name="Rectangle 2"/>
          <p:cNvSpPr>
            <a:spLocks noGrp="1" noRot="1" noChangeAspect="1" noChangeArrowheads="1" noTextEdit="1"/>
          </p:cNvSpPr>
          <p:nvPr>
            <p:ph type="sldImg"/>
          </p:nvPr>
        </p:nvSpPr>
        <p:spPr>
          <a:xfrm>
            <a:off x="82550" y="741363"/>
            <a:ext cx="6573838" cy="3698875"/>
          </a:xfrm>
          <a:ln/>
        </p:spPr>
      </p:sp>
      <p:sp>
        <p:nvSpPr>
          <p:cNvPr id="27652" name="Rectangle 3"/>
          <p:cNvSpPr>
            <a:spLocks noGrp="1" noChangeArrowheads="1"/>
          </p:cNvSpPr>
          <p:nvPr>
            <p:ph type="body" idx="1"/>
          </p:nvPr>
        </p:nvSpPr>
        <p:spPr>
          <a:noFill/>
          <a:ln/>
        </p:spPr>
        <p:txBody>
          <a:bodyPr lIns="96653" tIns="48326" rIns="96653" bIns="48326"/>
          <a:lstStyle/>
          <a:p>
            <a:pPr eaLnBrk="1" hangingPunct="1"/>
            <a:endParaRPr lang="en-GB" dirty="0" smtClean="0">
              <a:latin typeface="Arial" pitchFamily="34" charset="0"/>
              <a:ea typeface="ＭＳ Ｐゴシック" pitchFamily="50"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en-US" altLang="ja-JP" sz="900" b="1" baseline="0" dirty="0" smtClean="0">
                <a:latin typeface="Arial" pitchFamily="34" charset="0"/>
                <a:ea typeface="ＭＳ Ｐゴシック" pitchFamily="50" charset="-128"/>
              </a:rPr>
              <a:t>DELETE</a:t>
            </a:r>
            <a:r>
              <a:rPr kumimoji="1" lang="ja-JP" altLang="en-US" sz="900" b="1" baseline="0" dirty="0" smtClean="0">
                <a:latin typeface="Arial" pitchFamily="34" charset="0"/>
                <a:ea typeface="ＭＳ Ｐゴシック" pitchFamily="50" charset="-128"/>
              </a:rPr>
              <a:t>処理</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ある特定の表から一部のデータを削除するために、通常</a:t>
            </a:r>
            <a:r>
              <a:rPr kumimoji="1" lang="en-US" altLang="ja-JP" sz="900" b="0" baseline="0" dirty="0" smtClean="0">
                <a:latin typeface="Arial" pitchFamily="34" charset="0"/>
                <a:ea typeface="ＭＳ Ｐゴシック" pitchFamily="50" charset="-128"/>
              </a:rPr>
              <a:t>SQL</a:t>
            </a:r>
            <a:r>
              <a:rPr kumimoji="1" lang="ja-JP" altLang="en-US" sz="900" b="0" baseline="0" dirty="0" smtClean="0">
                <a:latin typeface="Arial" pitchFamily="34" charset="0"/>
                <a:ea typeface="ＭＳ Ｐゴシック" pitchFamily="50" charset="-128"/>
              </a:rPr>
              <a:t>文で実施する場合は</a:t>
            </a:r>
            <a:r>
              <a:rPr kumimoji="1" lang="en-US" altLang="ja-JP" sz="900" b="0" baseline="0" dirty="0" smtClean="0">
                <a:latin typeface="Arial" pitchFamily="34" charset="0"/>
                <a:ea typeface="ＭＳ Ｐゴシック" pitchFamily="50" charset="-128"/>
              </a:rPr>
              <a:t>DELETE</a:t>
            </a:r>
            <a:r>
              <a:rPr kumimoji="1" lang="ja-JP" altLang="en-US" sz="900" b="0" baseline="0" dirty="0" smtClean="0">
                <a:latin typeface="Arial" pitchFamily="34" charset="0"/>
                <a:ea typeface="ＭＳ Ｐゴシック" pitchFamily="50" charset="-128"/>
              </a:rPr>
              <a:t>文で実施するのが一般的です。その場合、削除の条件となる列に索引を作成し</a:t>
            </a:r>
            <a:r>
              <a:rPr kumimoji="1" lang="en-US" altLang="ja-JP" sz="900" b="0" baseline="0" dirty="0" smtClean="0">
                <a:latin typeface="Arial" pitchFamily="34" charset="0"/>
                <a:ea typeface="ＭＳ Ｐゴシック" pitchFamily="50" charset="-128"/>
              </a:rPr>
              <a:t>DELETE</a:t>
            </a:r>
            <a:r>
              <a:rPr kumimoji="1" lang="ja-JP" altLang="en-US" sz="900" b="0" baseline="0" dirty="0" smtClean="0">
                <a:latin typeface="Arial" pitchFamily="34" charset="0"/>
                <a:ea typeface="ＭＳ Ｐゴシック" pitchFamily="50" charset="-128"/>
              </a:rPr>
              <a:t>処理する形を取るでしょう。</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一般的に索引検索と全表走査をくらべた場合、全体の</a:t>
            </a:r>
            <a:r>
              <a:rPr kumimoji="1" lang="en-US" altLang="ja-JP" sz="900" b="0" baseline="0" dirty="0" smtClean="0">
                <a:latin typeface="Arial" pitchFamily="34" charset="0"/>
                <a:ea typeface="ＭＳ Ｐゴシック" pitchFamily="50" charset="-128"/>
              </a:rPr>
              <a:t>5%~10%</a:t>
            </a:r>
            <a:r>
              <a:rPr kumimoji="1" lang="ja-JP" altLang="en-US" sz="900" b="0" baseline="0" dirty="0" smtClean="0">
                <a:latin typeface="Arial" pitchFamily="34" charset="0"/>
                <a:ea typeface="ＭＳ Ｐゴシック" pitchFamily="50" charset="-128"/>
              </a:rPr>
              <a:t>の選択範囲であれば、索引の方が速いとされていますが、</a:t>
            </a: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Database Machine</a:t>
            </a:r>
            <a:r>
              <a:rPr kumimoji="1" lang="ja-JP" altLang="en-US" sz="900" b="0" baseline="0" dirty="0" smtClean="0">
                <a:latin typeface="Arial" pitchFamily="34" charset="0"/>
                <a:ea typeface="ＭＳ Ｐゴシック" pitchFamily="50" charset="-128"/>
              </a:rPr>
              <a:t>では、</a:t>
            </a:r>
            <a:r>
              <a:rPr kumimoji="1" lang="en-US" altLang="ja-JP" sz="900" b="0" baseline="0" dirty="0" smtClean="0">
                <a:latin typeface="Arial" pitchFamily="34" charset="0"/>
                <a:ea typeface="ＭＳ Ｐゴシック" pitchFamily="50" charset="-128"/>
              </a:rPr>
              <a:t>I/O</a:t>
            </a:r>
            <a:r>
              <a:rPr kumimoji="1" lang="ja-JP" altLang="en-US" sz="900" b="0" baseline="0" dirty="0" smtClean="0">
                <a:latin typeface="Arial" pitchFamily="34" charset="0"/>
                <a:ea typeface="ＭＳ Ｐゴシック" pitchFamily="50" charset="-128"/>
              </a:rPr>
              <a:t>性能が特出していることから、</a:t>
            </a:r>
            <a:r>
              <a:rPr kumimoji="1" lang="en-US" altLang="ja-JP" sz="900" b="0" baseline="0" dirty="0" smtClean="0">
                <a:latin typeface="Arial" pitchFamily="34" charset="0"/>
                <a:ea typeface="ＭＳ Ｐゴシック" pitchFamily="50" charset="-128"/>
              </a:rPr>
              <a:t>DELETE</a:t>
            </a:r>
            <a:r>
              <a:rPr kumimoji="1" lang="ja-JP" altLang="en-US" sz="900" b="0" baseline="0" dirty="0" smtClean="0">
                <a:latin typeface="Arial" pitchFamily="34" charset="0"/>
                <a:ea typeface="ＭＳ Ｐゴシック" pitchFamily="50" charset="-128"/>
              </a:rPr>
              <a:t>文を</a:t>
            </a:r>
            <a:r>
              <a:rPr kumimoji="1" lang="en-US" altLang="ja-JP" sz="900" b="0" baseline="0" dirty="0" smtClean="0">
                <a:latin typeface="Arial" pitchFamily="34" charset="0"/>
                <a:ea typeface="ＭＳ Ｐゴシック" pitchFamily="50" charset="-128"/>
              </a:rPr>
              <a:t>CREATE TABLE</a:t>
            </a:r>
            <a:r>
              <a:rPr kumimoji="1" lang="ja-JP" altLang="en-US" sz="900" b="0" baseline="0" dirty="0" smtClean="0">
                <a:latin typeface="Arial" pitchFamily="34" charset="0"/>
                <a:ea typeface="ＭＳ Ｐゴシック" pitchFamily="50" charset="-128"/>
              </a:rPr>
              <a:t>文に書き換えて全表走査させる方が、スマートスキャンの効果等も加味されより良いパフォーマンスを得られる場合があります。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また、可能であれば、ダイレクト・ロードをより高速化するために </a:t>
            </a:r>
            <a:r>
              <a:rPr kumimoji="1" lang="en-US" altLang="ja-JP" sz="900" b="0" baseline="0" dirty="0" err="1" smtClean="0">
                <a:latin typeface="Arial" pitchFamily="34" charset="0"/>
                <a:ea typeface="ＭＳ Ｐゴシック" pitchFamily="50" charset="-128"/>
              </a:rPr>
              <a:t>Nologging</a:t>
            </a:r>
            <a:r>
              <a:rPr kumimoji="1" lang="ja-JP" altLang="en-US" sz="900" b="0" baseline="0" dirty="0" smtClean="0">
                <a:latin typeface="Arial" pitchFamily="34" charset="0"/>
                <a:ea typeface="ＭＳ Ｐゴシック" pitchFamily="50" charset="-128"/>
              </a:rPr>
              <a:t>オプションを指定できる場合は指定すると、より効果が期待できます。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この処理のデメリットは、一旦、別の表にロードする形にて削除して、</a:t>
            </a:r>
            <a:r>
              <a:rPr kumimoji="1" lang="en-US" altLang="ja-JP" sz="900" b="0" baseline="0" dirty="0" smtClean="0">
                <a:latin typeface="Arial" pitchFamily="34" charset="0"/>
                <a:ea typeface="ＭＳ Ｐゴシック" pitchFamily="50" charset="-128"/>
              </a:rPr>
              <a:t>RENAME</a:t>
            </a:r>
            <a:r>
              <a:rPr kumimoji="1" lang="ja-JP" altLang="en-US" sz="900" b="0" baseline="0" dirty="0" smtClean="0">
                <a:latin typeface="Arial" pitchFamily="34" charset="0"/>
                <a:ea typeface="ＭＳ Ｐゴシック" pitchFamily="50" charset="-128"/>
              </a:rPr>
              <a:t>するため、削除が全て完了した時点でしかデータ内容が切り替わらないということと、</a:t>
            </a:r>
            <a:r>
              <a:rPr kumimoji="1" lang="en-US" altLang="ja-JP" sz="900" b="0" baseline="0" dirty="0" smtClean="0">
                <a:latin typeface="Arial" pitchFamily="34" charset="0"/>
                <a:ea typeface="ＭＳ Ｐゴシック" pitchFamily="50" charset="-128"/>
              </a:rPr>
              <a:t>RENAME</a:t>
            </a:r>
            <a:r>
              <a:rPr kumimoji="1" lang="ja-JP" altLang="en-US" sz="900" b="0" baseline="0" dirty="0" smtClean="0">
                <a:latin typeface="Arial" pitchFamily="34" charset="0"/>
                <a:ea typeface="ＭＳ Ｐゴシック" pitchFamily="50" charset="-128"/>
              </a:rPr>
              <a:t>する時に一時的に表へのアクセスが制限されることです。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夜間バッチ処理等においては、バッチ処理中に該当する表にアクセスする場合は少ないでしょうし、業務要件的に上記のデメリットが許容される場合、</a:t>
            </a: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Database Machine</a:t>
            </a:r>
            <a:r>
              <a:rPr kumimoji="1" lang="ja-JP" altLang="en-US" sz="900" b="0" baseline="0" dirty="0" smtClean="0">
                <a:latin typeface="Arial" pitchFamily="34" charset="0"/>
                <a:ea typeface="ＭＳ Ｐゴシック" pitchFamily="50" charset="-128"/>
              </a:rPr>
              <a:t>においては、積極的に利用すべき書き換えであると言えます。</a:t>
            </a:r>
            <a:endParaRPr kumimoji="1" lang="en-US" altLang="ja-JP" sz="900" b="0" baseline="0" dirty="0" smtClean="0">
              <a:latin typeface="Arial" pitchFamily="34" charset="0"/>
              <a:ea typeface="ＭＳ Ｐゴシック" pitchFamily="50"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ja-JP" altLang="en-US" sz="900" b="0" baseline="0" dirty="0" smtClean="0">
                <a:latin typeface="Arial" pitchFamily="34" charset="0"/>
                <a:ea typeface="ＭＳ Ｐゴシック" pitchFamily="50" charset="-128"/>
              </a:rPr>
              <a:t>さらに対象となっている表が、</a:t>
            </a:r>
            <a:r>
              <a:rPr kumimoji="1" lang="en-US" altLang="ja-JP" sz="900" b="0" baseline="0" dirty="0" smtClean="0">
                <a:latin typeface="Arial" pitchFamily="34" charset="0"/>
                <a:ea typeface="ＭＳ Ｐゴシック" pitchFamily="50" charset="-128"/>
              </a:rPr>
              <a:t>Hybrid</a:t>
            </a:r>
            <a:r>
              <a:rPr kumimoji="1" lang="ja-JP" altLang="en-US" sz="900" b="0" baseline="0" dirty="0" smtClean="0">
                <a:latin typeface="Arial" pitchFamily="34" charset="0"/>
                <a:ea typeface="ＭＳ Ｐゴシック" pitchFamily="50" charset="-128"/>
              </a:rPr>
              <a:t>　</a:t>
            </a:r>
            <a:r>
              <a:rPr kumimoji="1" lang="en-US" altLang="ja-JP" sz="900" b="0" baseline="0" dirty="0" smtClean="0">
                <a:latin typeface="Arial" pitchFamily="34" charset="0"/>
                <a:ea typeface="ＭＳ Ｐゴシック" pitchFamily="50" charset="-128"/>
              </a:rPr>
              <a:t>Columnar  Compression</a:t>
            </a:r>
            <a:r>
              <a:rPr kumimoji="1" lang="ja-JP" altLang="en-US" sz="900" b="0" baseline="0" dirty="0" smtClean="0">
                <a:latin typeface="Arial" pitchFamily="34" charset="0"/>
                <a:ea typeface="ＭＳ Ｐゴシック" pitchFamily="50" charset="-128"/>
              </a:rPr>
              <a:t>を利用している場合にも、高い圧縮率を保持するという点と、パフォーマンスの観点から利用するメリットがあります。</a:t>
            </a:r>
            <a:endParaRPr kumimoji="1" lang="en-US" altLang="ja-JP" sz="900" b="0" baseline="0" dirty="0" smtClean="0">
              <a:latin typeface="Arial" pitchFamily="34" charset="0"/>
              <a:ea typeface="ＭＳ Ｐゴシック" pitchFamily="50"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p:txBody>
      </p:sp>
      <p:sp>
        <p:nvSpPr>
          <p:cNvPr id="19460" name="スライド番号プレースホルダ 3"/>
          <p:cNvSpPr>
            <a:spLocks noGrp="1"/>
          </p:cNvSpPr>
          <p:nvPr>
            <p:ph type="sldNum" sz="quarter" idx="5"/>
          </p:nvPr>
        </p:nvSpPr>
        <p:spPr>
          <a:noFill/>
        </p:spPr>
        <p:txBody>
          <a:bodyPr/>
          <a:lstStyle/>
          <a:p>
            <a:fld id="{CE5E40F4-DA86-4C54-A41D-E926A315776A}" type="slidenum">
              <a:rPr lang="en-US" altLang="ja-JP" smtClean="0">
                <a:ea typeface="ＭＳ Ｐゴシック" pitchFamily="50" charset="-128"/>
              </a:rPr>
              <a:pPr/>
              <a:t>53</a:t>
            </a:fld>
            <a:endParaRPr lang="en-US" altLang="ja-JP" dirty="0" smtClean="0">
              <a:ea typeface="ＭＳ Ｐゴシック" pitchFamily="50"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en-US" altLang="ja-JP" sz="900" b="1" baseline="0" dirty="0" smtClean="0">
                <a:latin typeface="Arial" pitchFamily="34" charset="0"/>
                <a:ea typeface="ＭＳ Ｐゴシック" pitchFamily="50" charset="-128"/>
              </a:rPr>
              <a:t>UPDATE</a:t>
            </a:r>
            <a:r>
              <a:rPr kumimoji="1" lang="ja-JP" altLang="en-US" sz="900" b="1" baseline="0" dirty="0" smtClean="0">
                <a:latin typeface="Arial" pitchFamily="34" charset="0"/>
                <a:ea typeface="ＭＳ Ｐゴシック" pitchFamily="50" charset="-128"/>
              </a:rPr>
              <a:t>処理</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基本的には、</a:t>
            </a:r>
            <a:r>
              <a:rPr kumimoji="1" lang="en-US" altLang="ja-JP" sz="900" b="0" baseline="0" dirty="0" smtClean="0">
                <a:latin typeface="Arial" pitchFamily="34" charset="0"/>
                <a:ea typeface="ＭＳ Ｐゴシック" pitchFamily="50" charset="-128"/>
              </a:rPr>
              <a:t>DELETE</a:t>
            </a:r>
            <a:r>
              <a:rPr kumimoji="1" lang="ja-JP" altLang="en-US" sz="900" b="0" baseline="0" dirty="0" smtClean="0">
                <a:latin typeface="Arial" pitchFamily="34" charset="0"/>
                <a:ea typeface="ＭＳ Ｐゴシック" pitchFamily="50" charset="-128"/>
              </a:rPr>
              <a:t>文の書き換えと考え方は同様です。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この書き換えにより、あるアプリケーションでの処理の結果においては、</a:t>
            </a:r>
            <a:r>
              <a:rPr kumimoji="1" lang="en-US" altLang="ja-JP" sz="900" b="0" baseline="0" dirty="0" smtClean="0">
                <a:latin typeface="Arial" pitchFamily="34" charset="0"/>
                <a:ea typeface="ＭＳ Ｐゴシック" pitchFamily="50" charset="-128"/>
              </a:rPr>
              <a:t>6</a:t>
            </a:r>
            <a:r>
              <a:rPr kumimoji="1" lang="ja-JP" altLang="en-US" sz="900" b="0" baseline="0" dirty="0" smtClean="0">
                <a:latin typeface="Arial" pitchFamily="34" charset="0"/>
                <a:ea typeface="ＭＳ Ｐゴシック" pitchFamily="50" charset="-128"/>
              </a:rPr>
              <a:t>時間</a:t>
            </a:r>
            <a:r>
              <a:rPr kumimoji="1" lang="en-US" altLang="ja-JP" sz="900" b="0" baseline="0" dirty="0" smtClean="0">
                <a:latin typeface="Arial" pitchFamily="34" charset="0"/>
                <a:ea typeface="ＭＳ Ｐゴシック" pitchFamily="50" charset="-128"/>
              </a:rPr>
              <a:t>30</a:t>
            </a:r>
            <a:r>
              <a:rPr kumimoji="1" lang="ja-JP" altLang="en-US" sz="900" b="0" baseline="0" dirty="0" smtClean="0">
                <a:latin typeface="Arial" pitchFamily="34" charset="0"/>
                <a:ea typeface="ＭＳ Ｐゴシック" pitchFamily="50" charset="-128"/>
              </a:rPr>
              <a:t>分掛かっていた処理が、</a:t>
            </a:r>
            <a:r>
              <a:rPr kumimoji="1" lang="en-US" altLang="ja-JP" sz="900" b="0" baseline="0" dirty="0" smtClean="0">
                <a:latin typeface="Arial" pitchFamily="34" charset="0"/>
                <a:ea typeface="ＭＳ Ｐゴシック" pitchFamily="50" charset="-128"/>
              </a:rPr>
              <a:t>58</a:t>
            </a:r>
            <a:r>
              <a:rPr kumimoji="1" lang="ja-JP" altLang="en-US" sz="900" b="0" baseline="0" dirty="0" smtClean="0">
                <a:latin typeface="Arial" pitchFamily="34" charset="0"/>
                <a:ea typeface="ＭＳ Ｐゴシック" pitchFamily="50" charset="-128"/>
              </a:rPr>
              <a:t>秒にて終了したケースがあります。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もし、</a:t>
            </a:r>
            <a:r>
              <a:rPr kumimoji="1" lang="en-US" altLang="ja-JP" sz="900" b="0" baseline="0" dirty="0" smtClean="0">
                <a:latin typeface="Arial" pitchFamily="34" charset="0"/>
                <a:ea typeface="ＭＳ Ｐゴシック" pitchFamily="50" charset="-128"/>
              </a:rPr>
              <a:t>UPDATE</a:t>
            </a:r>
            <a:r>
              <a:rPr kumimoji="1" lang="ja-JP" altLang="en-US" sz="900" b="0" baseline="0" dirty="0" smtClean="0">
                <a:latin typeface="Arial" pitchFamily="34" charset="0"/>
                <a:ea typeface="ＭＳ Ｐゴシック" pitchFamily="50" charset="-128"/>
              </a:rPr>
              <a:t>文の高速化の目的のみに索引を利用していた場合、索引を利用しなくて済むことにより、索引のメンテナンスコストを削除でき、索引領域も削減できます。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p:txBody>
      </p:sp>
      <p:sp>
        <p:nvSpPr>
          <p:cNvPr id="19460" name="スライド番号プレースホルダ 3"/>
          <p:cNvSpPr>
            <a:spLocks noGrp="1"/>
          </p:cNvSpPr>
          <p:nvPr>
            <p:ph type="sldNum" sz="quarter" idx="5"/>
          </p:nvPr>
        </p:nvSpPr>
        <p:spPr>
          <a:noFill/>
        </p:spPr>
        <p:txBody>
          <a:bodyPr/>
          <a:lstStyle/>
          <a:p>
            <a:fld id="{CE5E40F4-DA86-4C54-A41D-E926A315776A}" type="slidenum">
              <a:rPr lang="en-US" altLang="ja-JP" smtClean="0">
                <a:ea typeface="ＭＳ Ｐゴシック" pitchFamily="50" charset="-128"/>
              </a:rPr>
              <a:pPr/>
              <a:t>54</a:t>
            </a:fld>
            <a:endParaRPr lang="en-US" altLang="ja-JP" dirty="0" smtClean="0">
              <a:ea typeface="ＭＳ Ｐゴシック" pitchFamily="50"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en-US" altLang="ja-JP" sz="900" b="1" baseline="0" dirty="0" smtClean="0">
                <a:latin typeface="Arial" pitchFamily="34" charset="0"/>
                <a:ea typeface="ＭＳ Ｐゴシック" pitchFamily="50" charset="-128"/>
              </a:rPr>
              <a:t>MERGE</a:t>
            </a:r>
            <a:r>
              <a:rPr kumimoji="1" lang="ja-JP" altLang="en-US" sz="900" b="1" baseline="0" dirty="0" smtClean="0">
                <a:latin typeface="Arial" pitchFamily="34" charset="0"/>
                <a:ea typeface="ＭＳ Ｐゴシック" pitchFamily="50" charset="-128"/>
              </a:rPr>
              <a:t>処理</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MERGE</a:t>
            </a:r>
            <a:r>
              <a:rPr kumimoji="1" lang="ja-JP" altLang="en-US" sz="900" b="0" baseline="0" dirty="0" smtClean="0">
                <a:latin typeface="Arial" pitchFamily="34" charset="0"/>
                <a:ea typeface="ＭＳ Ｐゴシック" pitchFamily="50" charset="-128"/>
              </a:rPr>
              <a:t>文は、更新先の表に該当する行が存在する場合は</a:t>
            </a:r>
            <a:r>
              <a:rPr kumimoji="1" lang="en-US" altLang="ja-JP" sz="900" b="0" baseline="0" dirty="0" smtClean="0">
                <a:latin typeface="Arial" pitchFamily="34" charset="0"/>
                <a:ea typeface="ＭＳ Ｐゴシック" pitchFamily="50" charset="-128"/>
              </a:rPr>
              <a:t>UPDATE</a:t>
            </a:r>
            <a:r>
              <a:rPr kumimoji="1" lang="ja-JP" altLang="en-US" sz="900" b="0" baseline="0" dirty="0" err="1" smtClean="0">
                <a:latin typeface="Arial" pitchFamily="34" charset="0"/>
                <a:ea typeface="ＭＳ Ｐゴシック" pitchFamily="50" charset="-128"/>
              </a:rPr>
              <a:t>、</a:t>
            </a:r>
            <a:r>
              <a:rPr kumimoji="1" lang="ja-JP" altLang="en-US" sz="900" b="0" baseline="0" dirty="0" smtClean="0">
                <a:latin typeface="Arial" pitchFamily="34" charset="0"/>
                <a:ea typeface="ＭＳ Ｐゴシック" pitchFamily="50" charset="-128"/>
              </a:rPr>
              <a:t>存在しない場合は</a:t>
            </a:r>
            <a:r>
              <a:rPr kumimoji="1" lang="en-US" altLang="ja-JP" sz="900" b="0" baseline="0" dirty="0" smtClean="0">
                <a:latin typeface="Arial" pitchFamily="34" charset="0"/>
                <a:ea typeface="ＭＳ Ｐゴシック" pitchFamily="50" charset="-128"/>
              </a:rPr>
              <a:t>INSERT</a:t>
            </a:r>
            <a:r>
              <a:rPr kumimoji="1" lang="ja-JP" altLang="en-US" sz="900" b="0" baseline="0" dirty="0" smtClean="0">
                <a:latin typeface="Arial" pitchFamily="34" charset="0"/>
                <a:ea typeface="ＭＳ Ｐゴシック" pitchFamily="50" charset="-128"/>
              </a:rPr>
              <a:t>してくれる便利な</a:t>
            </a:r>
            <a:r>
              <a:rPr kumimoji="1" lang="en-US" altLang="ja-JP" sz="900" b="0" baseline="0" dirty="0" smtClean="0">
                <a:latin typeface="Arial" pitchFamily="34" charset="0"/>
                <a:ea typeface="ＭＳ Ｐゴシック" pitchFamily="50" charset="-128"/>
              </a:rPr>
              <a:t>SQL</a:t>
            </a:r>
            <a:r>
              <a:rPr kumimoji="1" lang="ja-JP" altLang="en-US" sz="900" b="0" baseline="0" dirty="0" smtClean="0">
                <a:latin typeface="Arial" pitchFamily="34" charset="0"/>
                <a:ea typeface="ＭＳ Ｐゴシック" pitchFamily="50" charset="-128"/>
              </a:rPr>
              <a:t>文です。別名</a:t>
            </a:r>
            <a:r>
              <a:rPr kumimoji="1" lang="en-US" altLang="ja-JP" sz="900" b="0" baseline="0" dirty="0" smtClean="0">
                <a:latin typeface="Arial" pitchFamily="34" charset="0"/>
                <a:ea typeface="ＭＳ Ｐゴシック" pitchFamily="50" charset="-128"/>
              </a:rPr>
              <a:t>UPSERT</a:t>
            </a:r>
            <a:r>
              <a:rPr kumimoji="1" lang="ja-JP" altLang="en-US" sz="900" b="0" baseline="0" dirty="0" smtClean="0">
                <a:latin typeface="Arial" pitchFamily="34" charset="0"/>
                <a:ea typeface="ＭＳ Ｐゴシック" pitchFamily="50" charset="-128"/>
              </a:rPr>
              <a:t>とも言われています。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前述の単純な</a:t>
            </a:r>
            <a:r>
              <a:rPr kumimoji="1" lang="en-US" altLang="ja-JP" sz="900" b="0" baseline="0" dirty="0" smtClean="0">
                <a:latin typeface="Arial" pitchFamily="34" charset="0"/>
                <a:ea typeface="ＭＳ Ｐゴシック" pitchFamily="50" charset="-128"/>
              </a:rPr>
              <a:t>DELETE</a:t>
            </a:r>
            <a:r>
              <a:rPr kumimoji="1" lang="ja-JP" altLang="en-US" sz="900" b="0" baseline="0" dirty="0" smtClean="0">
                <a:latin typeface="Arial" pitchFamily="34" charset="0"/>
                <a:ea typeface="ＭＳ Ｐゴシック" pitchFamily="50" charset="-128"/>
              </a:rPr>
              <a:t>や</a:t>
            </a:r>
            <a:r>
              <a:rPr kumimoji="1" lang="en-US" altLang="ja-JP" sz="900" b="0" baseline="0" dirty="0" smtClean="0">
                <a:latin typeface="Arial" pitchFamily="34" charset="0"/>
                <a:ea typeface="ＭＳ Ｐゴシック" pitchFamily="50" charset="-128"/>
              </a:rPr>
              <a:t>UPDATE</a:t>
            </a:r>
            <a:r>
              <a:rPr kumimoji="1" lang="ja-JP" altLang="en-US" sz="900" b="0" baseline="0" dirty="0" smtClean="0">
                <a:latin typeface="Arial" pitchFamily="34" charset="0"/>
                <a:ea typeface="ＭＳ Ｐゴシック" pitchFamily="50" charset="-128"/>
              </a:rPr>
              <a:t>と違い、</a:t>
            </a:r>
            <a:r>
              <a:rPr kumimoji="1" lang="en-US" altLang="ja-JP" sz="900" b="0" baseline="0" dirty="0" smtClean="0">
                <a:latin typeface="Arial" pitchFamily="34" charset="0"/>
                <a:ea typeface="ＭＳ Ｐゴシック" pitchFamily="50" charset="-128"/>
              </a:rPr>
              <a:t>UPDATE</a:t>
            </a:r>
            <a:r>
              <a:rPr kumimoji="1" lang="ja-JP" altLang="en-US" sz="900" b="0" baseline="0" dirty="0" smtClean="0">
                <a:latin typeface="Arial" pitchFamily="34" charset="0"/>
                <a:ea typeface="ＭＳ Ｐゴシック" pitchFamily="50" charset="-128"/>
              </a:rPr>
              <a:t>と</a:t>
            </a:r>
            <a:r>
              <a:rPr kumimoji="1" lang="en-US" altLang="ja-JP" sz="900" b="0" baseline="0" dirty="0" smtClean="0">
                <a:latin typeface="Arial" pitchFamily="34" charset="0"/>
                <a:ea typeface="ＭＳ Ｐゴシック" pitchFamily="50" charset="-128"/>
              </a:rPr>
              <a:t>INSERT</a:t>
            </a:r>
            <a:r>
              <a:rPr kumimoji="1" lang="ja-JP" altLang="en-US" sz="900" b="0" baseline="0" dirty="0" err="1" smtClean="0">
                <a:latin typeface="Arial" pitchFamily="34" charset="0"/>
                <a:ea typeface="ＭＳ Ｐゴシック" pitchFamily="50" charset="-128"/>
              </a:rPr>
              <a:t>が混</a:t>
            </a:r>
            <a:r>
              <a:rPr kumimoji="1" lang="ja-JP" altLang="en-US" sz="900" b="0" baseline="0" dirty="0" smtClean="0">
                <a:latin typeface="Arial" pitchFamily="34" charset="0"/>
                <a:ea typeface="ＭＳ Ｐゴシック" pitchFamily="50" charset="-128"/>
              </a:rPr>
              <a:t>合しているので、一見</a:t>
            </a:r>
            <a:r>
              <a:rPr kumimoji="1" lang="en-US" altLang="ja-JP" sz="900" b="0" baseline="0" dirty="0" smtClean="0">
                <a:latin typeface="Arial" pitchFamily="34" charset="0"/>
                <a:ea typeface="ＭＳ Ｐゴシック" pitchFamily="50" charset="-128"/>
              </a:rPr>
              <a:t>CREATE TABLE</a:t>
            </a:r>
            <a:r>
              <a:rPr kumimoji="1" lang="ja-JP" altLang="en-US" sz="900" b="0" baseline="0" dirty="0" smtClean="0">
                <a:latin typeface="Arial" pitchFamily="34" charset="0"/>
                <a:ea typeface="ＭＳ Ｐゴシック" pitchFamily="50" charset="-128"/>
              </a:rPr>
              <a:t>文に書き換えることが難しそうに思えますが、</a:t>
            </a:r>
            <a:r>
              <a:rPr kumimoji="1" lang="en-US" altLang="ja-JP" sz="900" b="0" baseline="0" dirty="0" smtClean="0">
                <a:latin typeface="Arial" pitchFamily="34" charset="0"/>
                <a:ea typeface="ＭＳ Ｐゴシック" pitchFamily="50" charset="-128"/>
              </a:rPr>
              <a:t>CASE</a:t>
            </a:r>
            <a:r>
              <a:rPr kumimoji="1" lang="ja-JP" altLang="en-US" sz="900" b="0" baseline="0" dirty="0" smtClean="0">
                <a:latin typeface="Arial" pitchFamily="34" charset="0"/>
                <a:ea typeface="ＭＳ Ｐゴシック" pitchFamily="50" charset="-128"/>
              </a:rPr>
              <a:t>文等を利用することにより、書き換えられる場合があります。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ポイントとなるのは、基本的には新しい表を作成して、そこに</a:t>
            </a:r>
            <a:r>
              <a:rPr kumimoji="1" lang="en-US" altLang="ja-JP" sz="900" b="0" baseline="0" dirty="0" smtClean="0">
                <a:latin typeface="Arial" pitchFamily="34" charset="0"/>
                <a:ea typeface="ＭＳ Ｐゴシック" pitchFamily="50" charset="-128"/>
              </a:rPr>
              <a:t>INSERT</a:t>
            </a:r>
            <a:r>
              <a:rPr kumimoji="1" lang="ja-JP" altLang="en-US" sz="900" b="0" baseline="0" dirty="0" smtClean="0">
                <a:latin typeface="Arial" pitchFamily="34" charset="0"/>
                <a:ea typeface="ＭＳ Ｐゴシック" pitchFamily="50" charset="-128"/>
              </a:rPr>
              <a:t>と</a:t>
            </a:r>
            <a:r>
              <a:rPr kumimoji="1" lang="en-US" altLang="ja-JP" sz="900" b="0" baseline="0" dirty="0" smtClean="0">
                <a:latin typeface="Arial" pitchFamily="34" charset="0"/>
                <a:ea typeface="ＭＳ Ｐゴシック" pitchFamily="50" charset="-128"/>
              </a:rPr>
              <a:t>UPDATE</a:t>
            </a:r>
            <a:r>
              <a:rPr kumimoji="1" lang="ja-JP" altLang="en-US" sz="900" b="0" baseline="0" dirty="0" smtClean="0">
                <a:latin typeface="Arial" pitchFamily="34" charset="0"/>
                <a:ea typeface="ＭＳ Ｐゴシック" pitchFamily="50" charset="-128"/>
              </a:rPr>
              <a:t>の場合は、</a:t>
            </a:r>
            <a:r>
              <a:rPr kumimoji="1" lang="en-US" altLang="ja-JP" sz="900" b="0" baseline="0" dirty="0" smtClean="0">
                <a:latin typeface="Arial" pitchFamily="34" charset="0"/>
                <a:ea typeface="ＭＳ Ｐゴシック" pitchFamily="50" charset="-128"/>
              </a:rPr>
              <a:t>ETL</a:t>
            </a:r>
            <a:r>
              <a:rPr kumimoji="1" lang="ja-JP" altLang="en-US" sz="900" b="0" baseline="0" dirty="0" smtClean="0">
                <a:latin typeface="Arial" pitchFamily="34" charset="0"/>
                <a:ea typeface="ＭＳ Ｐゴシック" pitchFamily="50" charset="-128"/>
              </a:rPr>
              <a:t>表（更新、挿入後に置き換えたいデータが入っている）からデータを取得し、更新対象とならないものは、ターゲット表（本来更新した表）からデータを持ってくることです。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この場合、</a:t>
            </a:r>
            <a:r>
              <a:rPr kumimoji="1" lang="en-US" altLang="ja-JP" sz="900" b="0" baseline="0" dirty="0" smtClean="0">
                <a:latin typeface="Arial" pitchFamily="34" charset="0"/>
                <a:ea typeface="ＭＳ Ｐゴシック" pitchFamily="50" charset="-128"/>
              </a:rPr>
              <a:t>ETL</a:t>
            </a:r>
            <a:r>
              <a:rPr kumimoji="1" lang="ja-JP" altLang="en-US" sz="900" b="0" baseline="0" dirty="0" smtClean="0">
                <a:latin typeface="Arial" pitchFamily="34" charset="0"/>
                <a:ea typeface="ＭＳ Ｐゴシック" pitchFamily="50" charset="-128"/>
              </a:rPr>
              <a:t>表とターゲット表を完全外部結合することが有効な手段になります。完全外部結合では、内部結合結果に加えて、</a:t>
            </a:r>
            <a:r>
              <a:rPr kumimoji="1" lang="en-US" altLang="ja-JP" sz="900" b="0" baseline="0" dirty="0" smtClean="0">
                <a:latin typeface="Arial" pitchFamily="34" charset="0"/>
                <a:ea typeface="ＭＳ Ｐゴシック" pitchFamily="50" charset="-128"/>
              </a:rPr>
              <a:t>ETL</a:t>
            </a:r>
            <a:r>
              <a:rPr kumimoji="1" lang="ja-JP" altLang="en-US" sz="900" b="0" baseline="0" dirty="0" smtClean="0">
                <a:latin typeface="Arial" pitchFamily="34" charset="0"/>
                <a:ea typeface="ＭＳ Ｐゴシック" pitchFamily="50" charset="-128"/>
              </a:rPr>
              <a:t>表とターゲット表の全てのデータを戻します。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p:txBody>
      </p:sp>
      <p:sp>
        <p:nvSpPr>
          <p:cNvPr id="19460" name="スライド番号プレースホルダ 3"/>
          <p:cNvSpPr>
            <a:spLocks noGrp="1"/>
          </p:cNvSpPr>
          <p:nvPr>
            <p:ph type="sldNum" sz="quarter" idx="5"/>
          </p:nvPr>
        </p:nvSpPr>
        <p:spPr>
          <a:noFill/>
        </p:spPr>
        <p:txBody>
          <a:bodyPr/>
          <a:lstStyle/>
          <a:p>
            <a:fld id="{CE5E40F4-DA86-4C54-A41D-E926A315776A}" type="slidenum">
              <a:rPr lang="en-US" altLang="ja-JP" smtClean="0">
                <a:ea typeface="ＭＳ Ｐゴシック" pitchFamily="50" charset="-128"/>
              </a:rPr>
              <a:pPr/>
              <a:t>55</a:t>
            </a:fld>
            <a:endParaRPr lang="en-US" altLang="ja-JP" dirty="0" smtClean="0">
              <a:ea typeface="ＭＳ Ｐゴシック" pitchFamily="50"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ファジー・ジョイン</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スライドの例では、ハッシュ・ジョインを利用して欲しいのに、ハッシュ・ジョインではなく、ネステッド・ループ・ジョインを利用しています。ハッシュ・ジョインは、結合条件に等価条件（＝）が指定された場合に有効であり、大量データを処理する場合や、表のほとんどのデータ部分をジョインする場合に有効な結合方法で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では、なぜこの</a:t>
            </a:r>
            <a:r>
              <a:rPr kumimoji="1" lang="en-US" altLang="ja-JP" sz="900" b="0" baseline="0" dirty="0" smtClean="0">
                <a:latin typeface="Arial" pitchFamily="34" charset="0"/>
                <a:ea typeface="ＭＳ Ｐゴシック" pitchFamily="50" charset="-128"/>
              </a:rPr>
              <a:t>SQL</a:t>
            </a:r>
            <a:r>
              <a:rPr kumimoji="1" lang="ja-JP" altLang="en-US" sz="900" b="0" baseline="0" dirty="0" smtClean="0">
                <a:latin typeface="Arial" pitchFamily="34" charset="0"/>
                <a:ea typeface="ＭＳ Ｐゴシック" pitchFamily="50" charset="-128"/>
              </a:rPr>
              <a:t>文では、ファジー・ジョインになってしまったのでしょうか？</a:t>
            </a: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WHERE</a:t>
            </a:r>
            <a:r>
              <a:rPr kumimoji="1" lang="ja-JP" altLang="en-US" sz="900" b="0" baseline="0" dirty="0" smtClean="0">
                <a:latin typeface="Arial" pitchFamily="34" charset="0"/>
                <a:ea typeface="ＭＳ Ｐゴシック" pitchFamily="50" charset="-128"/>
              </a:rPr>
              <a:t>句の条件にイコールを利用しているので、一見等価結合しているように見えますが、イコールの右辺と左辺の両方に「</a:t>
            </a:r>
            <a:r>
              <a:rPr kumimoji="1" lang="en-US" altLang="ja-JP" sz="900" b="0" baseline="0" dirty="0" err="1" smtClean="0">
                <a:latin typeface="Arial" pitchFamily="34" charset="0"/>
                <a:ea typeface="ＭＳ Ｐゴシック" pitchFamily="50" charset="-128"/>
              </a:rPr>
              <a:t>a.called_no</a:t>
            </a:r>
            <a:r>
              <a:rPr kumimoji="1" lang="ja-JP" altLang="en-US" sz="900" b="0" baseline="0" dirty="0" smtClean="0">
                <a:latin typeface="Arial" pitchFamily="34" charset="0"/>
                <a:ea typeface="ＭＳ Ｐゴシック" pitchFamily="50" charset="-128"/>
              </a:rPr>
              <a:t>」という列名が存在しています。これにより</a:t>
            </a:r>
            <a:r>
              <a:rPr kumimoji="1" lang="en-US" altLang="ja-JP" sz="900" b="0" baseline="0" dirty="0" smtClean="0">
                <a:latin typeface="Arial" pitchFamily="34" charset="0"/>
                <a:ea typeface="ＭＳ Ｐゴシック" pitchFamily="50" charset="-128"/>
              </a:rPr>
              <a:t>1:1</a:t>
            </a:r>
            <a:r>
              <a:rPr kumimoji="1" lang="ja-JP" altLang="en-US" sz="900" b="0" baseline="0" dirty="0" smtClean="0">
                <a:latin typeface="Arial" pitchFamily="34" charset="0"/>
                <a:ea typeface="ＭＳ Ｐゴシック" pitchFamily="50" charset="-128"/>
              </a:rPr>
              <a:t>の等価結合にならず、結果としてハッシュ・ジョインが選択されていませんした。</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dirty="0" smtClean="0">
                <a:latin typeface="Courier" pitchFamily="49" charset="0"/>
                <a:ea typeface="ｺﾞｼｯｸ" pitchFamily="49" charset="-128"/>
              </a:rPr>
              <a:t>&lt;</a:t>
            </a:r>
            <a:r>
              <a:rPr kumimoji="1" lang="ja-JP" altLang="en-US" sz="900" b="0" dirty="0" smtClean="0">
                <a:latin typeface="Courier" pitchFamily="49" charset="0"/>
                <a:ea typeface="ｺﾞｼｯｸ" pitchFamily="49" charset="-128"/>
              </a:rPr>
              <a:t>ファジー・ジョイン時の実行計画</a:t>
            </a:r>
            <a:r>
              <a:rPr kumimoji="1" lang="en-US" altLang="ja-JP" sz="900" b="0" dirty="0" smtClean="0">
                <a:latin typeface="Courier" pitchFamily="49" charset="0"/>
                <a:ea typeface="ｺﾞｼｯｸ" pitchFamily="49" charset="-128"/>
              </a:rPr>
              <a:t>&gt;</a:t>
            </a:r>
          </a:p>
          <a:p>
            <a:pPr>
              <a:defRPr/>
            </a:pPr>
            <a:r>
              <a:rPr kumimoji="1" lang="en-US" altLang="ja-JP" sz="900" b="0" dirty="0" smtClean="0">
                <a:latin typeface="Courier" pitchFamily="49" charset="0"/>
                <a:ea typeface="ｺﾞｼｯｸ" pitchFamily="49" charset="-128"/>
              </a:rPr>
              <a:t>--------------------------------------------------------------------------------------------------</a:t>
            </a:r>
          </a:p>
          <a:p>
            <a:pPr>
              <a:defRPr/>
            </a:pPr>
            <a:r>
              <a:rPr kumimoji="1" lang="en-US" altLang="ja-JP" sz="900" b="0" dirty="0" smtClean="0">
                <a:latin typeface="Courier" pitchFamily="49" charset="0"/>
                <a:ea typeface="ｺﾞｼｯｸ" pitchFamily="49" charset="-128"/>
              </a:rPr>
              <a:t>| Id  | Operation                  | Name                | Rows  | Bytes | Cost (%CPU)| Time     |</a:t>
            </a:r>
          </a:p>
          <a:p>
            <a:pPr>
              <a:defRPr/>
            </a:pPr>
            <a:r>
              <a:rPr kumimoji="1" lang="en-US" altLang="ja-JP" sz="900" b="0" dirty="0" smtClean="0">
                <a:latin typeface="Courier" pitchFamily="49" charset="0"/>
                <a:ea typeface="ｺﾞｼｯｸ" pitchFamily="49" charset="-128"/>
              </a:rPr>
              <a:t>--------------------------------------------------------------------------------------------------</a:t>
            </a:r>
          </a:p>
          <a:p>
            <a:pPr>
              <a:defRPr/>
            </a:pPr>
            <a:r>
              <a:rPr kumimoji="1" lang="en-US" altLang="ja-JP" sz="900" b="0" dirty="0" smtClean="0">
                <a:latin typeface="Courier" pitchFamily="49" charset="0"/>
                <a:ea typeface="ｺﾞｼｯｸ" pitchFamily="49" charset="-128"/>
              </a:rPr>
              <a:t>|   0 | SELECT STATEMENT           |                     |     1 |  1297 |     4   (0)| 00:00:01 |</a:t>
            </a:r>
          </a:p>
          <a:p>
            <a:pPr>
              <a:defRPr/>
            </a:pPr>
            <a:r>
              <a:rPr kumimoji="1" lang="en-US" altLang="ja-JP" sz="900" b="0" dirty="0" smtClean="0">
                <a:latin typeface="Courier" pitchFamily="49" charset="0"/>
                <a:ea typeface="ｺﾞｼｯｸ" pitchFamily="49" charset="-128"/>
              </a:rPr>
              <a:t>|   1 |  </a:t>
            </a:r>
            <a:r>
              <a:rPr kumimoji="1" lang="en-US" altLang="ja-JP" sz="900" b="1" dirty="0" smtClean="0">
                <a:solidFill>
                  <a:srgbClr val="FF0000"/>
                </a:solidFill>
                <a:latin typeface="Courier" pitchFamily="49" charset="0"/>
                <a:ea typeface="ｺﾞｼｯｸ" pitchFamily="49" charset="-128"/>
              </a:rPr>
              <a:t>NESTED LOOPS              </a:t>
            </a:r>
            <a:r>
              <a:rPr kumimoji="1" lang="en-US" altLang="ja-JP" sz="900" b="0" dirty="0" smtClean="0">
                <a:latin typeface="Courier" pitchFamily="49" charset="0"/>
                <a:ea typeface="ｺﾞｼｯｸ" pitchFamily="49" charset="-128"/>
              </a:rPr>
              <a:t>|                     |     1 |  1297 |     4   (0)| 00:00:01 |</a:t>
            </a:r>
          </a:p>
          <a:p>
            <a:pPr>
              <a:defRPr/>
            </a:pPr>
            <a:r>
              <a:rPr kumimoji="1" lang="en-US" altLang="ja-JP" sz="900" b="0" dirty="0" smtClean="0">
                <a:latin typeface="Courier" pitchFamily="49" charset="0"/>
                <a:ea typeface="ｺﾞｼｯｸ" pitchFamily="49" charset="-128"/>
              </a:rPr>
              <a:t>|   2 |   TABLE ACCESS STORAGE FULL| CA_OIDD_DETAILS_NEW |     1 |   200 |     2   (0)| 00:00:01 |</a:t>
            </a:r>
          </a:p>
          <a:p>
            <a:pPr>
              <a:defRPr/>
            </a:pPr>
            <a:r>
              <a:rPr kumimoji="1" lang="en-US" altLang="ja-JP" sz="900" b="0" dirty="0" smtClean="0">
                <a:latin typeface="Courier" pitchFamily="49" charset="0"/>
                <a:ea typeface="ｺﾞｼｯｸ" pitchFamily="49" charset="-128"/>
              </a:rPr>
              <a:t>|*  3 |   TABLE ACCESS STORAGE FULL| HL_URCALLSD         |     1 |  1097 |     2   (0)| 00:00:01 |</a:t>
            </a:r>
          </a:p>
          <a:p>
            <a:pPr>
              <a:defRPr/>
            </a:pPr>
            <a:r>
              <a:rPr kumimoji="1" lang="en-US" altLang="ja-JP" sz="900" b="0" dirty="0" smtClean="0">
                <a:latin typeface="Courier" pitchFamily="49" charset="0"/>
                <a:ea typeface="ｺﾞｼｯｸ" pitchFamily="49" charset="-128"/>
              </a:rPr>
              <a:t>--------------------------------------------------------------------------------------------------</a:t>
            </a:r>
          </a:p>
          <a:p>
            <a:pPr>
              <a:defRPr/>
            </a:pPr>
            <a:endParaRPr kumimoji="1" lang="en-US" altLang="ja-JP" sz="900" b="0" dirty="0" smtClean="0">
              <a:latin typeface="Courier" pitchFamily="49" charset="0"/>
              <a:ea typeface="ｺﾞｼｯｸ" pitchFamily="49" charset="-128"/>
            </a:endParaRPr>
          </a:p>
          <a:p>
            <a:pPr>
              <a:defRPr/>
            </a:pPr>
            <a:endParaRPr kumimoji="1" lang="ja-JP" altLang="en-US" sz="900" b="0" dirty="0">
              <a:latin typeface="Courier" pitchFamily="49" charset="0"/>
              <a:ea typeface="ｺﾞｼｯｸ" pitchFamily="49" charset="-128"/>
            </a:endParaRPr>
          </a:p>
        </p:txBody>
      </p:sp>
      <p:sp>
        <p:nvSpPr>
          <p:cNvPr id="19460" name="スライド番号プレースホルダ 3"/>
          <p:cNvSpPr>
            <a:spLocks noGrp="1"/>
          </p:cNvSpPr>
          <p:nvPr>
            <p:ph type="sldNum" sz="quarter" idx="5"/>
          </p:nvPr>
        </p:nvSpPr>
        <p:spPr>
          <a:noFill/>
        </p:spPr>
        <p:txBody>
          <a:bodyPr/>
          <a:lstStyle/>
          <a:p>
            <a:fld id="{CE5E40F4-DA86-4C54-A41D-E926A315776A}" type="slidenum">
              <a:rPr lang="en-US" altLang="ja-JP" smtClean="0">
                <a:ea typeface="ＭＳ Ｐゴシック" pitchFamily="50" charset="-128"/>
              </a:rPr>
              <a:pPr/>
              <a:t>56</a:t>
            </a:fld>
            <a:endParaRPr lang="en-US" altLang="ja-JP" dirty="0" smtClean="0">
              <a:ea typeface="ＭＳ Ｐゴシック" pitchFamily="50"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ファジー・ジョイン</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dirty="0" smtClean="0">
                <a:latin typeface="+mn-ea"/>
                <a:ea typeface="+mn-ea"/>
              </a:rPr>
              <a:t>ここでは、</a:t>
            </a:r>
            <a:r>
              <a:rPr kumimoji="1" lang="en-US" altLang="ja-JP" sz="900" b="0" dirty="0" smtClean="0">
                <a:latin typeface="+mn-ea"/>
                <a:ea typeface="+mn-ea"/>
              </a:rPr>
              <a:t>1:1</a:t>
            </a:r>
            <a:r>
              <a:rPr kumimoji="1" lang="ja-JP" altLang="en-US" sz="900" b="0" dirty="0" smtClean="0">
                <a:latin typeface="+mn-ea"/>
                <a:ea typeface="+mn-ea"/>
              </a:rPr>
              <a:t>の等価結合にするために、</a:t>
            </a:r>
            <a:r>
              <a:rPr kumimoji="1" lang="en-US" altLang="ja-JP" sz="900" b="0" dirty="0" smtClean="0">
                <a:latin typeface="+mn-ea"/>
                <a:ea typeface="+mn-ea"/>
              </a:rPr>
              <a:t>WHERE</a:t>
            </a:r>
            <a:r>
              <a:rPr kumimoji="1" lang="ja-JP" altLang="en-US" sz="900" b="0" dirty="0" smtClean="0">
                <a:latin typeface="+mn-ea"/>
                <a:ea typeface="+mn-ea"/>
              </a:rPr>
              <a:t>句の条件の右辺をファンクションを利用することで、右辺に</a:t>
            </a:r>
            <a:r>
              <a:rPr kumimoji="1" lang="ja-JP" altLang="en-US" sz="900" b="0" baseline="0" dirty="0" smtClean="0">
                <a:latin typeface="Arial" pitchFamily="34" charset="0"/>
                <a:ea typeface="ＭＳ Ｐゴシック" pitchFamily="50" charset="-128"/>
              </a:rPr>
              <a:t>「</a:t>
            </a:r>
            <a:r>
              <a:rPr kumimoji="1" lang="en-US" altLang="ja-JP" sz="900" b="0" baseline="0" dirty="0" err="1" smtClean="0">
                <a:latin typeface="Arial" pitchFamily="34" charset="0"/>
                <a:ea typeface="ＭＳ Ｐゴシック" pitchFamily="50" charset="-128"/>
              </a:rPr>
              <a:t>a.called_no</a:t>
            </a:r>
            <a:r>
              <a:rPr kumimoji="1" lang="ja-JP" altLang="en-US" sz="900" b="0" baseline="0" dirty="0" smtClean="0">
                <a:latin typeface="Arial" pitchFamily="34" charset="0"/>
                <a:ea typeface="ＭＳ Ｐゴシック" pitchFamily="50" charset="-128"/>
              </a:rPr>
              <a:t>」という列名を指定しないようにしています。</a:t>
            </a:r>
            <a:endParaRPr kumimoji="1" lang="en-US" altLang="ja-JP" sz="900" b="0" dirty="0" smtClean="0">
              <a:latin typeface="+mn-ea"/>
              <a:ea typeface="+mn-ea"/>
            </a:endParaRPr>
          </a:p>
          <a:p>
            <a:pPr>
              <a:defRPr/>
            </a:pPr>
            <a:r>
              <a:rPr kumimoji="1" lang="ja-JP" altLang="en-US" sz="900" b="0" dirty="0" smtClean="0">
                <a:latin typeface="+mn-ea"/>
                <a:ea typeface="+mn-ea"/>
              </a:rPr>
              <a:t>これにより、等価結合として、ハッシュ・ジョインが利用されるようになり、パフォーマンスの向上が期待できます。</a:t>
            </a:r>
            <a:endParaRPr kumimoji="1" lang="en-US" altLang="ja-JP" sz="900" b="0" dirty="0" smtClean="0">
              <a:latin typeface="+mn-ea"/>
              <a:ea typeface="+mn-ea"/>
            </a:endParaRPr>
          </a:p>
          <a:p>
            <a:pPr>
              <a:defRPr/>
            </a:pPr>
            <a:r>
              <a:rPr kumimoji="1" lang="ja-JP" altLang="en-US" sz="900" b="0" dirty="0" smtClean="0">
                <a:latin typeface="+mn-ea"/>
                <a:ea typeface="+mn-ea"/>
              </a:rPr>
              <a:t>あるアプリケーションでの結果でが、</a:t>
            </a:r>
            <a:r>
              <a:rPr kumimoji="1" lang="en-US" altLang="ja-JP" sz="900" b="0" dirty="0" smtClean="0">
                <a:latin typeface="+mn-ea"/>
                <a:ea typeface="+mn-ea"/>
              </a:rPr>
              <a:t>11</a:t>
            </a:r>
            <a:r>
              <a:rPr kumimoji="1" lang="ja-JP" altLang="en-US" sz="900" b="0" dirty="0" smtClean="0">
                <a:latin typeface="+mn-ea"/>
                <a:ea typeface="+mn-ea"/>
              </a:rPr>
              <a:t>分であったものが</a:t>
            </a:r>
            <a:r>
              <a:rPr kumimoji="1" lang="en-US" altLang="ja-JP" sz="900" b="0" dirty="0" smtClean="0">
                <a:latin typeface="+mn-ea"/>
                <a:ea typeface="+mn-ea"/>
              </a:rPr>
              <a:t>6</a:t>
            </a:r>
            <a:r>
              <a:rPr kumimoji="1" lang="ja-JP" altLang="en-US" sz="900" b="0" dirty="0" smtClean="0">
                <a:latin typeface="+mn-ea"/>
                <a:ea typeface="+mn-ea"/>
              </a:rPr>
              <a:t>秒程度にまで短縮された例もあります。</a:t>
            </a:r>
            <a:endParaRPr kumimoji="1" lang="en-US" altLang="ja-JP" sz="900" b="0" dirty="0" smtClean="0">
              <a:latin typeface="+mn-ea"/>
              <a:ea typeface="+mn-ea"/>
            </a:endParaRPr>
          </a:p>
          <a:p>
            <a:pPr>
              <a:defRPr/>
            </a:pPr>
            <a:endParaRPr kumimoji="1" lang="en-US" altLang="ja-JP" sz="900" b="0" dirty="0" smtClean="0">
              <a:latin typeface="+mn-ea"/>
              <a:ea typeface="+mn-ea"/>
            </a:endParaRPr>
          </a:p>
          <a:p>
            <a:pPr>
              <a:defRPr/>
            </a:pPr>
            <a:r>
              <a:rPr kumimoji="1" lang="en-US" altLang="ja-JP" sz="900" b="0" dirty="0" smtClean="0">
                <a:latin typeface="Courier" pitchFamily="49" charset="0"/>
                <a:ea typeface="ｺﾞｼｯｸ" pitchFamily="49" charset="-128"/>
              </a:rPr>
              <a:t>&lt;</a:t>
            </a:r>
            <a:r>
              <a:rPr kumimoji="1" lang="ja-JP" altLang="en-US" sz="900" b="0" dirty="0" smtClean="0">
                <a:latin typeface="Courier" pitchFamily="49" charset="0"/>
                <a:ea typeface="ｺﾞｼｯｸ" pitchFamily="49" charset="-128"/>
              </a:rPr>
              <a:t>等価結合になった時の実行計画</a:t>
            </a:r>
            <a:r>
              <a:rPr kumimoji="1" lang="en-US" altLang="ja-JP" sz="900" b="0" dirty="0" smtClean="0">
                <a:latin typeface="Courier" pitchFamily="49" charset="0"/>
                <a:ea typeface="ｺﾞｼｯｸ" pitchFamily="49" charset="-128"/>
              </a:rPr>
              <a:t>&gt;</a:t>
            </a:r>
          </a:p>
          <a:p>
            <a:pPr>
              <a:defRPr/>
            </a:pPr>
            <a:r>
              <a:rPr kumimoji="1" lang="en-US" altLang="ja-JP" sz="900" b="0" dirty="0" smtClean="0">
                <a:latin typeface="Courier" pitchFamily="49" charset="0"/>
                <a:ea typeface="ｺﾞｼｯｸ" pitchFamily="49" charset="-128"/>
              </a:rPr>
              <a:t>--------------------------------------------------------------------------------------------------</a:t>
            </a:r>
          </a:p>
          <a:p>
            <a:pPr>
              <a:defRPr/>
            </a:pPr>
            <a:r>
              <a:rPr kumimoji="1" lang="en-US" altLang="ja-JP" sz="900" b="0" dirty="0" smtClean="0">
                <a:latin typeface="Courier" pitchFamily="49" charset="0"/>
                <a:ea typeface="ｺﾞｼｯｸ" pitchFamily="49" charset="-128"/>
              </a:rPr>
              <a:t>| Id  | Operation                  | Name                | Rows  | Bytes | Cost (%CPU)| Time     |</a:t>
            </a:r>
          </a:p>
          <a:p>
            <a:pPr>
              <a:defRPr/>
            </a:pPr>
            <a:r>
              <a:rPr kumimoji="1" lang="en-US" altLang="ja-JP" sz="900" b="0" dirty="0" smtClean="0">
                <a:latin typeface="Courier" pitchFamily="49" charset="0"/>
                <a:ea typeface="ｺﾞｼｯｸ" pitchFamily="49" charset="-128"/>
              </a:rPr>
              <a:t>--------------------------------------------------------------------------------------------------</a:t>
            </a:r>
          </a:p>
          <a:p>
            <a:pPr>
              <a:defRPr/>
            </a:pPr>
            <a:r>
              <a:rPr kumimoji="1" lang="en-US" altLang="ja-JP" sz="900" b="0" dirty="0" smtClean="0">
                <a:latin typeface="Courier" pitchFamily="49" charset="0"/>
                <a:ea typeface="ｺﾞｼｯｸ" pitchFamily="49" charset="-128"/>
              </a:rPr>
              <a:t>|   0 | SELECT STATEMENT           |                     |     1 |  1297 |     5  (20)| 00:00:01 |</a:t>
            </a:r>
          </a:p>
          <a:p>
            <a:pPr>
              <a:defRPr/>
            </a:pPr>
            <a:r>
              <a:rPr kumimoji="1" lang="en-US" altLang="ja-JP" sz="900" b="0" dirty="0" smtClean="0">
                <a:latin typeface="Courier" pitchFamily="49" charset="0"/>
                <a:ea typeface="ｺﾞｼｯｸ" pitchFamily="49" charset="-128"/>
              </a:rPr>
              <a:t>|*  1 |  </a:t>
            </a:r>
            <a:r>
              <a:rPr kumimoji="1" lang="en-US" altLang="ja-JP" sz="900" b="1" dirty="0" smtClean="0">
                <a:latin typeface="Courier" pitchFamily="49" charset="0"/>
                <a:ea typeface="ｺﾞｼｯｸ" pitchFamily="49" charset="-128"/>
              </a:rPr>
              <a:t>HASH JOIN                 </a:t>
            </a:r>
            <a:r>
              <a:rPr kumimoji="1" lang="en-US" altLang="ja-JP" sz="900" b="0" dirty="0" smtClean="0">
                <a:latin typeface="Courier" pitchFamily="49" charset="0"/>
                <a:ea typeface="ｺﾞｼｯｸ" pitchFamily="49" charset="-128"/>
              </a:rPr>
              <a:t>|                     |     1 |  1297 |     5  (20)| 00:00:01 |</a:t>
            </a:r>
          </a:p>
          <a:p>
            <a:pPr>
              <a:defRPr/>
            </a:pPr>
            <a:r>
              <a:rPr kumimoji="1" lang="en-US" altLang="ja-JP" sz="900" b="0" dirty="0" smtClean="0">
                <a:latin typeface="Courier" pitchFamily="49" charset="0"/>
                <a:ea typeface="ｺﾞｼｯｸ" pitchFamily="49" charset="-128"/>
              </a:rPr>
              <a:t>|   2 |   TABLE ACCESS STORAGE FULL| CA_OIDD_DETAILS_NEW |     1 |   200 |     2   (0)| 00:00:01 |</a:t>
            </a:r>
          </a:p>
          <a:p>
            <a:pPr>
              <a:defRPr/>
            </a:pPr>
            <a:r>
              <a:rPr kumimoji="1" lang="en-US" altLang="ja-JP" sz="900" b="0" dirty="0" smtClean="0">
                <a:latin typeface="Courier" pitchFamily="49" charset="0"/>
                <a:ea typeface="ｺﾞｼｯｸ" pitchFamily="49" charset="-128"/>
              </a:rPr>
              <a:t>|   3 |   TABLE ACCESS STORAGE FULL| HL_URCALLSD         |     1 |  1097 |     2   (0)| 00:00:01 |</a:t>
            </a:r>
          </a:p>
          <a:p>
            <a:pPr>
              <a:defRPr/>
            </a:pPr>
            <a:r>
              <a:rPr kumimoji="1" lang="en-US" altLang="ja-JP" sz="900" b="0" dirty="0" smtClean="0">
                <a:latin typeface="Courier" pitchFamily="49" charset="0"/>
                <a:ea typeface="ｺﾞｼｯｸ" pitchFamily="49" charset="-128"/>
              </a:rPr>
              <a:t>--------------------------------------------------------------------------------------------------</a:t>
            </a:r>
          </a:p>
          <a:p>
            <a:pPr>
              <a:defRPr/>
            </a:pPr>
            <a:endParaRPr kumimoji="1" lang="en-US" altLang="ja-JP" sz="900" b="0" dirty="0" smtClean="0">
              <a:latin typeface="+mn-ea"/>
              <a:ea typeface="+mn-ea"/>
            </a:endParaRPr>
          </a:p>
          <a:p>
            <a:pPr>
              <a:defRPr/>
            </a:pPr>
            <a:r>
              <a:rPr kumimoji="1" lang="ja-JP" altLang="en-US" sz="900" b="0" dirty="0" smtClean="0">
                <a:latin typeface="+mn-ea"/>
                <a:ea typeface="+mn-ea"/>
              </a:rPr>
              <a:t>今回は、ファジー・ジョインの一例を紹介しましたが、以下のような場合にもファジー・ジョインになりますので、等価結合になるよう工夫することで、ハッシュ・ジョインを選択するようになります。</a:t>
            </a:r>
            <a:endParaRPr kumimoji="1" lang="en-US" altLang="ja-JP" sz="900" b="0" dirty="0" smtClean="0">
              <a:latin typeface="+mn-ea"/>
              <a:ea typeface="+mn-ea"/>
            </a:endParaRPr>
          </a:p>
          <a:p>
            <a:pPr>
              <a:defRPr/>
            </a:pPr>
            <a:endParaRPr kumimoji="1" lang="en-US" altLang="ja-JP" sz="900" b="0" dirty="0" smtClean="0">
              <a:latin typeface="+mn-ea"/>
              <a:ea typeface="+mn-ea"/>
            </a:endParaRPr>
          </a:p>
          <a:p>
            <a:pPr>
              <a:defRPr/>
            </a:pPr>
            <a:r>
              <a:rPr kumimoji="1" lang="ja-JP" altLang="en-US" sz="900" b="0" dirty="0" smtClean="0">
                <a:latin typeface="+mn-ea"/>
                <a:ea typeface="+mn-ea"/>
              </a:rPr>
              <a:t>例</a:t>
            </a:r>
            <a:r>
              <a:rPr kumimoji="1" lang="en-US" altLang="ja-JP" sz="900" b="0" dirty="0" smtClean="0">
                <a:latin typeface="+mn-ea"/>
                <a:ea typeface="+mn-ea"/>
              </a:rPr>
              <a:t>1)</a:t>
            </a:r>
            <a:r>
              <a:rPr kumimoji="1" lang="ja-JP" altLang="en-US" sz="900" b="0" dirty="0" smtClean="0">
                <a:latin typeface="+mn-ea"/>
                <a:ea typeface="+mn-ea"/>
              </a:rPr>
              <a:t>　左辺にファンクションが利用されている</a:t>
            </a:r>
            <a:endParaRPr kumimoji="1" lang="en-US" altLang="ja-JP" sz="900" b="0" dirty="0" smtClean="0">
              <a:latin typeface="+mn-ea"/>
              <a:ea typeface="+mn-ea"/>
            </a:endParaRPr>
          </a:p>
          <a:p>
            <a:pPr>
              <a:defRPr/>
            </a:pPr>
            <a:r>
              <a:rPr kumimoji="1" lang="ja-JP" altLang="en-US" sz="900" b="0" dirty="0" smtClean="0">
                <a:latin typeface="+mn-ea"/>
                <a:ea typeface="+mn-ea"/>
              </a:rPr>
              <a:t>　　</a:t>
            </a:r>
            <a:r>
              <a:rPr kumimoji="1" lang="en-US" altLang="ja-JP" sz="900" b="0" dirty="0" smtClean="0">
                <a:latin typeface="+mn-ea"/>
                <a:ea typeface="+mn-ea"/>
              </a:rPr>
              <a:t>function(atable.col1, btable.col2) = XXXXXX</a:t>
            </a:r>
          </a:p>
          <a:p>
            <a:pPr>
              <a:defRPr/>
            </a:pPr>
            <a:endParaRPr kumimoji="1" lang="en-US" altLang="ja-JP" sz="900" b="0" dirty="0" smtClean="0">
              <a:latin typeface="+mn-ea"/>
              <a:ea typeface="+mn-ea"/>
            </a:endParaRPr>
          </a:p>
          <a:p>
            <a:pPr>
              <a:defRPr/>
            </a:pPr>
            <a:r>
              <a:rPr kumimoji="1" lang="ja-JP" altLang="en-US" sz="900" b="0" dirty="0" smtClean="0">
                <a:latin typeface="+mn-ea"/>
                <a:ea typeface="+mn-ea"/>
              </a:rPr>
              <a:t>例</a:t>
            </a:r>
            <a:r>
              <a:rPr kumimoji="1" lang="en-US" altLang="ja-JP" sz="900" b="0" dirty="0" smtClean="0">
                <a:latin typeface="+mn-ea"/>
                <a:ea typeface="+mn-ea"/>
              </a:rPr>
              <a:t>2)</a:t>
            </a:r>
            <a:r>
              <a:rPr kumimoji="1" lang="ja-JP" altLang="en-US" sz="900" b="0" dirty="0" smtClean="0">
                <a:latin typeface="+mn-ea"/>
                <a:ea typeface="+mn-ea"/>
              </a:rPr>
              <a:t>　等価結合になっていない</a:t>
            </a:r>
            <a:endParaRPr kumimoji="1" lang="en-US" altLang="ja-JP" sz="900" b="0" dirty="0" smtClean="0">
              <a:latin typeface="+mn-ea"/>
              <a:ea typeface="+mn-ea"/>
            </a:endParaRPr>
          </a:p>
          <a:p>
            <a:pPr>
              <a:defRPr/>
            </a:pPr>
            <a:r>
              <a:rPr kumimoji="1" lang="ja-JP" altLang="en-US" sz="900" b="0" dirty="0" smtClean="0">
                <a:latin typeface="+mn-ea"/>
                <a:ea typeface="+mn-ea"/>
              </a:rPr>
              <a:t>　　</a:t>
            </a:r>
            <a:r>
              <a:rPr kumimoji="1" lang="en-US" altLang="ja-JP" sz="900" b="0" dirty="0" smtClean="0">
                <a:latin typeface="+mn-ea"/>
                <a:ea typeface="+mn-ea"/>
              </a:rPr>
              <a:t>atable.col1 between btable.col1 and btable.col2</a:t>
            </a:r>
          </a:p>
          <a:p>
            <a:pPr>
              <a:defRPr/>
            </a:pPr>
            <a:endParaRPr kumimoji="1" lang="en-US" altLang="ja-JP" sz="900" b="0" dirty="0" smtClean="0">
              <a:latin typeface="+mn-ea"/>
              <a:ea typeface="+mn-ea"/>
            </a:endParaRPr>
          </a:p>
          <a:p>
            <a:pPr>
              <a:defRPr/>
            </a:pPr>
            <a:endParaRPr kumimoji="1" lang="ja-JP" altLang="en-US" sz="900" b="0" dirty="0">
              <a:latin typeface="+mn-ea"/>
              <a:ea typeface="+mn-ea"/>
            </a:endParaRPr>
          </a:p>
        </p:txBody>
      </p:sp>
      <p:sp>
        <p:nvSpPr>
          <p:cNvPr id="19460" name="スライド番号プレースホルダ 3"/>
          <p:cNvSpPr>
            <a:spLocks noGrp="1"/>
          </p:cNvSpPr>
          <p:nvPr>
            <p:ph type="sldNum" sz="quarter" idx="5"/>
          </p:nvPr>
        </p:nvSpPr>
        <p:spPr>
          <a:noFill/>
        </p:spPr>
        <p:txBody>
          <a:bodyPr/>
          <a:lstStyle/>
          <a:p>
            <a:fld id="{CE5E40F4-DA86-4C54-A41D-E926A315776A}" type="slidenum">
              <a:rPr lang="en-US" altLang="ja-JP" smtClean="0">
                <a:ea typeface="ＭＳ Ｐゴシック" pitchFamily="50" charset="-128"/>
              </a:rPr>
              <a:pPr/>
              <a:t>57</a:t>
            </a:fld>
            <a:endParaRPr lang="en-US" altLang="ja-JP" dirty="0" smtClean="0">
              <a:ea typeface="ＭＳ Ｐゴシック" pitchFamily="50"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5D93C955-1B87-4267-9AB5-A4443052854D}" type="slidenum">
              <a:rPr lang="en-US" altLang="ja-JP"/>
              <a:pPr/>
              <a:t>58</a:t>
            </a:fld>
            <a:endParaRPr lang="en-US" altLang="ja-JP" dirty="0"/>
          </a:p>
        </p:txBody>
      </p:sp>
      <p:sp>
        <p:nvSpPr>
          <p:cNvPr id="27651" name="Rectangle 2"/>
          <p:cNvSpPr>
            <a:spLocks noGrp="1" noRot="1" noChangeAspect="1" noChangeArrowheads="1" noTextEdit="1"/>
          </p:cNvSpPr>
          <p:nvPr>
            <p:ph type="sldImg"/>
          </p:nvPr>
        </p:nvSpPr>
        <p:spPr>
          <a:xfrm>
            <a:off x="82550" y="741363"/>
            <a:ext cx="6573838" cy="3698875"/>
          </a:xfrm>
          <a:ln/>
        </p:spPr>
      </p:sp>
      <p:sp>
        <p:nvSpPr>
          <p:cNvPr id="27652" name="Rectangle 3"/>
          <p:cNvSpPr>
            <a:spLocks noGrp="1" noChangeArrowheads="1"/>
          </p:cNvSpPr>
          <p:nvPr>
            <p:ph type="body" idx="1"/>
          </p:nvPr>
        </p:nvSpPr>
        <p:spPr>
          <a:noFill/>
          <a:ln/>
        </p:spPr>
        <p:txBody>
          <a:bodyPr lIns="96653" tIns="48326" rIns="96653" bIns="48326"/>
          <a:lstStyle/>
          <a:p>
            <a:pPr eaLnBrk="1" hangingPunct="1"/>
            <a:endParaRPr lang="en-GB" dirty="0" smtClean="0">
              <a:latin typeface="Arial" pitchFamily="34" charset="0"/>
              <a:ea typeface="ＭＳ Ｐゴシック" pitchFamily="50"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パーティション・プルーニング</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パフォーマンスを向上させるためには、</a:t>
            </a: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Storage Software</a:t>
            </a:r>
            <a:r>
              <a:rPr kumimoji="1" lang="ja-JP" altLang="en-US" sz="900" b="0" baseline="0" dirty="0" err="1" smtClean="0">
                <a:latin typeface="Arial" pitchFamily="34" charset="0"/>
                <a:ea typeface="ＭＳ Ｐゴシック" pitchFamily="50" charset="-128"/>
              </a:rPr>
              <a:t>で提</a:t>
            </a:r>
            <a:r>
              <a:rPr kumimoji="1" lang="ja-JP" altLang="en-US" sz="900" b="0" baseline="0" dirty="0" smtClean="0">
                <a:latin typeface="Arial" pitchFamily="34" charset="0"/>
                <a:ea typeface="ＭＳ Ｐゴシック" pitchFamily="50" charset="-128"/>
              </a:rPr>
              <a:t>供されている機能を理解し、有効に活用することはもとより、従来の</a:t>
            </a:r>
            <a:r>
              <a:rPr kumimoji="1" lang="en-US" altLang="ja-JP" sz="900" b="0" baseline="0" dirty="0" smtClean="0">
                <a:latin typeface="Arial" pitchFamily="34" charset="0"/>
                <a:ea typeface="ＭＳ Ｐゴシック" pitchFamily="50" charset="-128"/>
              </a:rPr>
              <a:t>Oracle Database</a:t>
            </a:r>
            <a:r>
              <a:rPr kumimoji="1" lang="ja-JP" altLang="en-US" sz="900" b="0" baseline="0" dirty="0" err="1" smtClean="0">
                <a:latin typeface="Arial" pitchFamily="34" charset="0"/>
                <a:ea typeface="ＭＳ Ｐゴシック" pitchFamily="50" charset="-128"/>
              </a:rPr>
              <a:t>が提</a:t>
            </a:r>
            <a:r>
              <a:rPr kumimoji="1" lang="ja-JP" altLang="en-US" sz="900" b="0" baseline="0" dirty="0" smtClean="0">
                <a:latin typeface="Arial" pitchFamily="34" charset="0"/>
                <a:ea typeface="ＭＳ Ｐゴシック" pitchFamily="50" charset="-128"/>
              </a:rPr>
              <a:t>供している機能を利用</a:t>
            </a:r>
            <a:r>
              <a:rPr kumimoji="1" lang="en-US" altLang="ja-JP" sz="900" b="0" baseline="0" dirty="0" smtClean="0">
                <a:latin typeface="Arial" pitchFamily="34" charset="0"/>
                <a:ea typeface="ＭＳ Ｐゴシック" pitchFamily="50" charset="-128"/>
              </a:rPr>
              <a:t>/</a:t>
            </a:r>
            <a:r>
              <a:rPr kumimoji="1" lang="ja-JP" altLang="en-US" sz="900" b="0" baseline="0" dirty="0" smtClean="0">
                <a:latin typeface="Arial" pitchFamily="34" charset="0"/>
                <a:ea typeface="ＭＳ Ｐゴシック" pitchFamily="50" charset="-128"/>
              </a:rPr>
              <a:t>併用することで、より高いパフォーマンスを期待することができます。その</a:t>
            </a:r>
            <a:r>
              <a:rPr kumimoji="1" lang="en-US" altLang="ja-JP" sz="900" b="0" baseline="0" dirty="0" smtClean="0">
                <a:latin typeface="Arial" pitchFamily="34" charset="0"/>
                <a:ea typeface="ＭＳ Ｐゴシック" pitchFamily="50" charset="-128"/>
              </a:rPr>
              <a:t>1</a:t>
            </a:r>
            <a:r>
              <a:rPr kumimoji="1" lang="ja-JP" altLang="en-US" sz="900" b="0" baseline="0" dirty="0" err="1" smtClean="0">
                <a:latin typeface="Arial" pitchFamily="34" charset="0"/>
                <a:ea typeface="ＭＳ Ｐゴシック" pitchFamily="50" charset="-128"/>
              </a:rPr>
              <a:t>つの</a:t>
            </a:r>
            <a:r>
              <a:rPr kumimoji="1" lang="ja-JP" altLang="en-US" sz="900" b="0" baseline="0" dirty="0" smtClean="0">
                <a:latin typeface="Arial" pitchFamily="34" charset="0"/>
                <a:ea typeface="ＭＳ Ｐゴシック" pitchFamily="50" charset="-128"/>
              </a:rPr>
              <a:t>機能として、パーティション機能があげられます。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データベースのパフォーマンス・チューニングを考える場合の</a:t>
            </a:r>
            <a:r>
              <a:rPr kumimoji="1" lang="en-US" altLang="ja-JP" sz="900" b="0" baseline="0" dirty="0" smtClean="0">
                <a:latin typeface="Arial" pitchFamily="34" charset="0"/>
                <a:ea typeface="ＭＳ Ｐゴシック" pitchFamily="50" charset="-128"/>
              </a:rPr>
              <a:t>1</a:t>
            </a:r>
            <a:r>
              <a:rPr kumimoji="1" lang="ja-JP" altLang="en-US" sz="900" b="0" baseline="0" dirty="0" err="1" smtClean="0">
                <a:latin typeface="Arial" pitchFamily="34" charset="0"/>
                <a:ea typeface="ＭＳ Ｐゴシック" pitchFamily="50" charset="-128"/>
              </a:rPr>
              <a:t>つの</a:t>
            </a:r>
            <a:r>
              <a:rPr kumimoji="1" lang="ja-JP" altLang="en-US" sz="900" b="0" baseline="0" dirty="0" smtClean="0">
                <a:latin typeface="Arial" pitchFamily="34" charset="0"/>
                <a:ea typeface="ＭＳ Ｐゴシック" pitchFamily="50" charset="-128"/>
              </a:rPr>
              <a:t>要素として、いかにして読み込まなければならないデータ・ブロックの数を少なくするかというのがあげられます。索引を付与することも、その</a:t>
            </a:r>
            <a:r>
              <a:rPr kumimoji="1" lang="en-US" altLang="ja-JP" sz="900" b="0" baseline="0" dirty="0" smtClean="0">
                <a:latin typeface="Arial" pitchFamily="34" charset="0"/>
                <a:ea typeface="ＭＳ Ｐゴシック" pitchFamily="50" charset="-128"/>
              </a:rPr>
              <a:t>1</a:t>
            </a:r>
            <a:r>
              <a:rPr kumimoji="1" lang="ja-JP" altLang="en-US" sz="900" b="0" baseline="0" dirty="0" smtClean="0">
                <a:latin typeface="Arial" pitchFamily="34" charset="0"/>
                <a:ea typeface="ＭＳ Ｐゴシック" pitchFamily="50" charset="-128"/>
              </a:rPr>
              <a:t>つですが、大量データを処理するようなケースにおいては、パーティショニングが最も有効な機能の</a:t>
            </a:r>
            <a:r>
              <a:rPr kumimoji="1" lang="en-US" altLang="ja-JP" sz="900" b="0" baseline="0" dirty="0" smtClean="0">
                <a:latin typeface="Arial" pitchFamily="34" charset="0"/>
                <a:ea typeface="ＭＳ Ｐゴシック" pitchFamily="50" charset="-128"/>
              </a:rPr>
              <a:t>1</a:t>
            </a:r>
            <a:r>
              <a:rPr kumimoji="1" lang="ja-JP" altLang="en-US" sz="900" b="0" baseline="0" dirty="0" err="1" smtClean="0">
                <a:latin typeface="Arial" pitchFamily="34" charset="0"/>
                <a:ea typeface="ＭＳ Ｐゴシック" pitchFamily="50" charset="-128"/>
              </a:rPr>
              <a:t>つに</a:t>
            </a:r>
            <a:r>
              <a:rPr kumimoji="1" lang="ja-JP" altLang="en-US" sz="900" b="0" baseline="0" dirty="0" smtClean="0">
                <a:latin typeface="Arial" pitchFamily="34" charset="0"/>
                <a:ea typeface="ＭＳ Ｐゴシック" pitchFamily="50" charset="-128"/>
              </a:rPr>
              <a:t>なります。パーティションを利用することで、データは、ある列値（パーティション・キー）をもとに一定のデータ量に分割されます。これにより、パーティション・キーで対象となるデータを絞り込めるような条件の問い合わせであった場合、読み込むデータ・ブロックを絞り込むことが可能になり、結果としてパフォーマンスが向上します。このデータ・ブロックを絞り込んで読むことを、「パーティション・プルーニング」と呼んでいます。</a:t>
            </a:r>
            <a:endParaRPr kumimoji="1" lang="en-US" altLang="ja-JP" sz="900" b="0" baseline="0" dirty="0" smtClean="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59</a:t>
            </a:fld>
            <a:endParaRPr lang="en-US" altLang="ja-JP" smtClean="0">
              <a:ea typeface="ＭＳ Ｐゴシック" pitchFamily="50"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データ分散とパラレル処理</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Database Machine</a:t>
            </a:r>
            <a:r>
              <a:rPr kumimoji="1" lang="ja-JP" altLang="en-US" sz="900" b="0" baseline="0" dirty="0" smtClean="0">
                <a:latin typeface="Arial" pitchFamily="34" charset="0"/>
                <a:ea typeface="ＭＳ Ｐゴシック" pitchFamily="50" charset="-128"/>
              </a:rPr>
              <a:t>は、並列処理（パラレル処理）により、多くのサーバのリソースを効率的に利用することにより、その性能を最大限に活用することができます。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ja-JP" altLang="en-US" sz="900" b="0" baseline="0" dirty="0" smtClean="0">
                <a:latin typeface="Arial" pitchFamily="34" charset="0"/>
                <a:ea typeface="ＭＳ Ｐゴシック" pitchFamily="50" charset="-128"/>
              </a:rPr>
              <a:t>従来のシステムでは、高速なディスク装置を利用していても、</a:t>
            </a:r>
            <a:r>
              <a:rPr kumimoji="1" lang="en-US" altLang="ja-JP" sz="900" b="0" baseline="0" dirty="0" smtClean="0">
                <a:latin typeface="Arial" pitchFamily="34" charset="0"/>
                <a:ea typeface="ＭＳ Ｐゴシック" pitchFamily="50" charset="-128"/>
              </a:rPr>
              <a:t>DB</a:t>
            </a:r>
            <a:r>
              <a:rPr kumimoji="1" lang="ja-JP" altLang="en-US" sz="900" b="0" baseline="0" dirty="0" smtClean="0">
                <a:latin typeface="Arial" pitchFamily="34" charset="0"/>
                <a:ea typeface="ＭＳ Ｐゴシック" pitchFamily="50" charset="-128"/>
              </a:rPr>
              <a:t>サーバとストレージのネットワークや、ディスク・コントローラの性能に依存し、その箇所がボトルネックとなると、他のリソースが余っていたとしても有効に活用できない事があり、本来であれば、並列処理の並列度を大きくすることにより、より高いパフォーマンスが期待できる処理においても、期待通りのパフォーマンスを得られない場合がありました。</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大量のデータを短い時間で処理するためには、並列処理は、とても有効な手段であり、</a:t>
            </a: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Database Machine</a:t>
            </a:r>
            <a:r>
              <a:rPr kumimoji="1" lang="ja-JP" altLang="en-US" sz="900" b="0" baseline="0" dirty="0" smtClean="0">
                <a:latin typeface="Arial" pitchFamily="34" charset="0"/>
                <a:ea typeface="ＭＳ Ｐゴシック" pitchFamily="50" charset="-128"/>
              </a:rPr>
              <a:t>は、</a:t>
            </a:r>
            <a:r>
              <a:rPr kumimoji="1" lang="en-US" altLang="ja-JP" sz="900" b="0" baseline="0" dirty="0" smtClean="0">
                <a:latin typeface="Arial" pitchFamily="34" charset="0"/>
                <a:ea typeface="ＭＳ Ｐゴシック" pitchFamily="50" charset="-128"/>
              </a:rPr>
              <a:t>I/O</a:t>
            </a:r>
            <a:r>
              <a:rPr kumimoji="1" lang="ja-JP" altLang="en-US" sz="900" b="0" baseline="0" dirty="0" smtClean="0">
                <a:latin typeface="Arial" pitchFamily="34" charset="0"/>
                <a:ea typeface="ＭＳ Ｐゴシック" pitchFamily="50" charset="-128"/>
              </a:rPr>
              <a:t>特性を考慮して最適な</a:t>
            </a:r>
            <a:r>
              <a:rPr kumimoji="1" lang="en-US" altLang="ja-JP" sz="900" b="0" baseline="0" dirty="0" smtClean="0">
                <a:latin typeface="Arial" pitchFamily="34" charset="0"/>
                <a:ea typeface="ＭＳ Ｐゴシック" pitchFamily="50" charset="-128"/>
              </a:rPr>
              <a:t>I/O</a:t>
            </a:r>
            <a:r>
              <a:rPr kumimoji="1" lang="ja-JP" altLang="en-US" sz="900" b="0" baseline="0" dirty="0" smtClean="0">
                <a:latin typeface="Arial" pitchFamily="34" charset="0"/>
                <a:ea typeface="ＭＳ Ｐゴシック" pitchFamily="50" charset="-128"/>
              </a:rPr>
              <a:t>バランスに設計されたデータベースマシンであり、並列処理を効率的に実施することができます。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ストレージサーバ（セル）上のデータは、</a:t>
            </a:r>
            <a:r>
              <a:rPr kumimoji="1" lang="en-US" altLang="ja-JP" sz="900" b="0" baseline="0" dirty="0" smtClean="0">
                <a:latin typeface="Arial" pitchFamily="34" charset="0"/>
                <a:ea typeface="ＭＳ Ｐゴシック" pitchFamily="50" charset="-128"/>
              </a:rPr>
              <a:t>Oracle Database</a:t>
            </a:r>
            <a:r>
              <a:rPr kumimoji="1" lang="ja-JP" altLang="en-US" sz="900" b="0" baseline="0" dirty="0" smtClean="0">
                <a:latin typeface="Arial" pitchFamily="34" charset="0"/>
                <a:ea typeface="ＭＳ Ｐゴシック" pitchFamily="50" charset="-128"/>
              </a:rPr>
              <a:t>の基本機能である、</a:t>
            </a:r>
            <a:r>
              <a:rPr kumimoji="1" lang="en-US" altLang="ja-JP" sz="900" b="0" baseline="0" dirty="0" smtClean="0">
                <a:latin typeface="Arial" pitchFamily="34" charset="0"/>
                <a:ea typeface="ＭＳ Ｐゴシック" pitchFamily="50" charset="-128"/>
              </a:rPr>
              <a:t>ASM</a:t>
            </a:r>
            <a:r>
              <a:rPr kumimoji="1" lang="ja-JP" altLang="en-US" sz="900" b="0" baseline="0" dirty="0"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Automatic Storage Management)</a:t>
            </a:r>
            <a:r>
              <a:rPr kumimoji="1" lang="ja-JP" altLang="en-US" sz="900" b="0" baseline="0" dirty="0" err="1" smtClean="0">
                <a:latin typeface="Arial" pitchFamily="34" charset="0"/>
                <a:ea typeface="ＭＳ Ｐゴシック" pitchFamily="50" charset="-128"/>
              </a:rPr>
              <a:t>が提</a:t>
            </a:r>
            <a:r>
              <a:rPr kumimoji="1" lang="ja-JP" altLang="en-US" sz="900" b="0" baseline="0" dirty="0" smtClean="0">
                <a:latin typeface="Arial" pitchFamily="34" charset="0"/>
                <a:ea typeface="ＭＳ Ｐゴシック" pitchFamily="50" charset="-128"/>
              </a:rPr>
              <a:t>供するストライピング機能にて、各ストレージサーバ（セル）に一様に分散されます。</a:t>
            </a: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Oracle Real Application Clusters</a:t>
            </a:r>
            <a:r>
              <a:rPr kumimoji="1" lang="ja-JP" altLang="en-US" sz="900" b="0" baseline="0" dirty="0" smtClean="0">
                <a:latin typeface="Arial" pitchFamily="34" charset="0"/>
                <a:ea typeface="ＭＳ Ｐゴシック" pitchFamily="50" charset="-128"/>
              </a:rPr>
              <a:t>のインターノードパラレルクエリでは、</a:t>
            </a:r>
            <a:r>
              <a:rPr kumimoji="1" lang="en-US" altLang="ja-JP" sz="900" b="0" baseline="0" dirty="0" smtClean="0">
                <a:latin typeface="Arial" pitchFamily="34" charset="0"/>
                <a:ea typeface="ＭＳ Ｐゴシック" pitchFamily="50" charset="-128"/>
              </a:rPr>
              <a:t>1</a:t>
            </a:r>
            <a:r>
              <a:rPr kumimoji="1" lang="ja-JP" altLang="en-US" sz="900" b="0" baseline="0" dirty="0" err="1" smtClean="0">
                <a:latin typeface="Arial" pitchFamily="34" charset="0"/>
                <a:ea typeface="ＭＳ Ｐゴシック" pitchFamily="50" charset="-128"/>
              </a:rPr>
              <a:t>つの</a:t>
            </a:r>
            <a:r>
              <a:rPr kumimoji="1" lang="en-US" altLang="ja-JP" sz="900" b="0" baseline="0" dirty="0" smtClean="0">
                <a:latin typeface="Arial" pitchFamily="34" charset="0"/>
                <a:ea typeface="ＭＳ Ｐゴシック" pitchFamily="50" charset="-128"/>
              </a:rPr>
              <a:t>SQL</a:t>
            </a:r>
            <a:r>
              <a:rPr kumimoji="1" lang="ja-JP" altLang="en-US" sz="900" b="0" baseline="0" dirty="0" smtClean="0">
                <a:latin typeface="Arial" pitchFamily="34" charset="0"/>
                <a:ea typeface="ＭＳ Ｐゴシック" pitchFamily="50" charset="-128"/>
              </a:rPr>
              <a:t>処理を各</a:t>
            </a:r>
            <a:r>
              <a:rPr kumimoji="1" lang="en-US" altLang="ja-JP" sz="900" b="0" baseline="0" dirty="0" smtClean="0">
                <a:latin typeface="Arial" pitchFamily="34" charset="0"/>
                <a:ea typeface="ＭＳ Ｐゴシック" pitchFamily="50" charset="-128"/>
              </a:rPr>
              <a:t>DB</a:t>
            </a:r>
            <a:r>
              <a:rPr kumimoji="1" lang="ja-JP" altLang="en-US" sz="900" b="0" baseline="0" dirty="0" smtClean="0">
                <a:latin typeface="Arial" pitchFamily="34" charset="0"/>
                <a:ea typeface="ＭＳ Ｐゴシック" pitchFamily="50" charset="-128"/>
              </a:rPr>
              <a:t>サーバをまたがって分割処理させることができ、ストレージサーバ（セル）上に一様に分散されている大量のデータを効率的に処理することができます。</a:t>
            </a: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6</a:t>
            </a:fld>
            <a:endParaRPr lang="en-US" altLang="ja-JP" smtClean="0">
              <a:ea typeface="ＭＳ Ｐゴシック" pitchFamily="50"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パーティション・ワイズ・ジョイン</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パーティションを利用することにより、パーティション・プルーニングによって、パフォーマンス向上が期待できるほかに、パーティションには、表結合においてもパフォーマンス向上のメリットを得ることができる場合があ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複数の表をジョインする場合、双方の表が同じパーティション・キーにてパーティションされている場合、表の結合をパーティション単位にて実施することが可能になります。これをパーティション・ワイズ・ジョインと呼んでい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パーティション単位にてジョインができることにより、大きな結合が小さな結合に分割され、その分割が各パーティションで行われるため結合全体がこれまでよりも短い時間で完了し、これにより、パフォーマンスが大幅に向上します。</a:t>
            </a:r>
          </a:p>
          <a:p>
            <a:pPr>
              <a:defRPr/>
            </a:pPr>
            <a:endParaRPr kumimoji="1" lang="en-US" altLang="ja-JP" sz="900" b="0" baseline="0" dirty="0" smtClean="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60</a:t>
            </a:fld>
            <a:endParaRPr lang="en-US" altLang="ja-JP" smtClean="0">
              <a:ea typeface="ＭＳ Ｐゴシック" pitchFamily="50"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パーティション・エクスチェンジ</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大量データを保持しなければならないようなヒストリカルデータでは、時系列にデータが発生し、データをロード</a:t>
            </a:r>
            <a:r>
              <a:rPr kumimoji="1" lang="en-US" altLang="ja-JP" sz="900" b="0" baseline="0" dirty="0" smtClean="0">
                <a:latin typeface="Arial" pitchFamily="34" charset="0"/>
                <a:ea typeface="ＭＳ Ｐゴシック" pitchFamily="50" charset="-128"/>
              </a:rPr>
              <a:t>/</a:t>
            </a:r>
            <a:r>
              <a:rPr kumimoji="1" lang="ja-JP" altLang="en-US" sz="900" b="0" baseline="0" dirty="0" smtClean="0">
                <a:latin typeface="Arial" pitchFamily="34" charset="0"/>
                <a:ea typeface="ＭＳ Ｐゴシック" pitchFamily="50" charset="-128"/>
              </a:rPr>
              <a:t>追加していく要件が存在する場合があります。単純に表に対して、</a:t>
            </a:r>
            <a:r>
              <a:rPr kumimoji="1" lang="en-US" altLang="ja-JP" sz="900" b="0" baseline="0" dirty="0" smtClean="0">
                <a:latin typeface="Arial" pitchFamily="34" charset="0"/>
                <a:ea typeface="ＭＳ Ｐゴシック" pitchFamily="50" charset="-128"/>
              </a:rPr>
              <a:t>INSERT</a:t>
            </a:r>
            <a:r>
              <a:rPr kumimoji="1" lang="ja-JP" altLang="en-US" sz="900" b="0" baseline="0" dirty="0" smtClean="0">
                <a:latin typeface="Arial" pitchFamily="34" charset="0"/>
                <a:ea typeface="ＭＳ Ｐゴシック" pitchFamily="50" charset="-128"/>
              </a:rPr>
              <a:t>することもできますが、パーティションの機能の</a:t>
            </a:r>
            <a:r>
              <a:rPr kumimoji="1" lang="en-US" altLang="ja-JP" sz="900" b="0" baseline="0" dirty="0" smtClean="0">
                <a:latin typeface="Arial" pitchFamily="34" charset="0"/>
                <a:ea typeface="ＭＳ Ｐゴシック" pitchFamily="50" charset="-128"/>
              </a:rPr>
              <a:t>1</a:t>
            </a:r>
            <a:r>
              <a:rPr kumimoji="1" lang="ja-JP" altLang="en-US" sz="900" b="0" baseline="0" dirty="0" smtClean="0">
                <a:latin typeface="Arial" pitchFamily="34" charset="0"/>
                <a:ea typeface="ＭＳ Ｐゴシック" pitchFamily="50" charset="-128"/>
              </a:rPr>
              <a:t>つである、パーティション・エクスチェンジを利用することで、既存のデータに影響を与えることなく、まずは別のテーブルにダイレクト・インサート等を利用して、高速にデータをロードし、その後、パーティション・エクスチェンジにて、既存のパーティションの一部として入れ替えることが可能で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を利用する場合には、ダイレクト・インサートである必要がありますが、この機能を利用することで、更新処理としてではなく、単純な挿入処理として実施できるメリットがあります。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また、あまりデータへのアクセスが無いデータを</a:t>
            </a:r>
            <a:r>
              <a:rPr kumimoji="1" lang="en-US" altLang="ja-JP" sz="900" b="0" baseline="0" dirty="0" smtClean="0">
                <a:latin typeface="Arial" pitchFamily="34" charset="0"/>
                <a:ea typeface="ＭＳ Ｐゴシック" pitchFamily="50" charset="-128"/>
              </a:rPr>
              <a:t>Hybrid</a:t>
            </a:r>
            <a:r>
              <a:rPr kumimoji="1" lang="ja-JP" altLang="en-US" sz="900" b="0" baseline="0" dirty="0" smtClean="0">
                <a:latin typeface="Arial" pitchFamily="34" charset="0"/>
                <a:ea typeface="ＭＳ Ｐゴシック" pitchFamily="50" charset="-128"/>
              </a:rPr>
              <a:t>　</a:t>
            </a:r>
            <a:r>
              <a:rPr kumimoji="1" lang="en-US" altLang="ja-JP" sz="900" b="0" baseline="0" dirty="0" smtClean="0">
                <a:latin typeface="Arial" pitchFamily="34" charset="0"/>
                <a:ea typeface="ＭＳ Ｐゴシック" pitchFamily="50" charset="-128"/>
              </a:rPr>
              <a:t>Columnar  Compression</a:t>
            </a:r>
            <a:r>
              <a:rPr kumimoji="1" lang="ja-JP" altLang="en-US" sz="900" b="0" baseline="0" dirty="0" smtClean="0">
                <a:latin typeface="Arial" pitchFamily="34" charset="0"/>
                <a:ea typeface="ＭＳ Ｐゴシック" pitchFamily="50" charset="-128"/>
              </a:rPr>
              <a:t>の</a:t>
            </a:r>
            <a:r>
              <a:rPr kumimoji="1" lang="en-US" altLang="ja-JP" sz="900" b="0" baseline="0" dirty="0" smtClean="0">
                <a:latin typeface="Arial" pitchFamily="34" charset="0"/>
                <a:ea typeface="ＭＳ Ｐゴシック" pitchFamily="50" charset="-128"/>
              </a:rPr>
              <a:t>Archive High</a:t>
            </a:r>
            <a:r>
              <a:rPr kumimoji="1" lang="ja-JP" altLang="en-US" sz="900" b="0" baseline="0" dirty="0" smtClean="0">
                <a:latin typeface="Arial" pitchFamily="34" charset="0"/>
                <a:ea typeface="ＭＳ Ｐゴシック" pitchFamily="50" charset="-128"/>
              </a:rPr>
              <a:t>などの圧縮方式に変更して保持するような</a:t>
            </a:r>
            <a:r>
              <a:rPr kumimoji="1" lang="en-US" altLang="ja-JP" sz="900" b="0" baseline="0" dirty="0" smtClean="0">
                <a:latin typeface="Arial" pitchFamily="34" charset="0"/>
                <a:ea typeface="ＭＳ Ｐゴシック" pitchFamily="50" charset="-128"/>
              </a:rPr>
              <a:t>ILM</a:t>
            </a:r>
            <a:r>
              <a:rPr kumimoji="1" lang="ja-JP" altLang="en-US" sz="900" b="0" baseline="0" dirty="0"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Information Life Cycle Management)</a:t>
            </a:r>
            <a:r>
              <a:rPr kumimoji="1" lang="ja-JP" altLang="en-US" sz="900" b="0" baseline="0" dirty="0" smtClean="0">
                <a:latin typeface="Arial" pitchFamily="34" charset="0"/>
                <a:ea typeface="ＭＳ Ｐゴシック" pitchFamily="50" charset="-128"/>
              </a:rPr>
              <a:t>の実施を考えた場合、古いパーティションのデータを一旦ダイレクトロードを利用して、別の表に</a:t>
            </a:r>
            <a:r>
              <a:rPr kumimoji="1" lang="en-US" altLang="ja-JP" sz="900" b="0" baseline="0" dirty="0" smtClean="0">
                <a:latin typeface="Arial" pitchFamily="34" charset="0"/>
                <a:ea typeface="ＭＳ Ｐゴシック" pitchFamily="50" charset="-128"/>
              </a:rPr>
              <a:t>Archive High</a:t>
            </a:r>
            <a:r>
              <a:rPr kumimoji="1" lang="ja-JP" altLang="en-US" sz="900" b="0" baseline="0" dirty="0" smtClean="0">
                <a:latin typeface="Arial" pitchFamily="34" charset="0"/>
                <a:ea typeface="ＭＳ Ｐゴシック" pitchFamily="50" charset="-128"/>
              </a:rPr>
              <a:t>圧縮でロードし、パーティションを入れ替えて、既存の表の一部として高い圧縮率のデータとして保持することが可能です。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61</a:t>
            </a:fld>
            <a:endParaRPr lang="en-US" altLang="ja-JP" smtClean="0">
              <a:ea typeface="ＭＳ Ｐゴシック" pitchFamily="50"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パラレル処理の効果</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Database Machine</a:t>
            </a:r>
            <a:r>
              <a:rPr kumimoji="1" lang="ja-JP" altLang="en-US" sz="900" b="0" baseline="0" dirty="0" smtClean="0">
                <a:latin typeface="Arial" pitchFamily="34" charset="0"/>
                <a:ea typeface="ＭＳ Ｐゴシック" pitchFamily="50" charset="-128"/>
              </a:rPr>
              <a:t>は、複数</a:t>
            </a:r>
            <a:r>
              <a:rPr kumimoji="1" lang="en-US" altLang="ja-JP" sz="900" b="0" baseline="0" dirty="0" smtClean="0">
                <a:latin typeface="Arial" pitchFamily="34" charset="0"/>
                <a:ea typeface="ＭＳ Ｐゴシック" pitchFamily="50" charset="-128"/>
              </a:rPr>
              <a:t>DB</a:t>
            </a:r>
            <a:r>
              <a:rPr kumimoji="1" lang="ja-JP" altLang="en-US" sz="900" b="0" baseline="0" dirty="0" smtClean="0">
                <a:latin typeface="Arial" pitchFamily="34" charset="0"/>
                <a:ea typeface="ＭＳ Ｐゴシック" pitchFamily="50" charset="-128"/>
              </a:rPr>
              <a:t>サーバ、複数ストレージサーバで構成されており、高速化の</a:t>
            </a:r>
            <a:r>
              <a:rPr kumimoji="1" lang="en-US" altLang="ja-JP" sz="900" b="0" baseline="0" dirty="0" smtClean="0">
                <a:latin typeface="Arial" pitchFamily="34" charset="0"/>
                <a:ea typeface="ＭＳ Ｐゴシック" pitchFamily="50" charset="-128"/>
              </a:rPr>
              <a:t>1</a:t>
            </a:r>
            <a:r>
              <a:rPr kumimoji="1" lang="ja-JP" altLang="en-US" sz="900" b="0" baseline="0" dirty="0" err="1" smtClean="0">
                <a:latin typeface="Arial" pitchFamily="34" charset="0"/>
                <a:ea typeface="ＭＳ Ｐゴシック" pitchFamily="50" charset="-128"/>
              </a:rPr>
              <a:t>つの</a:t>
            </a:r>
            <a:r>
              <a:rPr kumimoji="1" lang="ja-JP" altLang="en-US" sz="900" b="0" baseline="0" dirty="0" smtClean="0">
                <a:latin typeface="Arial" pitchFamily="34" charset="0"/>
                <a:ea typeface="ＭＳ Ｐゴシック" pitchFamily="50" charset="-128"/>
              </a:rPr>
              <a:t>方法としてパラレル処理が有効です。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ボトルネックが発生しないという前提であれば、図に示した通り、パラレル度を増やすことにより、比例して全体の処理時間を短縮することが可能です。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パラレル処理は、大量データの処理が必要なデータウェアハウスでの検索や、バッチ処理で特に有効な手法となります。</a:t>
            </a: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62</a:t>
            </a:fld>
            <a:endParaRPr lang="en-US" altLang="ja-JP" smtClean="0">
              <a:ea typeface="ＭＳ Ｐゴシック" pitchFamily="50"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en-US" altLang="ja-JP" sz="900" b="1" baseline="0" dirty="0" err="1" smtClean="0">
                <a:latin typeface="Arial" pitchFamily="34" charset="0"/>
                <a:ea typeface="ＭＳ Ｐゴシック" pitchFamily="50" charset="-128"/>
              </a:rPr>
              <a:t>Exadata</a:t>
            </a:r>
            <a:r>
              <a:rPr kumimoji="1" lang="ja-JP" altLang="en-US" sz="900" b="1" baseline="0" dirty="0" err="1" smtClean="0">
                <a:latin typeface="Arial" pitchFamily="34" charset="0"/>
                <a:ea typeface="ＭＳ Ｐゴシック" pitchFamily="50" charset="-128"/>
              </a:rPr>
              <a:t>での</a:t>
            </a:r>
            <a:r>
              <a:rPr kumimoji="1" lang="ja-JP" altLang="en-US" sz="900" b="1" baseline="0" dirty="0" smtClean="0">
                <a:latin typeface="Arial" pitchFamily="34" charset="0"/>
                <a:ea typeface="ＭＳ Ｐゴシック" pitchFamily="50" charset="-128"/>
              </a:rPr>
              <a:t>パラレル処理</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パラレル処理を実施すれば、ボトルネックが無い前提であれば、</a:t>
            </a:r>
            <a:r>
              <a:rPr kumimoji="1" lang="en-US" altLang="ja-JP" sz="900" b="0" baseline="0" dirty="0" smtClean="0">
                <a:latin typeface="Arial" pitchFamily="34" charset="0"/>
                <a:ea typeface="ＭＳ Ｐゴシック" pitchFamily="50" charset="-128"/>
              </a:rPr>
              <a:t>CPU</a:t>
            </a:r>
            <a:r>
              <a:rPr kumimoji="1" lang="ja-JP" altLang="en-US" sz="900" b="0" baseline="0" dirty="0" smtClean="0">
                <a:latin typeface="Arial" pitchFamily="34" charset="0"/>
                <a:ea typeface="ＭＳ Ｐゴシック" pitchFamily="50" charset="-128"/>
              </a:rPr>
              <a:t>リソースを有効に活用することができ、パラレル度に比例してパフォーマンスの向上が期待できます。しかしながら、現在のハードウェアの進歩は、</a:t>
            </a:r>
            <a:r>
              <a:rPr kumimoji="1" lang="en-US" altLang="ja-JP" sz="900" b="0" baseline="0" dirty="0" smtClean="0">
                <a:latin typeface="Arial" pitchFamily="34" charset="0"/>
                <a:ea typeface="ＭＳ Ｐゴシック" pitchFamily="50" charset="-128"/>
              </a:rPr>
              <a:t>CPU</a:t>
            </a:r>
            <a:r>
              <a:rPr kumimoji="1" lang="ja-JP" altLang="en-US" sz="900" b="0" baseline="0" dirty="0" smtClean="0">
                <a:latin typeface="Arial" pitchFamily="34" charset="0"/>
                <a:ea typeface="ＭＳ Ｐゴシック" pitchFamily="50" charset="-128"/>
              </a:rPr>
              <a:t>の高速化とディスク装置の高速化を比べると、</a:t>
            </a:r>
            <a:r>
              <a:rPr kumimoji="1" lang="en-US" altLang="ja-JP" sz="900" b="0" baseline="0" dirty="0" smtClean="0">
                <a:latin typeface="Arial" pitchFamily="34" charset="0"/>
                <a:ea typeface="ＭＳ Ｐゴシック" pitchFamily="50" charset="-128"/>
              </a:rPr>
              <a:t>CPU</a:t>
            </a:r>
            <a:r>
              <a:rPr kumimoji="1" lang="ja-JP" altLang="en-US" sz="900" b="0" baseline="0" dirty="0" smtClean="0">
                <a:latin typeface="Arial" pitchFamily="34" charset="0"/>
                <a:ea typeface="ＭＳ Ｐゴシック" pitchFamily="50" charset="-128"/>
              </a:rPr>
              <a:t>の高速化の方が大きく進んでいます。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この場合、いくら高性能な</a:t>
            </a:r>
            <a:r>
              <a:rPr kumimoji="1" lang="en-US" altLang="ja-JP" sz="900" b="0" baseline="0" dirty="0" smtClean="0">
                <a:latin typeface="Arial" pitchFamily="34" charset="0"/>
                <a:ea typeface="ＭＳ Ｐゴシック" pitchFamily="50" charset="-128"/>
              </a:rPr>
              <a:t>CPU</a:t>
            </a:r>
            <a:r>
              <a:rPr kumimoji="1" lang="ja-JP" altLang="en-US" sz="900" b="0" baseline="0" dirty="0" smtClean="0">
                <a:latin typeface="Arial" pitchFamily="34" charset="0"/>
                <a:ea typeface="ＭＳ Ｐゴシック" pitchFamily="50" charset="-128"/>
              </a:rPr>
              <a:t>を沢山積んでいたとしても、</a:t>
            </a:r>
            <a:r>
              <a:rPr kumimoji="1" lang="en-US" altLang="ja-JP" sz="900" b="0" baseline="0" dirty="0" smtClean="0">
                <a:latin typeface="Arial" pitchFamily="34" charset="0"/>
                <a:ea typeface="ＭＳ Ｐゴシック" pitchFamily="50" charset="-128"/>
              </a:rPr>
              <a:t>CPU</a:t>
            </a:r>
            <a:r>
              <a:rPr kumimoji="1" lang="ja-JP" altLang="en-US" sz="900" b="0" baseline="0" dirty="0" smtClean="0">
                <a:latin typeface="Arial" pitchFamily="34" charset="0"/>
                <a:ea typeface="ＭＳ Ｐゴシック" pitchFamily="50" charset="-128"/>
              </a:rPr>
              <a:t>で処理する前のデータの読み込みに時間を要してしまっていては、期待するパフォーマンスの向上が望めない場合があります。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Database Machine</a:t>
            </a:r>
            <a:r>
              <a:rPr kumimoji="1" lang="ja-JP" altLang="en-US" sz="900" b="0" baseline="0" dirty="0" smtClean="0">
                <a:latin typeface="Arial" pitchFamily="34" charset="0"/>
                <a:ea typeface="ＭＳ Ｐゴシック" pitchFamily="50" charset="-128"/>
              </a:rPr>
              <a:t>では、</a:t>
            </a:r>
            <a:r>
              <a:rPr kumimoji="1" lang="en-US" altLang="ja-JP" sz="900" b="0" baseline="0" dirty="0" smtClean="0">
                <a:latin typeface="Arial" pitchFamily="34" charset="0"/>
                <a:ea typeface="ＭＳ Ｐゴシック" pitchFamily="50" charset="-128"/>
              </a:rPr>
              <a:t>DB</a:t>
            </a:r>
            <a:r>
              <a:rPr kumimoji="1" lang="ja-JP" altLang="en-US" sz="900" b="0" baseline="0" dirty="0" smtClean="0">
                <a:latin typeface="Arial" pitchFamily="34" charset="0"/>
                <a:ea typeface="ＭＳ Ｐゴシック" pitchFamily="50" charset="-128"/>
              </a:rPr>
              <a:t>サーバとストレージサーバ間のデータ通信に</a:t>
            </a:r>
            <a:r>
              <a:rPr kumimoji="1" lang="en-US" altLang="ja-JP" sz="900" b="0" baseline="0" dirty="0" err="1" smtClean="0">
                <a:latin typeface="Arial" pitchFamily="34" charset="0"/>
                <a:ea typeface="ＭＳ Ｐゴシック" pitchFamily="50" charset="-128"/>
              </a:rPr>
              <a:t>InfiniBand</a:t>
            </a:r>
            <a:r>
              <a:rPr kumimoji="1" lang="ja-JP" altLang="en-US" sz="900" b="0" baseline="0" dirty="0" smtClean="0">
                <a:latin typeface="Arial" pitchFamily="34" charset="0"/>
                <a:ea typeface="ＭＳ Ｐゴシック" pitchFamily="50" charset="-128"/>
              </a:rPr>
              <a:t>を利用しています。従来の</a:t>
            </a:r>
            <a:r>
              <a:rPr kumimoji="1" lang="en-US" altLang="ja-JP" sz="900" b="0" baseline="0" dirty="0" smtClean="0">
                <a:latin typeface="Arial" pitchFamily="34" charset="0"/>
                <a:ea typeface="ＭＳ Ｐゴシック" pitchFamily="50" charset="-128"/>
              </a:rPr>
              <a:t>Fiber Channel</a:t>
            </a:r>
            <a:r>
              <a:rPr kumimoji="1" lang="ja-JP" altLang="en-US" sz="900" b="0" baseline="0" dirty="0" smtClean="0">
                <a:latin typeface="Arial" pitchFamily="34" charset="0"/>
                <a:ea typeface="ＭＳ Ｐゴシック" pitchFamily="50" charset="-128"/>
              </a:rPr>
              <a:t>で接続するようなディスク装置と比べると、広いデータ帯域を確保しています。また、スマート・スキャンや</a:t>
            </a:r>
            <a:r>
              <a:rPr kumimoji="1" lang="en-US" altLang="ja-JP" sz="900" b="0" baseline="0" dirty="0" smtClean="0">
                <a:latin typeface="Arial" pitchFamily="34" charset="0"/>
                <a:ea typeface="ＭＳ Ｐゴシック" pitchFamily="50" charset="-128"/>
              </a:rPr>
              <a:t>Hybrid Columnar Compression</a:t>
            </a:r>
            <a:r>
              <a:rPr kumimoji="1" lang="ja-JP" altLang="en-US" sz="900" b="0" baseline="0" dirty="0" smtClean="0">
                <a:latin typeface="Arial" pitchFamily="34" charset="0"/>
                <a:ea typeface="ＭＳ Ｐゴシック" pitchFamily="50" charset="-128"/>
              </a:rPr>
              <a:t>を利用することにより、ストレージサーバから</a:t>
            </a:r>
            <a:r>
              <a:rPr kumimoji="1" lang="en-US" altLang="ja-JP" sz="900" b="0" baseline="0" dirty="0" smtClean="0">
                <a:latin typeface="Arial" pitchFamily="34" charset="0"/>
                <a:ea typeface="ＭＳ Ｐゴシック" pitchFamily="50" charset="-128"/>
              </a:rPr>
              <a:t>DB</a:t>
            </a:r>
            <a:r>
              <a:rPr kumimoji="1" lang="ja-JP" altLang="en-US" sz="900" b="0" baseline="0" dirty="0" smtClean="0">
                <a:latin typeface="Arial" pitchFamily="34" charset="0"/>
                <a:ea typeface="ＭＳ Ｐゴシック" pitchFamily="50" charset="-128"/>
              </a:rPr>
              <a:t>サーバへ転送しなければならないデータブロックを大幅に削減することができますので、パラレル処理において、より</a:t>
            </a:r>
            <a:r>
              <a:rPr kumimoji="1" lang="en-US" altLang="ja-JP" sz="900" b="0" baseline="0" dirty="0" smtClean="0">
                <a:latin typeface="Arial" pitchFamily="34" charset="0"/>
                <a:ea typeface="ＭＳ Ｐゴシック" pitchFamily="50" charset="-128"/>
              </a:rPr>
              <a:t>CPU</a:t>
            </a:r>
            <a:r>
              <a:rPr kumimoji="1" lang="ja-JP" altLang="en-US" sz="900" b="0" baseline="0" dirty="0" smtClean="0">
                <a:latin typeface="Arial" pitchFamily="34" charset="0"/>
                <a:ea typeface="ＭＳ Ｐゴシック" pitchFamily="50" charset="-128"/>
              </a:rPr>
              <a:t>を有効活用してパラレル処理するのに向いている構成であることが言えます。</a:t>
            </a: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63</a:t>
            </a:fld>
            <a:endParaRPr lang="en-US" altLang="ja-JP" smtClean="0">
              <a:ea typeface="ＭＳ Ｐゴシック" pitchFamily="50"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5D93C955-1B87-4267-9AB5-A4443052854D}" type="slidenum">
              <a:rPr lang="en-US" altLang="ja-JP"/>
              <a:pPr/>
              <a:t>64</a:t>
            </a:fld>
            <a:endParaRPr lang="en-US" altLang="ja-JP"/>
          </a:p>
        </p:txBody>
      </p:sp>
      <p:sp>
        <p:nvSpPr>
          <p:cNvPr id="27651" name="Rectangle 2"/>
          <p:cNvSpPr>
            <a:spLocks noGrp="1" noRot="1" noChangeAspect="1" noChangeArrowheads="1" noTextEdit="1"/>
          </p:cNvSpPr>
          <p:nvPr>
            <p:ph type="sldImg"/>
          </p:nvPr>
        </p:nvSpPr>
        <p:spPr>
          <a:xfrm>
            <a:off x="82550" y="741363"/>
            <a:ext cx="6573838" cy="3698875"/>
          </a:xfrm>
          <a:ln/>
        </p:spPr>
      </p:sp>
      <p:sp>
        <p:nvSpPr>
          <p:cNvPr id="27652" name="Rectangle 3"/>
          <p:cNvSpPr>
            <a:spLocks noGrp="1" noChangeArrowheads="1"/>
          </p:cNvSpPr>
          <p:nvPr>
            <p:ph type="body" idx="1"/>
          </p:nvPr>
        </p:nvSpPr>
        <p:spPr>
          <a:noFill/>
          <a:ln/>
        </p:spPr>
        <p:txBody>
          <a:bodyPr lIns="96653" tIns="48326" rIns="96653" bIns="48326"/>
          <a:lstStyle/>
          <a:p>
            <a:pPr eaLnBrk="1" hangingPunct="1"/>
            <a:endParaRPr lang="en-GB" smtClean="0">
              <a:latin typeface="Arial" pitchFamily="34" charset="0"/>
              <a:ea typeface="ＭＳ Ｐゴシック" pitchFamily="50"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en-US" altLang="ja-JP" sz="900" b="1" baseline="0" dirty="0" smtClean="0">
                <a:latin typeface="Arial" pitchFamily="34" charset="0"/>
                <a:ea typeface="ＭＳ Ｐゴシック" pitchFamily="50" charset="-128"/>
              </a:rPr>
              <a:t>Smart Scan</a:t>
            </a: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dirty="0" err="1" smtClean="0">
                <a:latin typeface="+mn-ea"/>
                <a:ea typeface="+mn-ea"/>
              </a:rPr>
              <a:t>Exadata</a:t>
            </a:r>
            <a:r>
              <a:rPr kumimoji="1" lang="en-US" altLang="ja-JP" sz="900" b="0" dirty="0" smtClean="0">
                <a:latin typeface="+mn-ea"/>
                <a:ea typeface="+mn-ea"/>
              </a:rPr>
              <a:t> Database Machine</a:t>
            </a:r>
            <a:r>
              <a:rPr kumimoji="1" lang="ja-JP" altLang="en-US" sz="900" b="0" dirty="0" smtClean="0">
                <a:latin typeface="+mn-ea"/>
                <a:ea typeface="+mn-ea"/>
              </a:rPr>
              <a:t>の特長的で代表的な機能の</a:t>
            </a:r>
            <a:r>
              <a:rPr kumimoji="1" lang="en-US" altLang="ja-JP" sz="900" b="0" dirty="0" smtClean="0">
                <a:latin typeface="+mn-ea"/>
                <a:ea typeface="+mn-ea"/>
              </a:rPr>
              <a:t>1</a:t>
            </a:r>
            <a:r>
              <a:rPr kumimoji="1" lang="ja-JP" altLang="en-US" sz="900" b="0" dirty="0" smtClean="0">
                <a:latin typeface="+mn-ea"/>
                <a:ea typeface="+mn-ea"/>
              </a:rPr>
              <a:t>つに「</a:t>
            </a:r>
            <a:r>
              <a:rPr kumimoji="1" lang="en-US" altLang="ja-JP" sz="900" b="0" dirty="0" smtClean="0">
                <a:latin typeface="+mn-ea"/>
                <a:ea typeface="+mn-ea"/>
              </a:rPr>
              <a:t>Smart Scan</a:t>
            </a:r>
            <a:r>
              <a:rPr kumimoji="1" lang="ja-JP" altLang="en-US" sz="900" b="0" dirty="0" smtClean="0">
                <a:latin typeface="+mn-ea"/>
                <a:ea typeface="+mn-ea"/>
              </a:rPr>
              <a:t>」があります。</a:t>
            </a:r>
            <a:endParaRPr kumimoji="1" lang="en-US" altLang="ja-JP" sz="900" b="0" dirty="0" smtClean="0">
              <a:latin typeface="+mn-ea"/>
              <a:ea typeface="+mn-ea"/>
            </a:endParaRPr>
          </a:p>
          <a:p>
            <a:pPr>
              <a:defRPr/>
            </a:pPr>
            <a:r>
              <a:rPr kumimoji="1" lang="en-US" altLang="ja-JP" sz="900" b="0" kern="1200" dirty="0" err="1" smtClean="0">
                <a:solidFill>
                  <a:schemeClr val="tx1"/>
                </a:solidFill>
                <a:latin typeface="+mn-ea"/>
                <a:ea typeface="ＭＳ Ｐゴシック" charset="-128"/>
                <a:cs typeface="ＭＳ Ｐゴシック" pitchFamily="-111" charset="-128"/>
              </a:rPr>
              <a:t>Exadata</a:t>
            </a:r>
            <a:r>
              <a:rPr kumimoji="1" lang="en-US" altLang="ja-JP" sz="900" b="0" kern="1200" dirty="0" smtClean="0">
                <a:solidFill>
                  <a:schemeClr val="tx1"/>
                </a:solidFill>
                <a:latin typeface="+mn-ea"/>
                <a:ea typeface="ＭＳ Ｐゴシック" charset="-128"/>
                <a:cs typeface="ＭＳ Ｐゴシック" pitchFamily="-111" charset="-128"/>
              </a:rPr>
              <a:t> Database Machine</a:t>
            </a:r>
            <a:r>
              <a:rPr kumimoji="1" lang="ja-JP" altLang="en-US" sz="900" b="0" kern="1200" dirty="0" smtClean="0">
                <a:solidFill>
                  <a:schemeClr val="tx1"/>
                </a:solidFill>
                <a:latin typeface="+mn-ea"/>
                <a:ea typeface="ＭＳ Ｐゴシック" charset="-128"/>
                <a:cs typeface="ＭＳ Ｐゴシック" pitchFamily="-111" charset="-128"/>
              </a:rPr>
              <a:t>では、</a:t>
            </a:r>
            <a:r>
              <a:rPr kumimoji="1" lang="en-US" altLang="ja-JP" sz="900" b="0" kern="1200" dirty="0" smtClean="0">
                <a:solidFill>
                  <a:schemeClr val="tx1"/>
                </a:solidFill>
                <a:latin typeface="+mn-ea"/>
                <a:ea typeface="ＭＳ Ｐゴシック" charset="-128"/>
                <a:cs typeface="ＭＳ Ｐゴシック" pitchFamily="-111" charset="-128"/>
              </a:rPr>
              <a:t>SQL</a:t>
            </a:r>
            <a:r>
              <a:rPr kumimoji="1" lang="ja-JP" altLang="en-US" sz="900" b="0" kern="1200" dirty="0" smtClean="0">
                <a:solidFill>
                  <a:schemeClr val="tx1"/>
                </a:solidFill>
                <a:latin typeface="+mn-ea"/>
                <a:ea typeface="ＭＳ Ｐゴシック" charset="-128"/>
                <a:cs typeface="ＭＳ Ｐゴシック" pitchFamily="-111" charset="-128"/>
              </a:rPr>
              <a:t>問い合わせの処理において、</a:t>
            </a:r>
            <a:r>
              <a:rPr kumimoji="1" lang="en-US" altLang="ja-JP" sz="900" b="0" kern="1200" dirty="0" err="1" smtClean="0">
                <a:solidFill>
                  <a:schemeClr val="tx1"/>
                </a:solidFill>
                <a:latin typeface="+mn-ea"/>
                <a:ea typeface="ＭＳ Ｐゴシック" charset="-128"/>
                <a:cs typeface="ＭＳ Ｐゴシック" pitchFamily="-111" charset="-128"/>
              </a:rPr>
              <a:t>Exadata</a:t>
            </a:r>
            <a:r>
              <a:rPr kumimoji="1" lang="en-US" altLang="ja-JP" sz="900" b="0" kern="1200" dirty="0" smtClean="0">
                <a:solidFill>
                  <a:schemeClr val="tx1"/>
                </a:solidFill>
                <a:latin typeface="+mn-ea"/>
                <a:ea typeface="ＭＳ Ｐゴシック" charset="-128"/>
                <a:cs typeface="ＭＳ Ｐゴシック" pitchFamily="-111" charset="-128"/>
              </a:rPr>
              <a:t> Storage Software</a:t>
            </a:r>
            <a:r>
              <a:rPr kumimoji="1" lang="ja-JP" altLang="en-US" sz="900" b="0" kern="1200" dirty="0" smtClean="0">
                <a:solidFill>
                  <a:schemeClr val="tx1"/>
                </a:solidFill>
                <a:latin typeface="+mn-ea"/>
                <a:ea typeface="ＭＳ Ｐゴシック" charset="-128"/>
                <a:cs typeface="ＭＳ Ｐゴシック" pitchFamily="-111" charset="-128"/>
              </a:rPr>
              <a:t>の</a:t>
            </a:r>
            <a:r>
              <a:rPr kumimoji="1" lang="en-US" altLang="ja-JP" sz="900" b="0" kern="1200" dirty="0" smtClean="0">
                <a:solidFill>
                  <a:schemeClr val="tx1"/>
                </a:solidFill>
                <a:latin typeface="+mn-ea"/>
                <a:ea typeface="ＭＳ Ｐゴシック" charset="-128"/>
                <a:cs typeface="ＭＳ Ｐゴシック" pitchFamily="-111" charset="-128"/>
              </a:rPr>
              <a:t>Smart Scan</a:t>
            </a:r>
            <a:r>
              <a:rPr kumimoji="1" lang="ja-JP" altLang="en-US" sz="900" b="0" kern="1200" dirty="0" smtClean="0">
                <a:solidFill>
                  <a:schemeClr val="tx1"/>
                </a:solidFill>
                <a:latin typeface="+mn-ea"/>
                <a:ea typeface="ＭＳ Ｐゴシック" charset="-128"/>
                <a:cs typeface="ＭＳ Ｐゴシック" pitchFamily="-111" charset="-128"/>
              </a:rPr>
              <a:t>機能により、データベースサーバ側に返すデータを必要なデータだけに絞り込んで（フィルタリングして）返す事ができます。これにより、データベースサーバ側で処理すべきデータ量が削減され、少ない</a:t>
            </a:r>
            <a:r>
              <a:rPr kumimoji="1" lang="en-US" altLang="ja-JP" sz="900" b="0" kern="1200" dirty="0" smtClean="0">
                <a:solidFill>
                  <a:schemeClr val="tx1"/>
                </a:solidFill>
                <a:latin typeface="+mn-ea"/>
                <a:ea typeface="ＭＳ Ｐゴシック" charset="-128"/>
                <a:cs typeface="ＭＳ Ｐゴシック" pitchFamily="-111" charset="-128"/>
              </a:rPr>
              <a:t>CPU</a:t>
            </a:r>
            <a:r>
              <a:rPr kumimoji="1" lang="ja-JP" altLang="en-US" sz="900" b="0" kern="1200" dirty="0" smtClean="0">
                <a:solidFill>
                  <a:schemeClr val="tx1"/>
                </a:solidFill>
                <a:latin typeface="+mn-ea"/>
                <a:ea typeface="ＭＳ Ｐゴシック" charset="-128"/>
                <a:cs typeface="ＭＳ Ｐゴシック" pitchFamily="-111" charset="-128"/>
              </a:rPr>
              <a:t>リソースにて多くの処理を実行する事が可能になります。</a:t>
            </a:r>
            <a:endParaRPr kumimoji="1" lang="en-US" altLang="ja-JP" sz="900" b="0" kern="1200" dirty="0" smtClean="0">
              <a:solidFill>
                <a:schemeClr val="tx1"/>
              </a:solidFill>
              <a:latin typeface="+mn-ea"/>
              <a:ea typeface="ＭＳ Ｐゴシック" charset="-128"/>
              <a:cs typeface="ＭＳ Ｐゴシック" pitchFamily="-111" charset="-128"/>
            </a:endParaRPr>
          </a:p>
          <a:p>
            <a:pPr>
              <a:defRPr/>
            </a:pPr>
            <a:endParaRPr kumimoji="1" lang="en-US" altLang="ja-JP" sz="900" b="0" kern="1200" dirty="0" smtClean="0">
              <a:solidFill>
                <a:schemeClr val="tx1"/>
              </a:solidFill>
              <a:latin typeface="+mn-ea"/>
              <a:ea typeface="ＭＳ Ｐゴシック" charset="-128"/>
            </a:endParaRPr>
          </a:p>
          <a:p>
            <a:pPr>
              <a:defRPr/>
            </a:pPr>
            <a:r>
              <a:rPr kumimoji="1" lang="en-US" altLang="ja-JP" sz="900" b="0" dirty="0" smtClean="0">
                <a:latin typeface="+mn-ea"/>
                <a:ea typeface="+mn-ea"/>
              </a:rPr>
              <a:t>Smart Scan</a:t>
            </a:r>
            <a:r>
              <a:rPr kumimoji="1" lang="ja-JP" altLang="en-US" sz="900" b="0" dirty="0" smtClean="0">
                <a:latin typeface="+mn-ea"/>
                <a:ea typeface="+mn-ea"/>
              </a:rPr>
              <a:t>が、全ての場合に有効になる分けではなく、スライド中にて説明している通り、いくつかの条件の場合において実行されまずが、その判断、処理はアプリケーション側からは透過的であり、アプリケーション開発者は</a:t>
            </a:r>
            <a:r>
              <a:rPr kumimoji="1" lang="en-US" altLang="ja-JP" sz="900" b="0" dirty="0" smtClean="0">
                <a:latin typeface="+mn-ea"/>
                <a:ea typeface="+mn-ea"/>
              </a:rPr>
              <a:t>Smart Scan</a:t>
            </a:r>
            <a:r>
              <a:rPr kumimoji="1" lang="ja-JP" altLang="en-US" sz="900" b="0" dirty="0" smtClean="0">
                <a:latin typeface="+mn-ea"/>
                <a:ea typeface="+mn-ea"/>
              </a:rPr>
              <a:t>機能を意識して開発する必要はありません。</a:t>
            </a:r>
            <a:endParaRPr kumimoji="1" lang="ja-JP" altLang="en-US" sz="900" b="0" dirty="0">
              <a:latin typeface="+mn-ea"/>
              <a:ea typeface="+mn-ea"/>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65</a:t>
            </a:fld>
            <a:endParaRPr lang="en-US" altLang="ja-JP" smtClean="0">
              <a:ea typeface="ＭＳ Ｐゴシック" pitchFamily="50"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5D93C955-1B87-4267-9AB5-A4443052854D}" type="slidenum">
              <a:rPr lang="en-US" altLang="ja-JP"/>
              <a:pPr/>
              <a:t>66</a:t>
            </a:fld>
            <a:endParaRPr lang="en-US" altLang="ja-JP"/>
          </a:p>
        </p:txBody>
      </p:sp>
      <p:sp>
        <p:nvSpPr>
          <p:cNvPr id="27651" name="Rectangle 2"/>
          <p:cNvSpPr>
            <a:spLocks noGrp="1" noRot="1" noChangeAspect="1" noChangeArrowheads="1" noTextEdit="1"/>
          </p:cNvSpPr>
          <p:nvPr>
            <p:ph type="sldImg"/>
          </p:nvPr>
        </p:nvSpPr>
        <p:spPr>
          <a:xfrm>
            <a:off x="82550" y="741363"/>
            <a:ext cx="6573838" cy="3698875"/>
          </a:xfrm>
          <a:ln/>
        </p:spPr>
      </p:sp>
      <p:sp>
        <p:nvSpPr>
          <p:cNvPr id="27652" name="Rectangle 3"/>
          <p:cNvSpPr>
            <a:spLocks noGrp="1" noChangeArrowheads="1"/>
          </p:cNvSpPr>
          <p:nvPr>
            <p:ph type="body" idx="1"/>
          </p:nvPr>
        </p:nvSpPr>
        <p:spPr>
          <a:noFill/>
          <a:ln/>
        </p:spPr>
        <p:txBody>
          <a:bodyPr lIns="96653" tIns="48326" rIns="96653" bIns="48326"/>
          <a:lstStyle/>
          <a:p>
            <a:pPr eaLnBrk="1" hangingPunct="1"/>
            <a:endParaRPr lang="en-GB" smtClean="0">
              <a:latin typeface="Arial" pitchFamily="34" charset="0"/>
              <a:ea typeface="ＭＳ Ｐゴシック" pitchFamily="50"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en-US" altLang="ja-JP" sz="900" b="1" baseline="0" dirty="0" err="1" smtClean="0">
                <a:latin typeface="Arial" pitchFamily="34" charset="0"/>
                <a:ea typeface="ＭＳ Ｐゴシック" pitchFamily="50" charset="-128"/>
              </a:rPr>
              <a:t>Exadata</a:t>
            </a:r>
            <a:r>
              <a:rPr kumimoji="1" lang="en-US" altLang="ja-JP" sz="900" b="1" baseline="0" dirty="0" smtClean="0">
                <a:latin typeface="Arial" pitchFamily="34" charset="0"/>
                <a:ea typeface="ＭＳ Ｐゴシック" pitchFamily="50" charset="-128"/>
              </a:rPr>
              <a:t> Smart Flash Cache</a:t>
            </a: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Database Machine</a:t>
            </a:r>
            <a:r>
              <a:rPr kumimoji="1" lang="ja-JP" altLang="en-US" sz="900" b="0" baseline="0" dirty="0" smtClean="0">
                <a:latin typeface="Arial" pitchFamily="34" charset="0"/>
                <a:ea typeface="ＭＳ Ｐゴシック" pitchFamily="50" charset="-128"/>
              </a:rPr>
              <a:t>では、ストレージサーバに</a:t>
            </a:r>
            <a:r>
              <a:rPr kumimoji="1" lang="en-US" altLang="ja-JP" sz="900" b="0" baseline="0" dirty="0" smtClean="0">
                <a:latin typeface="Arial" pitchFamily="34" charset="0"/>
                <a:ea typeface="ＭＳ Ｐゴシック" pitchFamily="50" charset="-128"/>
              </a:rPr>
              <a:t>Flash Accelerator F160 </a:t>
            </a:r>
            <a:r>
              <a:rPr kumimoji="1" lang="en-US" altLang="ja-JP" sz="900" b="0" baseline="0" dirty="0" err="1" smtClean="0">
                <a:latin typeface="Arial" pitchFamily="34" charset="0"/>
                <a:ea typeface="ＭＳ Ｐゴシック" pitchFamily="50" charset="-128"/>
              </a:rPr>
              <a:t>PCIe</a:t>
            </a:r>
            <a:r>
              <a:rPr kumimoji="1" lang="en-US" altLang="ja-JP" sz="900" b="0" baseline="0" dirty="0" smtClean="0">
                <a:latin typeface="Arial" pitchFamily="34" charset="0"/>
                <a:ea typeface="ＭＳ Ｐゴシック" pitchFamily="50" charset="-128"/>
              </a:rPr>
              <a:t> </a:t>
            </a:r>
            <a:r>
              <a:rPr kumimoji="1" lang="ja-JP" altLang="en-US" sz="900" b="0" baseline="0" dirty="0" smtClean="0">
                <a:latin typeface="Arial" pitchFamily="34" charset="0"/>
                <a:ea typeface="ＭＳ Ｐゴシック" pitchFamily="50" charset="-128"/>
              </a:rPr>
              <a:t>カードを搭載しています。</a:t>
            </a:r>
            <a:r>
              <a:rPr kumimoji="1" lang="en-US" altLang="ja-JP" sz="900" b="0" baseline="0" dirty="0" smtClean="0">
                <a:latin typeface="Arial" pitchFamily="34" charset="0"/>
                <a:ea typeface="ＭＳ Ｐゴシック" pitchFamily="50" charset="-128"/>
              </a:rPr>
              <a:t>1</a:t>
            </a:r>
            <a:r>
              <a:rPr kumimoji="1" lang="ja-JP" altLang="en-US" sz="900" b="0" baseline="0" dirty="0" err="1" smtClean="0">
                <a:latin typeface="Arial" pitchFamily="34" charset="0"/>
                <a:ea typeface="ＭＳ Ｐゴシック" pitchFamily="50" charset="-128"/>
              </a:rPr>
              <a:t>つの</a:t>
            </a:r>
            <a:r>
              <a:rPr kumimoji="1" lang="en-US" altLang="ja-JP" sz="900" b="0" baseline="0" dirty="0" err="1" smtClean="0">
                <a:latin typeface="Arial" pitchFamily="34" charset="0"/>
                <a:ea typeface="ＭＳ Ｐゴシック" pitchFamily="50" charset="-128"/>
              </a:rPr>
              <a:t>PCIe</a:t>
            </a:r>
            <a:r>
              <a:rPr kumimoji="1" lang="ja-JP" altLang="en-US" sz="900" b="0" baseline="0" dirty="0" smtClean="0">
                <a:latin typeface="Arial" pitchFamily="34" charset="0"/>
                <a:ea typeface="ＭＳ Ｐゴシック" pitchFamily="50" charset="-128"/>
              </a:rPr>
              <a:t>カードあたり、</a:t>
            </a:r>
            <a:r>
              <a:rPr kumimoji="1" lang="en-US" altLang="ja-JP" sz="900" b="0" baseline="0" dirty="0" smtClean="0">
                <a:latin typeface="Arial" pitchFamily="34" charset="0"/>
                <a:ea typeface="ＭＳ Ｐゴシック" pitchFamily="50" charset="-128"/>
              </a:rPr>
              <a:t>1.6 TB</a:t>
            </a:r>
            <a:r>
              <a:rPr kumimoji="1" lang="ja-JP" altLang="en-US" sz="900" b="0" baseline="0" dirty="0" smtClean="0">
                <a:latin typeface="Arial" pitchFamily="34" charset="0"/>
                <a:ea typeface="ＭＳ Ｐゴシック" pitchFamily="50" charset="-128"/>
              </a:rPr>
              <a:t>の容量を持ち、</a:t>
            </a:r>
            <a:r>
              <a:rPr kumimoji="1" lang="en-US" altLang="ja-JP" sz="900" b="0" baseline="0" dirty="0" smtClean="0">
                <a:latin typeface="Arial" pitchFamily="34" charset="0"/>
                <a:ea typeface="ＭＳ Ｐゴシック" pitchFamily="50" charset="-128"/>
              </a:rPr>
              <a:t>1</a:t>
            </a:r>
            <a:r>
              <a:rPr kumimoji="1" lang="ja-JP" altLang="en-US" sz="900" b="0" baseline="0" dirty="0" smtClean="0">
                <a:latin typeface="Arial" pitchFamily="34" charset="0"/>
                <a:ea typeface="ＭＳ Ｐゴシック" pitchFamily="50" charset="-128"/>
              </a:rPr>
              <a:t>台のストレージサーバに</a:t>
            </a:r>
            <a:r>
              <a:rPr kumimoji="1" lang="en-US" altLang="ja-JP" sz="900" b="0" baseline="0" dirty="0" smtClean="0">
                <a:latin typeface="Arial" pitchFamily="34" charset="0"/>
                <a:ea typeface="ＭＳ Ｐゴシック" pitchFamily="50" charset="-128"/>
              </a:rPr>
              <a:t>4</a:t>
            </a:r>
            <a:r>
              <a:rPr kumimoji="1" lang="ja-JP" altLang="en-US" sz="900" b="0" baseline="0" dirty="0" smtClean="0">
                <a:latin typeface="Arial" pitchFamily="34" charset="0"/>
                <a:ea typeface="ＭＳ Ｐゴシック" pitchFamily="50" charset="-128"/>
              </a:rPr>
              <a:t>枚の</a:t>
            </a:r>
            <a:r>
              <a:rPr kumimoji="1" lang="en-US" altLang="ja-JP" sz="900" b="0" baseline="0" dirty="0" err="1" smtClean="0">
                <a:latin typeface="Arial" pitchFamily="34" charset="0"/>
                <a:ea typeface="ＭＳ Ｐゴシック" pitchFamily="50" charset="-128"/>
              </a:rPr>
              <a:t>PCIe</a:t>
            </a:r>
            <a:r>
              <a:rPr kumimoji="1" lang="ja-JP" altLang="en-US" sz="900" b="0" baseline="0" dirty="0" smtClean="0">
                <a:latin typeface="Arial" pitchFamily="34" charset="0"/>
                <a:ea typeface="ＭＳ Ｐゴシック" pitchFamily="50" charset="-128"/>
              </a:rPr>
              <a:t>カードが搭載されていますので、ストレージサーバあたりでは約</a:t>
            </a:r>
            <a:r>
              <a:rPr kumimoji="1" lang="en-US" altLang="ja-JP" sz="900" b="0" baseline="0" dirty="0" smtClean="0">
                <a:latin typeface="Arial" pitchFamily="34" charset="0"/>
                <a:ea typeface="ＭＳ Ｐゴシック" pitchFamily="50" charset="-128"/>
              </a:rPr>
              <a:t>6.4TB</a:t>
            </a:r>
            <a:r>
              <a:rPr kumimoji="1" lang="ja-JP" altLang="en-US" sz="900" b="0" baseline="0" dirty="0" err="1"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Full Rack</a:t>
            </a:r>
            <a:r>
              <a:rPr kumimoji="1" lang="ja-JP" altLang="en-US" sz="900" b="0" baseline="0" dirty="0" smtClean="0">
                <a:latin typeface="Arial" pitchFamily="34" charset="0"/>
                <a:ea typeface="ＭＳ Ｐゴシック" pitchFamily="50" charset="-128"/>
              </a:rPr>
              <a:t>モデルでは、</a:t>
            </a:r>
            <a:r>
              <a:rPr kumimoji="1" lang="en-US" altLang="ja-JP" sz="900" b="0" baseline="0" dirty="0" smtClean="0">
                <a:latin typeface="Arial" pitchFamily="34" charset="0"/>
                <a:ea typeface="ＭＳ Ｐゴシック" pitchFamily="50" charset="-128"/>
              </a:rPr>
              <a:t>89.6TB</a:t>
            </a:r>
            <a:r>
              <a:rPr kumimoji="1" lang="ja-JP" altLang="en-US" sz="900" b="0" baseline="0" dirty="0" smtClean="0">
                <a:latin typeface="Arial" pitchFamily="34" charset="0"/>
                <a:ea typeface="ＭＳ Ｐゴシック" pitchFamily="50" charset="-128"/>
              </a:rPr>
              <a:t>のフラッシュ領域が利用可能です。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フラッシュ・キャッシュの特長は、通常のディスク装置のように、円盤（プラッター）がありませんので、データの</a:t>
            </a:r>
            <a:r>
              <a:rPr kumimoji="1" lang="en-US" altLang="ja-JP" sz="900" b="0" baseline="0" dirty="0" smtClean="0">
                <a:latin typeface="Arial" pitchFamily="34" charset="0"/>
                <a:ea typeface="ＭＳ Ｐゴシック" pitchFamily="50" charset="-128"/>
              </a:rPr>
              <a:t>I/O</a:t>
            </a:r>
            <a:r>
              <a:rPr kumimoji="1" lang="ja-JP" altLang="en-US" sz="900" b="0" baseline="0" dirty="0" smtClean="0">
                <a:latin typeface="Arial" pitchFamily="34" charset="0"/>
                <a:ea typeface="ＭＳ Ｐゴシック" pitchFamily="50" charset="-128"/>
              </a:rPr>
              <a:t>時間が非常に短いことです。これにより、短いトランザクション等の高い</a:t>
            </a:r>
            <a:r>
              <a:rPr kumimoji="1" lang="en-US" altLang="ja-JP" sz="900" b="0" baseline="0" dirty="0" smtClean="0">
                <a:latin typeface="Arial" pitchFamily="34" charset="0"/>
                <a:ea typeface="ＭＳ Ｐゴシック" pitchFamily="50" charset="-128"/>
              </a:rPr>
              <a:t>IOPs</a:t>
            </a:r>
            <a:r>
              <a:rPr kumimoji="1" lang="ja-JP" altLang="en-US" sz="900" b="0" baseline="0" dirty="0" smtClean="0">
                <a:latin typeface="Arial" pitchFamily="34" charset="0"/>
                <a:ea typeface="ＭＳ Ｐゴシック" pitchFamily="50" charset="-128"/>
              </a:rPr>
              <a:t>が要求されるような</a:t>
            </a:r>
            <a:r>
              <a:rPr kumimoji="1" lang="en-US" altLang="ja-JP" sz="900" b="0" baseline="0" dirty="0" smtClean="0">
                <a:latin typeface="Arial" pitchFamily="34" charset="0"/>
                <a:ea typeface="ＭＳ Ｐゴシック" pitchFamily="50" charset="-128"/>
              </a:rPr>
              <a:t>OLTP</a:t>
            </a:r>
            <a:r>
              <a:rPr kumimoji="1" lang="ja-JP" altLang="en-US" sz="900" b="0" baseline="0" dirty="0" smtClean="0">
                <a:latin typeface="Arial" pitchFamily="34" charset="0"/>
                <a:ea typeface="ＭＳ Ｐゴシック" pitchFamily="50" charset="-128"/>
              </a:rPr>
              <a:t>処理に特に有効な機能です。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Smart Flash Cache</a:t>
            </a:r>
            <a:r>
              <a:rPr kumimoji="1" lang="ja-JP" altLang="en-US" sz="900" b="0" baseline="0" dirty="0" smtClean="0">
                <a:latin typeface="Arial" pitchFamily="34" charset="0"/>
                <a:ea typeface="ＭＳ Ｐゴシック" pitchFamily="50" charset="-128"/>
              </a:rPr>
              <a:t>では、デフォルトではこのフラッシュ・キャッシュをディスク装置のリード・キャッシュのような形式にて利用します。これは</a:t>
            </a:r>
            <a:r>
              <a:rPr kumimoji="1" lang="en-US" altLang="ja-JP" sz="900" b="0" baseline="0" dirty="0" smtClean="0">
                <a:latin typeface="Arial" pitchFamily="34" charset="0"/>
                <a:ea typeface="ＭＳ Ｐゴシック" pitchFamily="50" charset="-128"/>
              </a:rPr>
              <a:t>Write Through </a:t>
            </a:r>
            <a:r>
              <a:rPr kumimoji="1" lang="ja-JP" altLang="en-US" sz="900" b="0" baseline="0" dirty="0" smtClean="0">
                <a:latin typeface="Arial" pitchFamily="34" charset="0"/>
                <a:ea typeface="ＭＳ Ｐゴシック" pitchFamily="50" charset="-128"/>
              </a:rPr>
              <a:t>モードとも呼ばれます。</a:t>
            </a: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RDBMS</a:t>
            </a:r>
            <a:r>
              <a:rPr kumimoji="1" lang="ja-JP" altLang="en-US" sz="900" b="0" baseline="0" dirty="0" smtClean="0">
                <a:latin typeface="Arial" pitchFamily="34" charset="0"/>
                <a:ea typeface="ＭＳ Ｐゴシック" pitchFamily="50" charset="-128"/>
              </a:rPr>
              <a:t>からデータの読み込み要求や書く込み要求があった場合にキャッシュすべきデータブロックを自動的に判別してフラッシュ・キャッシュに保持します。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もう少し具体的に動作を見てみると、例えば、書き込み要求があった場合、まずはディスク装置に従来と同様の形式にて書き込みを実施し、その後フラッシュ・キャッシュにデータブロックをコピーします。この場合、ディスクにデータを書き込んだ時点にて、まずアプリケーション（ここでは</a:t>
            </a:r>
            <a:r>
              <a:rPr kumimoji="1" lang="en-US" altLang="ja-JP" sz="900" b="0" baseline="0" dirty="0" smtClean="0">
                <a:latin typeface="Arial" pitchFamily="34" charset="0"/>
                <a:ea typeface="ＭＳ Ｐゴシック" pitchFamily="50" charset="-128"/>
              </a:rPr>
              <a:t>RDBMS</a:t>
            </a:r>
            <a:r>
              <a:rPr kumimoji="1" lang="ja-JP" altLang="en-US" sz="900" b="0" baseline="0" dirty="0" smtClean="0">
                <a:latin typeface="Arial" pitchFamily="34" charset="0"/>
                <a:ea typeface="ＭＳ Ｐゴシック" pitchFamily="50" charset="-128"/>
              </a:rPr>
              <a:t>）に</a:t>
            </a:r>
            <a:r>
              <a:rPr kumimoji="1" lang="en-US" altLang="ja-JP" sz="900" b="0" baseline="0" dirty="0" smtClean="0">
                <a:latin typeface="Arial" pitchFamily="34" charset="0"/>
                <a:ea typeface="ＭＳ Ｐゴシック" pitchFamily="50" charset="-128"/>
              </a:rPr>
              <a:t>ACK</a:t>
            </a:r>
            <a:r>
              <a:rPr kumimoji="1" lang="ja-JP" altLang="en-US" sz="900" b="0" baseline="0" dirty="0" smtClean="0">
                <a:latin typeface="Arial" pitchFamily="34" charset="0"/>
                <a:ea typeface="ＭＳ Ｐゴシック" pitchFamily="50" charset="-128"/>
              </a:rPr>
              <a:t>を返し、その後非同期にてフラッシュ・キャッシュへのコピーが行われますので、アプリケーション側はフラッシュ・キャッシュへのブロック・コピーの時間を待機しません。</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次回以降、フラッシュ・キャッシュに格納されたデータ・ブロックの読み込み要求があった場合に、データブロックがフラッシュ・キャッシュに保持されていれば、ディスクからではなく、フラッシュ・キャッシュからデータブロックを読み込み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67</a:t>
            </a:fld>
            <a:endParaRPr lang="en-US" altLang="ja-JP" smtClean="0">
              <a:ea typeface="ＭＳ Ｐゴシック" pitchFamily="50" charset="-128"/>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lnSpcReduction="10000"/>
          </a:bodyPr>
          <a:lstStyle/>
          <a:p>
            <a:pPr>
              <a:defRPr/>
            </a:pPr>
            <a:r>
              <a:rPr kumimoji="1" lang="en-US" altLang="ja-JP" sz="900" b="1" baseline="0" dirty="0" err="1" smtClean="0">
                <a:latin typeface="Arial" pitchFamily="34" charset="0"/>
                <a:ea typeface="ＭＳ Ｐゴシック" pitchFamily="50" charset="-128"/>
              </a:rPr>
              <a:t>Exadata</a:t>
            </a:r>
            <a:r>
              <a:rPr kumimoji="1" lang="ja-JP" altLang="en-US" sz="900" b="1" baseline="0" dirty="0" smtClean="0">
                <a:latin typeface="Arial" pitchFamily="34" charset="0"/>
                <a:ea typeface="ＭＳ Ｐゴシック" pitchFamily="50" charset="-128"/>
              </a:rPr>
              <a:t> </a:t>
            </a:r>
            <a:r>
              <a:rPr kumimoji="1" lang="en-US" altLang="ja-JP" sz="900" b="1" baseline="0" dirty="0" smtClean="0">
                <a:latin typeface="Arial" pitchFamily="34" charset="0"/>
                <a:ea typeface="ＭＳ Ｐゴシック" pitchFamily="50" charset="-128"/>
              </a:rPr>
              <a:t>Flash Cache</a:t>
            </a:r>
            <a:r>
              <a:rPr kumimoji="1" lang="ja-JP" altLang="en-US" sz="900" b="1" baseline="0" dirty="0" smtClean="0">
                <a:latin typeface="Arial" pitchFamily="34" charset="0"/>
                <a:ea typeface="ＭＳ Ｐゴシック" pitchFamily="50" charset="-128"/>
              </a:rPr>
              <a:t>の効果</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それでは、実際のアプリケーション処理の中で、フラッシュ・キャッシュは、どのように効果を発揮するのかを、あるアプリケーションを例にあげて見てみたいと思います。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このバッチ・アプリケーションでは、大量のデータ量であるトランザクショナルなデータを、ある条件に従い、繰り返し大量に参照する必要があります。</a:t>
            </a:r>
            <a:r>
              <a:rPr kumimoji="1" lang="en-US" altLang="ja-JP" sz="900" b="0" baseline="0" dirty="0" smtClean="0">
                <a:latin typeface="Arial" pitchFamily="34" charset="0"/>
                <a:ea typeface="ＭＳ Ｐゴシック" pitchFamily="50" charset="-128"/>
              </a:rPr>
              <a:t>1</a:t>
            </a:r>
            <a:r>
              <a:rPr kumimoji="1" lang="ja-JP" altLang="en-US" sz="900" b="0" baseline="0" dirty="0" smtClean="0">
                <a:latin typeface="Arial" pitchFamily="34" charset="0"/>
                <a:ea typeface="ＭＳ Ｐゴシック" pitchFamily="50" charset="-128"/>
              </a:rPr>
              <a:t>回のアクセスでは、ある条件にマッチする少量のデータをトランザクショナルデータから取得する必要があり、索引検索を利用しています。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この場合、条件によっては、同じデータブロックに何度もアクセスする必要があり、そのデータがフラッシュ・キャッシュに保持されている事で、ディスクから読み込むよりも高速にデータアクセスができ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もちろん、</a:t>
            </a:r>
            <a:r>
              <a:rPr kumimoji="1" lang="en-US" altLang="ja-JP" sz="900" b="0" baseline="0" dirty="0" smtClean="0">
                <a:latin typeface="Arial" pitchFamily="34" charset="0"/>
                <a:ea typeface="ＭＳ Ｐゴシック" pitchFamily="50" charset="-128"/>
              </a:rPr>
              <a:t>Oracle Database</a:t>
            </a:r>
            <a:r>
              <a:rPr kumimoji="1" lang="ja-JP" altLang="en-US" sz="900" b="0" baseline="0" dirty="0" smtClean="0">
                <a:latin typeface="Arial" pitchFamily="34" charset="0"/>
                <a:ea typeface="ＭＳ Ｐゴシック" pitchFamily="50" charset="-128"/>
              </a:rPr>
              <a:t>には、データベース・バッファ・キャッシュが存在し、該当のブロックがデータベース・バッファ・キャッシュにキャッシュされていた方がより高速です。しかしながら、昨今の</a:t>
            </a:r>
            <a:r>
              <a:rPr kumimoji="1" lang="en-US" altLang="ja-JP" sz="900" b="0" baseline="0" dirty="0" smtClean="0">
                <a:latin typeface="Arial" pitchFamily="34" charset="0"/>
                <a:ea typeface="ＭＳ Ｐゴシック" pitchFamily="50" charset="-128"/>
              </a:rPr>
              <a:t>DB</a:t>
            </a:r>
            <a:r>
              <a:rPr kumimoji="1" lang="ja-JP" altLang="en-US" sz="900" b="0" baseline="0" dirty="0" smtClean="0">
                <a:latin typeface="Arial" pitchFamily="34" charset="0"/>
                <a:ea typeface="ＭＳ Ｐゴシック" pitchFamily="50" charset="-128"/>
              </a:rPr>
              <a:t>サーバで搭載メモリが増えたとはいえ、データベース・バッファ・キャッシュにキャッシュできるデータ量にも制限があります。大規模なデータであった場合には、当然ながら全てをキャッシュできない場合もあり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また、</a:t>
            </a: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Smart Flash Cache</a:t>
            </a:r>
            <a:r>
              <a:rPr kumimoji="1" lang="ja-JP" altLang="en-US" sz="900" b="0" baseline="0" dirty="0" smtClean="0">
                <a:latin typeface="Arial" pitchFamily="34" charset="0"/>
                <a:ea typeface="ＭＳ Ｐゴシック" pitchFamily="50" charset="-128"/>
              </a:rPr>
              <a:t>のもう</a:t>
            </a:r>
            <a:r>
              <a:rPr kumimoji="1" lang="en-US" altLang="ja-JP" sz="900" b="0" baseline="0" dirty="0" smtClean="0">
                <a:latin typeface="Arial" pitchFamily="34" charset="0"/>
                <a:ea typeface="ＭＳ Ｐゴシック" pitchFamily="50" charset="-128"/>
              </a:rPr>
              <a:t>1</a:t>
            </a:r>
            <a:r>
              <a:rPr kumimoji="1" lang="ja-JP" altLang="en-US" sz="900" b="0" baseline="0" dirty="0" err="1" smtClean="0">
                <a:latin typeface="Arial" pitchFamily="34" charset="0"/>
                <a:ea typeface="ＭＳ Ｐゴシック" pitchFamily="50" charset="-128"/>
              </a:rPr>
              <a:t>つの</a:t>
            </a:r>
            <a:r>
              <a:rPr kumimoji="1" lang="ja-JP" altLang="en-US" sz="900" b="0" baseline="0" dirty="0" smtClean="0">
                <a:latin typeface="Arial" pitchFamily="34" charset="0"/>
                <a:ea typeface="ＭＳ Ｐゴシック" pitchFamily="50" charset="-128"/>
              </a:rPr>
              <a:t>大きな特徴として、ストレージサーバ上のフラッシュ・キャッシュは、全ての</a:t>
            </a:r>
            <a:r>
              <a:rPr kumimoji="1" lang="en-US" altLang="ja-JP" sz="900" b="0" baseline="0" dirty="0" smtClean="0">
                <a:latin typeface="Arial" pitchFamily="34" charset="0"/>
                <a:ea typeface="ＭＳ Ｐゴシック" pitchFamily="50" charset="-128"/>
              </a:rPr>
              <a:t>RAC</a:t>
            </a:r>
            <a:r>
              <a:rPr kumimoji="1" lang="ja-JP" altLang="en-US" sz="900" b="0" baseline="0" dirty="0" smtClean="0">
                <a:latin typeface="Arial" pitchFamily="34" charset="0"/>
                <a:ea typeface="ＭＳ Ｐゴシック" pitchFamily="50" charset="-128"/>
              </a:rPr>
              <a:t>ノードで共有して利用できるという点です。データベース・バッファ・キャッシュは、各</a:t>
            </a:r>
            <a:r>
              <a:rPr kumimoji="1" lang="en-US" altLang="ja-JP" sz="900" b="0" baseline="0" dirty="0" smtClean="0">
                <a:latin typeface="Arial" pitchFamily="34" charset="0"/>
                <a:ea typeface="ＭＳ Ｐゴシック" pitchFamily="50" charset="-128"/>
              </a:rPr>
              <a:t>DB</a:t>
            </a:r>
            <a:r>
              <a:rPr kumimoji="1" lang="ja-JP" altLang="en-US" sz="900" b="0" baseline="0" dirty="0" smtClean="0">
                <a:latin typeface="Arial" pitchFamily="34" charset="0"/>
                <a:ea typeface="ＭＳ Ｐゴシック" pitchFamily="50" charset="-128"/>
              </a:rPr>
              <a:t>インスタンス毎に存在し、各インスタンス上のデータベース・バッファ・キャッシュは共有して利用できないため、同じデータブロックに対する読み込み要求を出すインスタンスが違う場合、各インスタンス上のデータベース・バッファ・キャッシュに同じデータを重複してキャッシュすることになります。</a:t>
            </a: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Smart Flash Cache</a:t>
            </a:r>
            <a:r>
              <a:rPr kumimoji="1" lang="ja-JP" altLang="en-US" sz="900" b="0" baseline="0" dirty="0" smtClean="0">
                <a:latin typeface="Arial" pitchFamily="34" charset="0"/>
                <a:ea typeface="ＭＳ Ｐゴシック" pitchFamily="50" charset="-128"/>
              </a:rPr>
              <a:t>では、</a:t>
            </a:r>
            <a:r>
              <a:rPr kumimoji="1" lang="en-US" altLang="ja-JP" sz="900" b="0" baseline="0" dirty="0" smtClean="0">
                <a:latin typeface="Arial" pitchFamily="34" charset="0"/>
                <a:ea typeface="ＭＳ Ｐゴシック" pitchFamily="50" charset="-128"/>
              </a:rPr>
              <a:t>RAC</a:t>
            </a:r>
            <a:r>
              <a:rPr kumimoji="1" lang="ja-JP" altLang="en-US" sz="900" b="0" baseline="0" dirty="0" smtClean="0">
                <a:latin typeface="Arial" pitchFamily="34" charset="0"/>
                <a:ea typeface="ＭＳ Ｐゴシック" pitchFamily="50" charset="-128"/>
              </a:rPr>
              <a:t>ノード間で共有して利用できますので、同じデータブロックを重複してキャッシュすることはありませんので、フラッシュ領域を効率的かつ有効に利用することができます。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また、</a:t>
            </a: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Storage Software 11.2.3.2.0</a:t>
            </a:r>
            <a:r>
              <a:rPr kumimoji="1" lang="ja-JP" altLang="en-US" sz="900" b="0" baseline="0" dirty="0" smtClean="0">
                <a:latin typeface="Arial" pitchFamily="34" charset="0"/>
                <a:ea typeface="ＭＳ Ｐゴシック" pitchFamily="50" charset="-128"/>
              </a:rPr>
              <a:t>からは、</a:t>
            </a:r>
            <a:r>
              <a:rPr kumimoji="1" lang="en-US" altLang="ja-JP" sz="900" b="0" baseline="0" dirty="0" smtClean="0">
                <a:latin typeface="Arial" pitchFamily="34" charset="0"/>
                <a:ea typeface="ＭＳ Ｐゴシック" pitchFamily="50" charset="-128"/>
              </a:rPr>
              <a:t>Write Back Flash Cache</a:t>
            </a:r>
            <a:r>
              <a:rPr kumimoji="1" lang="ja-JP" altLang="en-US" sz="900" b="0" baseline="0" dirty="0" smtClean="0">
                <a:latin typeface="Arial" pitchFamily="34" charset="0"/>
                <a:ea typeface="ＭＳ Ｐゴシック" pitchFamily="50" charset="-128"/>
              </a:rPr>
              <a:t>の機能も利用できるようになりました。</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これにより、読み込み時のみならず、書き込み時においても、</a:t>
            </a:r>
            <a:r>
              <a:rPr kumimoji="1" lang="en-US" altLang="ja-JP" sz="900" b="0" baseline="0" dirty="0" smtClean="0">
                <a:latin typeface="Arial" pitchFamily="34" charset="0"/>
                <a:ea typeface="ＭＳ Ｐゴシック" pitchFamily="50" charset="-128"/>
              </a:rPr>
              <a:t>DBWR</a:t>
            </a:r>
            <a:r>
              <a:rPr kumimoji="1" lang="ja-JP" altLang="en-US" sz="900" b="0" baseline="0" dirty="0" smtClean="0">
                <a:latin typeface="Arial" pitchFamily="34" charset="0"/>
                <a:ea typeface="ＭＳ Ｐゴシック" pitchFamily="50" charset="-128"/>
              </a:rPr>
              <a:t>の非同期書き込みがパフォーマンスのボトルネックになっているようなケースでは、パフォーマンスの改善を期待することができます。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p:txBody>
      </p:sp>
      <p:sp>
        <p:nvSpPr>
          <p:cNvPr id="19460" name="スライド番号プレースホルダ 3"/>
          <p:cNvSpPr>
            <a:spLocks noGrp="1"/>
          </p:cNvSpPr>
          <p:nvPr>
            <p:ph type="sldNum" sz="quarter" idx="5"/>
          </p:nvPr>
        </p:nvSpPr>
        <p:spPr>
          <a:noFill/>
        </p:spPr>
        <p:txBody>
          <a:bodyPr/>
          <a:lstStyle/>
          <a:p>
            <a:fld id="{CE5E40F4-DA86-4C54-A41D-E926A315776A}" type="slidenum">
              <a:rPr lang="en-US" altLang="ja-JP" smtClean="0">
                <a:ea typeface="ＭＳ Ｐゴシック" pitchFamily="50" charset="-128"/>
              </a:rPr>
              <a:pPr/>
              <a:t>68</a:t>
            </a:fld>
            <a:endParaRPr lang="en-US" altLang="ja-JP" smtClean="0">
              <a:ea typeface="ＭＳ Ｐゴシック" pitchFamily="50" charset="-128"/>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ランダム・アクセスの場合の</a:t>
            </a:r>
            <a:r>
              <a:rPr kumimoji="1" lang="en-US" altLang="ja-JP" sz="900" b="1" baseline="0" dirty="0" smtClean="0">
                <a:latin typeface="Arial" pitchFamily="34" charset="0"/>
                <a:ea typeface="ＭＳ Ｐゴシック" pitchFamily="50" charset="-128"/>
              </a:rPr>
              <a:t>IOPs</a:t>
            </a: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前述のような索引検索の処理をフラッシュ・キャッシュを利用した場合としない場合とでのパフォーマンス結果の比較になります。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処理時間で比較すると、フラッシュ・キャッシュを利用することで、約</a:t>
            </a:r>
            <a:r>
              <a:rPr kumimoji="1" lang="en-US" altLang="ja-JP" sz="900" b="0" baseline="0" dirty="0" smtClean="0">
                <a:latin typeface="Arial" pitchFamily="34" charset="0"/>
                <a:ea typeface="ＭＳ Ｐゴシック" pitchFamily="50" charset="-128"/>
              </a:rPr>
              <a:t>1/10</a:t>
            </a:r>
            <a:r>
              <a:rPr kumimoji="1" lang="ja-JP" altLang="en-US" sz="900" b="0" baseline="0" dirty="0" err="1" smtClean="0">
                <a:latin typeface="Arial" pitchFamily="34" charset="0"/>
                <a:ea typeface="ＭＳ Ｐゴシック" pitchFamily="50" charset="-128"/>
              </a:rPr>
              <a:t>まで</a:t>
            </a:r>
            <a:r>
              <a:rPr kumimoji="1" lang="ja-JP" altLang="en-US" sz="900" b="0" baseline="0" dirty="0" smtClean="0">
                <a:latin typeface="Arial" pitchFamily="34" charset="0"/>
                <a:ea typeface="ＭＳ Ｐゴシック" pitchFamily="50" charset="-128"/>
              </a:rPr>
              <a:t>処理時間が短縮されています。また、単位時間（秒）あたりの</a:t>
            </a:r>
            <a:r>
              <a:rPr kumimoji="1" lang="en-US" altLang="ja-JP" sz="900" b="0" baseline="0" dirty="0" smtClean="0">
                <a:latin typeface="Arial" pitchFamily="34" charset="0"/>
                <a:ea typeface="ＭＳ Ｐゴシック" pitchFamily="50" charset="-128"/>
              </a:rPr>
              <a:t>I/O</a:t>
            </a:r>
            <a:r>
              <a:rPr kumimoji="1" lang="ja-JP" altLang="en-US" sz="900" b="0" baseline="0" dirty="0" smtClean="0">
                <a:latin typeface="Arial" pitchFamily="34" charset="0"/>
                <a:ea typeface="ＭＳ Ｐゴシック" pitchFamily="50" charset="-128"/>
              </a:rPr>
              <a:t>性能で比較した場合では、処理時間と同様にフラッシュ・キャッシュの方が</a:t>
            </a:r>
            <a:r>
              <a:rPr kumimoji="1" lang="en-US" altLang="ja-JP" sz="900" b="0" baseline="0" dirty="0" smtClean="0">
                <a:latin typeface="Arial" pitchFamily="34" charset="0"/>
                <a:ea typeface="ＭＳ Ｐゴシック" pitchFamily="50" charset="-128"/>
              </a:rPr>
              <a:t>10</a:t>
            </a:r>
            <a:r>
              <a:rPr kumimoji="1" lang="ja-JP" altLang="en-US" sz="900" b="0" baseline="0" dirty="0" smtClean="0">
                <a:latin typeface="Arial" pitchFamily="34" charset="0"/>
                <a:ea typeface="ＭＳ Ｐゴシック" pitchFamily="50" charset="-128"/>
              </a:rPr>
              <a:t>倍の</a:t>
            </a:r>
            <a:r>
              <a:rPr kumimoji="1" lang="en-US" altLang="ja-JP" sz="900" b="0" baseline="0" dirty="0" smtClean="0">
                <a:latin typeface="Arial" pitchFamily="34" charset="0"/>
                <a:ea typeface="ＭＳ Ｐゴシック" pitchFamily="50" charset="-128"/>
              </a:rPr>
              <a:t>IOPs</a:t>
            </a:r>
            <a:r>
              <a:rPr kumimoji="1" lang="ja-JP" altLang="en-US" sz="900" b="0" baseline="0" dirty="0" smtClean="0">
                <a:latin typeface="Arial" pitchFamily="34" charset="0"/>
                <a:ea typeface="ＭＳ Ｐゴシック" pitchFamily="50" charset="-128"/>
              </a:rPr>
              <a:t>性能を出しています。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尚、この検証ではアプリケーション性能をリソースの最大まで利用するよう調整をしている分けではなく、単純な比較ですので、この性能値がフラッシュ・キャッシュの性能限界ではありません。</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また、スライド中の値は、</a:t>
            </a: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Database Machine X2-2</a:t>
            </a:r>
            <a:r>
              <a:rPr kumimoji="1" lang="ja-JP" altLang="en-US" sz="900" b="0" baseline="0" dirty="0" err="1" smtClean="0">
                <a:latin typeface="Arial" pitchFamily="34" charset="0"/>
                <a:ea typeface="ＭＳ Ｐゴシック" pitchFamily="50" charset="-128"/>
              </a:rPr>
              <a:t>での</a:t>
            </a:r>
            <a:r>
              <a:rPr kumimoji="1" lang="ja-JP" altLang="en-US" sz="900" b="0" baseline="0" dirty="0" smtClean="0">
                <a:latin typeface="Arial" pitchFamily="34" charset="0"/>
                <a:ea typeface="ＭＳ Ｐゴシック" pitchFamily="50" charset="-128"/>
              </a:rPr>
              <a:t>結果であり、「</a:t>
            </a:r>
            <a:r>
              <a:rPr kumimoji="0" lang="en-US" altLang="ja-JP" sz="900" b="0" i="0" u="none" strike="noStrike" cap="none" normalizeH="0" baseline="0" dirty="0" smtClean="0">
                <a:ln>
                  <a:noFill/>
                </a:ln>
                <a:solidFill>
                  <a:schemeClr val="tx1"/>
                </a:solidFill>
                <a:effectLst/>
                <a:latin typeface="Arial" pitchFamily="34" charset="0"/>
                <a:ea typeface="ＭＳ Ｐゴシック" pitchFamily="50" charset="-128"/>
              </a:rPr>
              <a:t>Sun Flash Accelerator F20 </a:t>
            </a:r>
            <a:r>
              <a:rPr kumimoji="0" lang="en-US" altLang="ja-JP" sz="900" b="0" i="0" u="none" strike="noStrike" cap="none" normalizeH="0" baseline="0" dirty="0" err="1" smtClean="0">
                <a:ln>
                  <a:noFill/>
                </a:ln>
                <a:solidFill>
                  <a:schemeClr val="tx1"/>
                </a:solidFill>
                <a:effectLst/>
                <a:latin typeface="Arial" pitchFamily="34" charset="0"/>
                <a:ea typeface="ＭＳ Ｐゴシック" pitchFamily="50" charset="-128"/>
              </a:rPr>
              <a:t>PCIe</a:t>
            </a:r>
            <a:r>
              <a:rPr kumimoji="0" lang="en-US" altLang="ja-JP" sz="900" b="0" i="0" u="none" strike="noStrike" cap="none" normalizeH="0" baseline="0" dirty="0" smtClean="0">
                <a:ln>
                  <a:noFill/>
                </a:ln>
                <a:solidFill>
                  <a:schemeClr val="tx1"/>
                </a:solidFill>
                <a:effectLst/>
                <a:latin typeface="Arial" pitchFamily="34" charset="0"/>
                <a:ea typeface="ＭＳ Ｐゴシック" pitchFamily="50" charset="-128"/>
              </a:rPr>
              <a:t> </a:t>
            </a:r>
            <a:r>
              <a:rPr kumimoji="0" lang="ja-JP" altLang="en-US" sz="900" b="0" i="0" u="none" strike="noStrike" cap="none" normalizeH="0" baseline="0" dirty="0" smtClean="0">
                <a:ln>
                  <a:noFill/>
                </a:ln>
                <a:solidFill>
                  <a:schemeClr val="tx1"/>
                </a:solidFill>
                <a:effectLst/>
                <a:latin typeface="Arial" pitchFamily="34" charset="0"/>
                <a:ea typeface="ＭＳ Ｐゴシック" pitchFamily="50" charset="-128"/>
              </a:rPr>
              <a:t>カード」での結果です。</a:t>
            </a:r>
            <a:endParaRPr kumimoji="0" lang="en-US" altLang="ja-JP" sz="900" b="0" i="0" u="none" strike="noStrike" cap="none" normalizeH="0" baseline="0" dirty="0" smtClean="0">
              <a:ln>
                <a:noFill/>
              </a:ln>
              <a:solidFill>
                <a:schemeClr val="tx1"/>
              </a:solidFill>
              <a:effectLst/>
              <a:latin typeface="Arial" pitchFamily="34" charset="0"/>
              <a:ea typeface="ＭＳ Ｐゴシック" pitchFamily="50" charset="-128"/>
            </a:endParaRPr>
          </a:p>
          <a:p>
            <a:pPr>
              <a:defRPr/>
            </a:pPr>
            <a:r>
              <a:rPr kumimoji="0" lang="en-US" altLang="ja-JP" sz="900" b="0" i="0" u="none" strike="noStrike" cap="none" normalizeH="0" baseline="0" dirty="0" err="1" smtClean="0">
                <a:ln>
                  <a:noFill/>
                </a:ln>
                <a:solidFill>
                  <a:schemeClr val="tx1"/>
                </a:solidFill>
                <a:effectLst/>
                <a:latin typeface="Arial" pitchFamily="34" charset="0"/>
                <a:ea typeface="ＭＳ Ｐゴシック" pitchFamily="50" charset="-128"/>
              </a:rPr>
              <a:t>Exadata</a:t>
            </a:r>
            <a:r>
              <a:rPr kumimoji="0" lang="en-US" altLang="ja-JP" sz="900" b="0" i="0" u="none" strike="noStrike" cap="none" normalizeH="0" baseline="0" dirty="0" smtClean="0">
                <a:ln>
                  <a:noFill/>
                </a:ln>
                <a:solidFill>
                  <a:schemeClr val="tx1"/>
                </a:solidFill>
                <a:effectLst/>
                <a:latin typeface="Arial" pitchFamily="34" charset="0"/>
                <a:ea typeface="ＭＳ Ｐゴシック" pitchFamily="50" charset="-128"/>
              </a:rPr>
              <a:t> Storage Server</a:t>
            </a:r>
            <a:r>
              <a:rPr kumimoji="0" lang="ja-JP" altLang="en-US" sz="900" b="0" i="0" u="none" strike="noStrike" cap="none" normalizeH="0" baseline="0" dirty="0" smtClean="0">
                <a:ln>
                  <a:noFill/>
                </a:ln>
                <a:solidFill>
                  <a:schemeClr val="tx1"/>
                </a:solidFill>
                <a:effectLst/>
                <a:latin typeface="Arial" pitchFamily="34" charset="0"/>
                <a:ea typeface="ＭＳ Ｐゴシック" pitchFamily="50" charset="-128"/>
              </a:rPr>
              <a:t>に搭載されている</a:t>
            </a:r>
            <a:r>
              <a:rPr kumimoji="0" lang="en-US" altLang="ja-JP" sz="900" b="0" i="0" u="none" strike="noStrike" cap="none" normalizeH="0" baseline="0" dirty="0" smtClean="0">
                <a:ln>
                  <a:noFill/>
                </a:ln>
                <a:solidFill>
                  <a:schemeClr val="tx1"/>
                </a:solidFill>
                <a:effectLst/>
                <a:latin typeface="Arial" pitchFamily="34" charset="0"/>
                <a:ea typeface="ＭＳ Ｐゴシック" pitchFamily="50" charset="-128"/>
              </a:rPr>
              <a:t>Flash</a:t>
            </a:r>
            <a:r>
              <a:rPr kumimoji="0" lang="ja-JP" altLang="en-US" sz="900" b="0" i="0" u="none" strike="noStrike" cap="none" normalizeH="0" baseline="0" dirty="0" smtClean="0">
                <a:ln>
                  <a:noFill/>
                </a:ln>
                <a:solidFill>
                  <a:schemeClr val="tx1"/>
                </a:solidFill>
                <a:effectLst/>
                <a:latin typeface="Arial" pitchFamily="34" charset="0"/>
                <a:ea typeface="ＭＳ Ｐゴシック" pitchFamily="50" charset="-128"/>
              </a:rPr>
              <a:t>カードは</a:t>
            </a:r>
            <a:r>
              <a:rPr kumimoji="0" lang="en-US" altLang="ja-JP" sz="900" b="0" i="0" u="none" strike="noStrike" cap="none" normalizeH="0" baseline="0" dirty="0" smtClean="0">
                <a:ln>
                  <a:noFill/>
                </a:ln>
                <a:solidFill>
                  <a:schemeClr val="tx1"/>
                </a:solidFill>
                <a:effectLst/>
                <a:latin typeface="Arial" pitchFamily="34" charset="0"/>
                <a:ea typeface="ＭＳ Ｐゴシック" pitchFamily="50" charset="-128"/>
              </a:rPr>
              <a:t>HW</a:t>
            </a:r>
            <a:r>
              <a:rPr kumimoji="0" lang="ja-JP" altLang="en-US" sz="900" b="0" i="0" u="none" strike="noStrike" cap="none" normalizeH="0" baseline="0" dirty="0" smtClean="0">
                <a:ln>
                  <a:noFill/>
                </a:ln>
                <a:solidFill>
                  <a:schemeClr val="tx1"/>
                </a:solidFill>
                <a:effectLst/>
                <a:latin typeface="Arial" pitchFamily="34" charset="0"/>
                <a:ea typeface="ＭＳ Ｐゴシック" pitchFamily="50" charset="-128"/>
              </a:rPr>
              <a:t>世代により異なり、パフォーマンスがさらに改善されています。</a:t>
            </a:r>
            <a:endParaRPr kumimoji="0" lang="en-US" altLang="ja-JP" sz="900" b="0" i="0" u="none" strike="noStrike" cap="none" normalizeH="0" baseline="0" dirty="0" smtClean="0">
              <a:ln>
                <a:noFill/>
              </a:ln>
              <a:solidFill>
                <a:schemeClr val="tx1"/>
              </a:solidFill>
              <a:effectLst/>
              <a:latin typeface="Arial" pitchFamily="34" charset="0"/>
              <a:ea typeface="ＭＳ Ｐゴシック" pitchFamily="50" charset="-128"/>
            </a:endParaRPr>
          </a:p>
          <a:p>
            <a:pPr>
              <a:defRPr/>
            </a:pPr>
            <a:endParaRPr kumimoji="0" lang="en-US" altLang="ja-JP" sz="900" b="0" i="0" u="none" strike="noStrike" cap="none" normalizeH="0" baseline="0" dirty="0" smtClean="0">
              <a:ln>
                <a:noFill/>
              </a:ln>
              <a:solidFill>
                <a:schemeClr val="tx1"/>
              </a:solidFill>
              <a:effectLst/>
              <a:latin typeface="Arial" pitchFamily="34" charset="0"/>
              <a:ea typeface="ＭＳ Ｐゴシック" pitchFamily="50" charset="-128"/>
            </a:endParaRPr>
          </a:p>
          <a:p>
            <a:pPr>
              <a:defRPr/>
            </a:pPr>
            <a:r>
              <a:rPr kumimoji="0" lang="en-US" altLang="ja-JP" sz="900" b="0" i="0" u="none" strike="noStrike" cap="none" normalizeH="0" baseline="0" dirty="0" err="1" smtClean="0">
                <a:ln>
                  <a:noFill/>
                </a:ln>
                <a:solidFill>
                  <a:schemeClr val="tx1"/>
                </a:solidFill>
                <a:effectLst/>
                <a:latin typeface="Arial" pitchFamily="34" charset="0"/>
                <a:ea typeface="ＭＳ Ｐゴシック" pitchFamily="50" charset="-128"/>
              </a:rPr>
              <a:t>Exadata</a:t>
            </a:r>
            <a:r>
              <a:rPr kumimoji="0" lang="en-US" altLang="ja-JP" sz="900" b="0" i="0" u="none" strike="noStrike" cap="none" normalizeH="0" baseline="0" dirty="0" smtClean="0">
                <a:ln>
                  <a:noFill/>
                </a:ln>
                <a:solidFill>
                  <a:schemeClr val="tx1"/>
                </a:solidFill>
                <a:effectLst/>
                <a:latin typeface="Arial" pitchFamily="34" charset="0"/>
                <a:ea typeface="ＭＳ Ｐゴシック" pitchFamily="50" charset="-128"/>
              </a:rPr>
              <a:t> Database Machine X3</a:t>
            </a:r>
            <a:r>
              <a:rPr kumimoji="0" lang="ja-JP" altLang="en-US" sz="900" b="0" i="0" u="none" strike="noStrike" cap="none" normalizeH="0" baseline="0" dirty="0" smtClean="0">
                <a:ln>
                  <a:noFill/>
                </a:ln>
                <a:solidFill>
                  <a:schemeClr val="tx1"/>
                </a:solidFill>
                <a:effectLst/>
                <a:latin typeface="Arial" pitchFamily="34" charset="0"/>
                <a:ea typeface="ＭＳ Ｐゴシック" pitchFamily="50" charset="-128"/>
              </a:rPr>
              <a:t> </a:t>
            </a:r>
            <a:r>
              <a:rPr kumimoji="0" lang="en-US" altLang="ja-JP" sz="900" b="0" i="0" u="none" strike="noStrike" cap="none" normalizeH="0" baseline="0" dirty="0" smtClean="0">
                <a:ln>
                  <a:noFill/>
                </a:ln>
                <a:solidFill>
                  <a:schemeClr val="tx1"/>
                </a:solidFill>
                <a:effectLst/>
                <a:latin typeface="Arial" pitchFamily="34" charset="0"/>
                <a:ea typeface="ＭＳ Ｐゴシック" pitchFamily="50" charset="-128"/>
              </a:rPr>
              <a:t>-&gt; Flash Accelerator F40 </a:t>
            </a:r>
            <a:r>
              <a:rPr kumimoji="0" lang="en-US" altLang="ja-JP" sz="900" b="0" i="0" u="none" strike="noStrike" cap="none" normalizeH="0" baseline="0" dirty="0" err="1" smtClean="0">
                <a:ln>
                  <a:noFill/>
                </a:ln>
                <a:solidFill>
                  <a:schemeClr val="tx1"/>
                </a:solidFill>
                <a:effectLst/>
                <a:latin typeface="Arial" pitchFamily="34" charset="0"/>
                <a:ea typeface="ＭＳ Ｐゴシック" pitchFamily="50" charset="-128"/>
              </a:rPr>
              <a:t>PCIe</a:t>
            </a:r>
            <a:r>
              <a:rPr kumimoji="0" lang="en-US" altLang="ja-JP" sz="900" b="0" i="0" u="none" strike="noStrike" cap="none" normalizeH="0" baseline="0" dirty="0" smtClean="0">
                <a:ln>
                  <a:noFill/>
                </a:ln>
                <a:solidFill>
                  <a:schemeClr val="tx1"/>
                </a:solidFill>
                <a:effectLst/>
                <a:latin typeface="Arial" pitchFamily="34" charset="0"/>
                <a:ea typeface="ＭＳ Ｐゴシック" pitchFamily="50" charset="-128"/>
              </a:rPr>
              <a:t> </a:t>
            </a:r>
            <a:r>
              <a:rPr kumimoji="0" lang="ja-JP" altLang="en-US" sz="900" b="0" i="0" u="none" strike="noStrike" cap="none" normalizeH="0" baseline="0" dirty="0" smtClean="0">
                <a:ln>
                  <a:noFill/>
                </a:ln>
                <a:solidFill>
                  <a:schemeClr val="tx1"/>
                </a:solidFill>
                <a:effectLst/>
                <a:latin typeface="Arial" pitchFamily="34" charset="0"/>
                <a:ea typeface="ＭＳ Ｐゴシック" pitchFamily="50" charset="-128"/>
              </a:rPr>
              <a:t>カード</a:t>
            </a:r>
            <a:endParaRPr kumimoji="0" lang="en-US" altLang="ja-JP" sz="900" b="0" i="0" u="none" strike="noStrike" cap="none" normalizeH="0" baseline="0" dirty="0" smtClean="0">
              <a:ln>
                <a:noFill/>
              </a:ln>
              <a:solidFill>
                <a:schemeClr val="tx1"/>
              </a:solidFill>
              <a:effectLst/>
              <a:latin typeface="Arial" pitchFamily="34" charset="0"/>
              <a:ea typeface="ＭＳ Ｐゴシック" pitchFamily="50"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0" lang="en-US" altLang="ja-JP" sz="900" b="0" i="0" u="none" strike="noStrike" cap="none" normalizeH="0" baseline="0" dirty="0" err="1" smtClean="0">
                <a:ln>
                  <a:noFill/>
                </a:ln>
                <a:solidFill>
                  <a:schemeClr val="tx1"/>
                </a:solidFill>
                <a:effectLst/>
                <a:latin typeface="Arial" pitchFamily="34" charset="0"/>
                <a:ea typeface="ＭＳ Ｐゴシック" pitchFamily="50" charset="-128"/>
              </a:rPr>
              <a:t>Exadata</a:t>
            </a:r>
            <a:r>
              <a:rPr kumimoji="0" lang="en-US" altLang="ja-JP" sz="900" b="0" i="0" u="none" strike="noStrike" cap="none" normalizeH="0" baseline="0" dirty="0" smtClean="0">
                <a:ln>
                  <a:noFill/>
                </a:ln>
                <a:solidFill>
                  <a:schemeClr val="tx1"/>
                </a:solidFill>
                <a:effectLst/>
                <a:latin typeface="Arial" pitchFamily="34" charset="0"/>
                <a:ea typeface="ＭＳ Ｐゴシック" pitchFamily="50" charset="-128"/>
              </a:rPr>
              <a:t> Database Machine X4</a:t>
            </a:r>
            <a:r>
              <a:rPr kumimoji="0" lang="ja-JP" altLang="en-US" sz="900" b="0" i="0" u="none" strike="noStrike" cap="none" normalizeH="0" baseline="0" dirty="0" smtClean="0">
                <a:ln>
                  <a:noFill/>
                </a:ln>
                <a:solidFill>
                  <a:schemeClr val="tx1"/>
                </a:solidFill>
                <a:effectLst/>
                <a:latin typeface="Arial" pitchFamily="34" charset="0"/>
                <a:ea typeface="ＭＳ Ｐゴシック" pitchFamily="50" charset="-128"/>
              </a:rPr>
              <a:t> </a:t>
            </a:r>
            <a:r>
              <a:rPr kumimoji="0" lang="en-US" altLang="ja-JP" sz="900" b="0" i="0" u="none" strike="noStrike" cap="none" normalizeH="0" baseline="0" dirty="0" smtClean="0">
                <a:ln>
                  <a:noFill/>
                </a:ln>
                <a:solidFill>
                  <a:schemeClr val="tx1"/>
                </a:solidFill>
                <a:effectLst/>
                <a:latin typeface="Arial" pitchFamily="34" charset="0"/>
                <a:ea typeface="ＭＳ Ｐゴシック" pitchFamily="50" charset="-128"/>
              </a:rPr>
              <a:t>-&gt; Flash Accelerator F80 </a:t>
            </a:r>
            <a:r>
              <a:rPr kumimoji="0" lang="en-US" altLang="ja-JP" sz="900" b="0" i="0" u="none" strike="noStrike" cap="none" normalizeH="0" baseline="0" dirty="0" err="1" smtClean="0">
                <a:ln>
                  <a:noFill/>
                </a:ln>
                <a:solidFill>
                  <a:schemeClr val="tx1"/>
                </a:solidFill>
                <a:effectLst/>
                <a:latin typeface="Arial" pitchFamily="34" charset="0"/>
                <a:ea typeface="ＭＳ Ｐゴシック" pitchFamily="50" charset="-128"/>
              </a:rPr>
              <a:t>PCIe</a:t>
            </a:r>
            <a:r>
              <a:rPr kumimoji="0" lang="en-US" altLang="ja-JP" sz="900" b="0" i="0" u="none" strike="noStrike" cap="none" normalizeH="0" baseline="0" dirty="0" smtClean="0">
                <a:ln>
                  <a:noFill/>
                </a:ln>
                <a:solidFill>
                  <a:schemeClr val="tx1"/>
                </a:solidFill>
                <a:effectLst/>
                <a:latin typeface="Arial" pitchFamily="34" charset="0"/>
                <a:ea typeface="ＭＳ Ｐゴシック" pitchFamily="50" charset="-128"/>
              </a:rPr>
              <a:t> </a:t>
            </a:r>
            <a:r>
              <a:rPr kumimoji="0" lang="ja-JP" altLang="en-US" sz="900" b="0" i="0" u="none" strike="noStrike" cap="none" normalizeH="0" baseline="0" dirty="0" smtClean="0">
                <a:ln>
                  <a:noFill/>
                </a:ln>
                <a:solidFill>
                  <a:schemeClr val="tx1"/>
                </a:solidFill>
                <a:effectLst/>
                <a:latin typeface="Arial" pitchFamily="34" charset="0"/>
                <a:ea typeface="ＭＳ Ｐゴシック" pitchFamily="50" charset="-128"/>
              </a:rPr>
              <a:t>カード</a:t>
            </a:r>
            <a:endParaRPr kumimoji="0" lang="en-US" altLang="ja-JP" sz="900" b="0" i="0" u="none" strike="noStrike" cap="none" normalizeH="0" baseline="0" dirty="0" smtClean="0">
              <a:ln>
                <a:noFill/>
              </a:ln>
              <a:solidFill>
                <a:schemeClr val="tx1"/>
              </a:solidFill>
              <a:effectLst/>
              <a:latin typeface="Arial" pitchFamily="34" charset="0"/>
              <a:ea typeface="ＭＳ Ｐゴシック" pitchFamily="50"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0" lang="en-US" altLang="ja-JP" sz="900" b="0" i="0" u="none" strike="noStrike" cap="none" normalizeH="0" baseline="0" dirty="0" err="1" smtClean="0">
                <a:ln>
                  <a:noFill/>
                </a:ln>
                <a:solidFill>
                  <a:schemeClr val="tx1"/>
                </a:solidFill>
                <a:effectLst/>
                <a:latin typeface="Arial" pitchFamily="34" charset="0"/>
                <a:ea typeface="ＭＳ Ｐゴシック" pitchFamily="50" charset="-128"/>
              </a:rPr>
              <a:t>Exadata</a:t>
            </a:r>
            <a:r>
              <a:rPr kumimoji="0" lang="en-US" altLang="ja-JP" sz="900" b="0" i="0" u="none" strike="noStrike" cap="none" normalizeH="0" baseline="0" dirty="0" smtClean="0">
                <a:ln>
                  <a:noFill/>
                </a:ln>
                <a:solidFill>
                  <a:schemeClr val="tx1"/>
                </a:solidFill>
                <a:effectLst/>
                <a:latin typeface="Arial" pitchFamily="34" charset="0"/>
                <a:ea typeface="ＭＳ Ｐゴシック" pitchFamily="50" charset="-128"/>
              </a:rPr>
              <a:t> Database Machine X5</a:t>
            </a:r>
            <a:r>
              <a:rPr kumimoji="0" lang="ja-JP" altLang="en-US" sz="900" b="0" i="0" u="none" strike="noStrike" cap="none" normalizeH="0" baseline="0" dirty="0" smtClean="0">
                <a:ln>
                  <a:noFill/>
                </a:ln>
                <a:solidFill>
                  <a:schemeClr val="tx1"/>
                </a:solidFill>
                <a:effectLst/>
                <a:latin typeface="Arial" pitchFamily="34" charset="0"/>
                <a:ea typeface="ＭＳ Ｐゴシック" pitchFamily="50" charset="-128"/>
              </a:rPr>
              <a:t> </a:t>
            </a:r>
            <a:r>
              <a:rPr kumimoji="0" lang="en-US" altLang="ja-JP" sz="900" b="0" i="0" u="none" strike="noStrike" cap="none" normalizeH="0" baseline="0" dirty="0" smtClean="0">
                <a:ln>
                  <a:noFill/>
                </a:ln>
                <a:solidFill>
                  <a:schemeClr val="tx1"/>
                </a:solidFill>
                <a:effectLst/>
                <a:latin typeface="Arial" pitchFamily="34" charset="0"/>
                <a:ea typeface="ＭＳ Ｐゴシック" pitchFamily="50" charset="-128"/>
              </a:rPr>
              <a:t>-&gt; Flash Accelerator F160 </a:t>
            </a:r>
            <a:r>
              <a:rPr kumimoji="0" lang="en-US" altLang="ja-JP" sz="900" b="0" i="0" u="none" strike="noStrike" cap="none" normalizeH="0" baseline="0" dirty="0" err="1" smtClean="0">
                <a:ln>
                  <a:noFill/>
                </a:ln>
                <a:solidFill>
                  <a:schemeClr val="tx1"/>
                </a:solidFill>
                <a:effectLst/>
                <a:latin typeface="Arial" pitchFamily="34" charset="0"/>
                <a:ea typeface="ＭＳ Ｐゴシック" pitchFamily="50" charset="-128"/>
              </a:rPr>
              <a:t>PCIe</a:t>
            </a:r>
            <a:r>
              <a:rPr kumimoji="0" lang="en-US" altLang="ja-JP" sz="900" b="0" i="0" u="none" strike="noStrike" cap="none" normalizeH="0" baseline="0" dirty="0" smtClean="0">
                <a:ln>
                  <a:noFill/>
                </a:ln>
                <a:solidFill>
                  <a:schemeClr val="tx1"/>
                </a:solidFill>
                <a:effectLst/>
                <a:latin typeface="Arial" pitchFamily="34" charset="0"/>
                <a:ea typeface="ＭＳ Ｐゴシック" pitchFamily="50" charset="-128"/>
              </a:rPr>
              <a:t> </a:t>
            </a:r>
            <a:r>
              <a:rPr kumimoji="0" lang="ja-JP" altLang="en-US" sz="900" b="0" i="0" u="none" strike="noStrike" cap="none" normalizeH="0" baseline="0" dirty="0" smtClean="0">
                <a:ln>
                  <a:noFill/>
                </a:ln>
                <a:solidFill>
                  <a:schemeClr val="tx1"/>
                </a:solidFill>
                <a:effectLst/>
                <a:latin typeface="Arial" pitchFamily="34" charset="0"/>
                <a:ea typeface="ＭＳ Ｐゴシック" pitchFamily="50" charset="-128"/>
              </a:rPr>
              <a:t>カード</a:t>
            </a:r>
            <a:endParaRPr kumimoji="0" lang="en-US" altLang="ja-JP" sz="900" b="0" i="0" u="none" strike="noStrike" cap="none" normalizeH="0" baseline="0" dirty="0" smtClean="0">
              <a:ln>
                <a:noFill/>
              </a:ln>
              <a:solidFill>
                <a:schemeClr val="tx1"/>
              </a:solidFill>
              <a:effectLst/>
              <a:latin typeface="Arial" pitchFamily="34" charset="0"/>
              <a:ea typeface="ＭＳ Ｐゴシック" pitchFamily="50" charset="-128"/>
            </a:endParaRPr>
          </a:p>
          <a:p>
            <a:pPr>
              <a:defRPr/>
            </a:pPr>
            <a:endParaRPr kumimoji="0" lang="en-US" altLang="ja-JP" sz="900" b="0" i="0" u="none" strike="noStrike" cap="none" normalizeH="0" baseline="0" dirty="0" smtClean="0">
              <a:ln>
                <a:noFill/>
              </a:ln>
              <a:solidFill>
                <a:schemeClr val="tx1"/>
              </a:solidFill>
              <a:effectLst/>
              <a:latin typeface="Arial" pitchFamily="34" charset="0"/>
              <a:ea typeface="ＭＳ Ｐゴシック" pitchFamily="50" charset="-128"/>
            </a:endParaRPr>
          </a:p>
          <a:p>
            <a:pPr>
              <a:defRPr/>
            </a:pPr>
            <a:endParaRPr kumimoji="0" lang="en-US" altLang="ja-JP" sz="900" b="0" i="0" u="none" strike="noStrike" cap="none" normalizeH="0" baseline="0" dirty="0" smtClean="0">
              <a:ln>
                <a:noFill/>
              </a:ln>
              <a:solidFill>
                <a:schemeClr val="tx1"/>
              </a:solidFill>
              <a:effectLst/>
              <a:latin typeface="Arial" pitchFamily="34" charset="0"/>
              <a:ea typeface="ＭＳ Ｐゴシック" pitchFamily="50" charset="-128"/>
            </a:endParaRPr>
          </a:p>
          <a:p>
            <a:pPr>
              <a:defRPr/>
            </a:pPr>
            <a:r>
              <a:rPr kumimoji="0" lang="ja-JP" altLang="en-US" sz="900" b="0" i="0" u="none" strike="noStrike" cap="none" normalizeH="0" baseline="0" dirty="0" smtClean="0">
                <a:ln>
                  <a:noFill/>
                </a:ln>
                <a:solidFill>
                  <a:schemeClr val="tx1"/>
                </a:solidFill>
                <a:effectLst/>
                <a:latin typeface="Arial" pitchFamily="34" charset="0"/>
                <a:ea typeface="ＭＳ Ｐゴシック" pitchFamily="50" charset="-128"/>
              </a:rPr>
              <a:t>ここでは、パフォーマンスを考慮する場合において、フラッシュ・キャッシュの効果の傾向値を認識し、フラッシュ・キャッシュの利用を検討する場合の参考として捉えてください。</a:t>
            </a:r>
            <a:endParaRPr kumimoji="1" lang="en-US" altLang="ja-JP" sz="900" b="0" baseline="0" dirty="0" smtClean="0">
              <a:latin typeface="Arial" pitchFamily="34" charset="0"/>
              <a:ea typeface="ＭＳ Ｐゴシック" pitchFamily="50" charset="-128"/>
            </a:endParaRPr>
          </a:p>
        </p:txBody>
      </p:sp>
      <p:sp>
        <p:nvSpPr>
          <p:cNvPr id="16388" name="スライド番号プレースホルダ 3"/>
          <p:cNvSpPr>
            <a:spLocks noGrp="1"/>
          </p:cNvSpPr>
          <p:nvPr>
            <p:ph type="sldNum" sz="quarter" idx="5"/>
          </p:nvPr>
        </p:nvSpPr>
        <p:spPr>
          <a:noFill/>
        </p:spPr>
        <p:txBody>
          <a:bodyPr/>
          <a:lstStyle/>
          <a:p>
            <a:fld id="{E74DA714-105B-43FF-86EC-32DF0B1985DB}" type="slidenum">
              <a:rPr lang="en-US" altLang="ja-JP" smtClean="0"/>
              <a:pPr/>
              <a:t>69</a:t>
            </a:fld>
            <a:endParaRPr lang="en-US" altLang="ja-JP"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データの配置</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ディスク装置は、仕組みからプラッター（円盤）の外側と内側とでパフォーマンスに若干の違いがあります。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ディスクからデータを読み取る場合、当然ながらディスクは回転しており、同じスピードにて回転している場合、プラッターの外側の方が単位時間あたりに読み取れる量が多くなるわけですから、外側の方がパフォーマンスが良いということにな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ここでは、標準構成の例を示しており、</a:t>
            </a:r>
            <a:r>
              <a:rPr kumimoji="1" lang="en-US" altLang="ja-JP" sz="900" b="0" baseline="0" dirty="0" smtClean="0">
                <a:latin typeface="Arial" pitchFamily="34" charset="0"/>
                <a:ea typeface="ＭＳ Ｐゴシック" pitchFamily="50" charset="-128"/>
              </a:rPr>
              <a:t>1</a:t>
            </a:r>
            <a:r>
              <a:rPr kumimoji="1" lang="ja-JP" altLang="en-US" sz="900" b="0" baseline="0" dirty="0" err="1" smtClean="0">
                <a:latin typeface="Arial" pitchFamily="34" charset="0"/>
                <a:ea typeface="ＭＳ Ｐゴシック" pitchFamily="50" charset="-128"/>
              </a:rPr>
              <a:t>つの</a:t>
            </a:r>
            <a:r>
              <a:rPr kumimoji="1" lang="en-US" altLang="ja-JP" sz="900" b="0" baseline="0" dirty="0" smtClean="0">
                <a:latin typeface="Arial" pitchFamily="34" charset="0"/>
                <a:ea typeface="ＭＳ Ｐゴシック" pitchFamily="50" charset="-128"/>
              </a:rPr>
              <a:t>HDD</a:t>
            </a:r>
            <a:r>
              <a:rPr kumimoji="1" lang="ja-JP" altLang="en-US" sz="900" b="0" baseline="0" dirty="0" smtClean="0">
                <a:latin typeface="Arial" pitchFamily="34" charset="0"/>
                <a:ea typeface="ＭＳ Ｐゴシック" pitchFamily="50" charset="-128"/>
              </a:rPr>
              <a:t>を</a:t>
            </a:r>
            <a:r>
              <a:rPr kumimoji="1" lang="en-US" altLang="ja-JP" sz="900" b="0" baseline="0" dirty="0" smtClean="0">
                <a:latin typeface="Arial" pitchFamily="34" charset="0"/>
                <a:ea typeface="ＭＳ Ｐゴシック" pitchFamily="50" charset="-128"/>
              </a:rPr>
              <a:t>3</a:t>
            </a:r>
            <a:r>
              <a:rPr kumimoji="1" lang="ja-JP" altLang="en-US" sz="900" b="0" baseline="0" dirty="0" err="1" smtClean="0">
                <a:latin typeface="Arial" pitchFamily="34" charset="0"/>
                <a:ea typeface="ＭＳ Ｐゴシック" pitchFamily="50" charset="-128"/>
              </a:rPr>
              <a:t>つの</a:t>
            </a:r>
            <a:r>
              <a:rPr kumimoji="1" lang="en-US" altLang="ja-JP" sz="900" b="0" baseline="0" dirty="0" smtClean="0">
                <a:latin typeface="Arial" pitchFamily="34" charset="0"/>
                <a:ea typeface="ＭＳ Ｐゴシック" pitchFamily="50" charset="-128"/>
              </a:rPr>
              <a:t>Grid disk</a:t>
            </a:r>
            <a:r>
              <a:rPr kumimoji="1" lang="ja-JP" altLang="en-US" sz="900" b="0" baseline="0" dirty="0" smtClean="0">
                <a:latin typeface="Arial" pitchFamily="34" charset="0"/>
                <a:ea typeface="ＭＳ Ｐゴシック" pitchFamily="50" charset="-128"/>
              </a:rPr>
              <a:t>に分けています。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一番パフォーマンスが要求されるのは、実際のユーザデータになりますので、プラッターの一番外側の部分にユーザデータが格納されるように配置しています。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続けて、パフォーマンス最適化の観点から、一時表得領域、システム表領域、ステージング領域の順に配置しています</a:t>
            </a:r>
            <a:r>
              <a:rPr kumimoji="1" lang="ja-JP" altLang="en-US" sz="800" b="0" baseline="0" dirty="0" smtClean="0">
                <a:latin typeface="Arial" pitchFamily="34" charset="0"/>
                <a:ea typeface="ＭＳ Ｐゴシック" pitchFamily="50" charset="-128"/>
              </a:rPr>
              <a:t>。</a:t>
            </a:r>
            <a:endParaRPr kumimoji="1" lang="en-US" altLang="ja-JP" sz="800" b="0" baseline="0" dirty="0" smtClean="0">
              <a:latin typeface="Arial" pitchFamily="34" charset="0"/>
              <a:ea typeface="ＭＳ Ｐゴシック" pitchFamily="50" charset="-128"/>
            </a:endParaRPr>
          </a:p>
          <a:p>
            <a:pPr>
              <a:defRPr/>
            </a:pPr>
            <a:endParaRPr kumimoji="1" lang="en-US" altLang="ja-JP" sz="800" b="0" baseline="0" dirty="0" smtClean="0">
              <a:latin typeface="Arial" pitchFamily="34" charset="0"/>
              <a:ea typeface="ＭＳ Ｐゴシック" pitchFamily="50" charset="-128"/>
            </a:endParaRPr>
          </a:p>
          <a:p>
            <a:pPr>
              <a:defRPr/>
            </a:pPr>
            <a:r>
              <a:rPr kumimoji="1" lang="ja-JP" altLang="en-US" sz="800" b="0" baseline="0" dirty="0" smtClean="0">
                <a:latin typeface="Arial" pitchFamily="34" charset="0"/>
                <a:ea typeface="ＭＳ Ｐゴシック" pitchFamily="50" charset="-128"/>
              </a:rPr>
              <a:t>ステージング領域は、データのロードを実施する際のソースデータとなるテキストデータを配置する領域を指しています。</a:t>
            </a:r>
            <a:r>
              <a:rPr kumimoji="1" lang="en-US" altLang="ja-JP" sz="800" b="0" baseline="0" dirty="0" err="1" smtClean="0">
                <a:latin typeface="Arial" pitchFamily="34" charset="0"/>
                <a:ea typeface="ＭＳ Ｐゴシック" pitchFamily="50" charset="-128"/>
              </a:rPr>
              <a:t>Exadata</a:t>
            </a:r>
            <a:r>
              <a:rPr kumimoji="1" lang="en-US" altLang="ja-JP" sz="800" b="0" baseline="0" dirty="0" smtClean="0">
                <a:latin typeface="Arial" pitchFamily="34" charset="0"/>
                <a:ea typeface="ＭＳ Ｐゴシック" pitchFamily="50" charset="-128"/>
              </a:rPr>
              <a:t> Database Machine</a:t>
            </a:r>
            <a:r>
              <a:rPr kumimoji="1" lang="ja-JP" altLang="en-US" sz="800" b="0" baseline="0" dirty="0" smtClean="0">
                <a:latin typeface="Arial" pitchFamily="34" charset="0"/>
                <a:ea typeface="ＭＳ Ｐゴシック" pitchFamily="50" charset="-128"/>
              </a:rPr>
              <a:t>では、ステージング領域として、後述する</a:t>
            </a:r>
            <a:r>
              <a:rPr kumimoji="1" lang="en-US" altLang="ja-JP" sz="800" b="0" baseline="0" dirty="0" smtClean="0">
                <a:latin typeface="Arial" pitchFamily="34" charset="0"/>
                <a:ea typeface="ＭＳ Ｐゴシック" pitchFamily="50" charset="-128"/>
              </a:rPr>
              <a:t>DBFS</a:t>
            </a:r>
            <a:r>
              <a:rPr kumimoji="1" lang="ja-JP" altLang="en-US" sz="800" b="0" baseline="0" dirty="0" smtClean="0">
                <a:latin typeface="Arial" pitchFamily="34" charset="0"/>
                <a:ea typeface="ＭＳ Ｐゴシック" pitchFamily="50" charset="-128"/>
              </a:rPr>
              <a:t>（</a:t>
            </a:r>
            <a:r>
              <a:rPr kumimoji="1" lang="en-US" altLang="ja-JP" sz="800" b="0" baseline="0" dirty="0" smtClean="0">
                <a:latin typeface="Arial" pitchFamily="34" charset="0"/>
                <a:ea typeface="ＭＳ Ｐゴシック" pitchFamily="50" charset="-128"/>
              </a:rPr>
              <a:t>Database File System)</a:t>
            </a:r>
            <a:r>
              <a:rPr kumimoji="1" lang="ja-JP" altLang="en-US" sz="800" b="0" baseline="0" dirty="0" smtClean="0">
                <a:latin typeface="Arial" pitchFamily="34" charset="0"/>
                <a:ea typeface="ＭＳ Ｐゴシック" pitchFamily="50" charset="-128"/>
              </a:rPr>
              <a:t>を利用することを推奨しております。</a:t>
            </a:r>
            <a:r>
              <a:rPr kumimoji="1" lang="en-US" altLang="ja-JP" sz="800" b="0" baseline="0" dirty="0" smtClean="0">
                <a:latin typeface="Arial" pitchFamily="34" charset="0"/>
                <a:ea typeface="ＭＳ Ｐゴシック" pitchFamily="50" charset="-128"/>
              </a:rPr>
              <a:t>DBFS</a:t>
            </a:r>
            <a:r>
              <a:rPr kumimoji="1" lang="ja-JP" altLang="en-US" sz="800" b="0" baseline="0" dirty="0" smtClean="0">
                <a:latin typeface="Arial" pitchFamily="34" charset="0"/>
                <a:ea typeface="ＭＳ Ｐゴシック" pitchFamily="50" charset="-128"/>
              </a:rPr>
              <a:t>では、データはデータベース内部に格納され、一般的なファイルシステムと同様のアクセスが可能な機能を提供しています。それゆえ、データベースの領域として割り当てを行っています。</a:t>
            </a:r>
            <a:endParaRPr kumimoji="1" lang="en-US" altLang="ja-JP" sz="8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尚、</a:t>
            </a:r>
            <a:r>
              <a:rPr kumimoji="1" lang="en-US" altLang="ja-JP" sz="900" b="0" baseline="0" dirty="0" smtClean="0">
                <a:latin typeface="Arial" pitchFamily="34" charset="0"/>
                <a:ea typeface="ＭＳ Ｐゴシック" pitchFamily="50" charset="-128"/>
              </a:rPr>
              <a:t>ASM</a:t>
            </a:r>
            <a:r>
              <a:rPr kumimoji="1" lang="ja-JP" altLang="en-US" sz="900" b="0" baseline="0" dirty="0" smtClean="0">
                <a:latin typeface="Arial" pitchFamily="34" charset="0"/>
                <a:ea typeface="ＭＳ Ｐゴシック" pitchFamily="50" charset="-128"/>
              </a:rPr>
              <a:t>を利用する</a:t>
            </a:r>
            <a:r>
              <a:rPr kumimoji="1" lang="en-US" altLang="ja-JP" sz="900" b="0" baseline="0" dirty="0" smtClean="0">
                <a:latin typeface="Arial" pitchFamily="34" charset="0"/>
                <a:ea typeface="ＭＳ Ｐゴシック" pitchFamily="50" charset="-128"/>
              </a:rPr>
              <a:t>1</a:t>
            </a:r>
            <a:r>
              <a:rPr kumimoji="1" lang="ja-JP" altLang="en-US" sz="900" b="0" baseline="0" dirty="0" err="1" smtClean="0">
                <a:latin typeface="Arial" pitchFamily="34" charset="0"/>
                <a:ea typeface="ＭＳ Ｐゴシック" pitchFamily="50" charset="-128"/>
              </a:rPr>
              <a:t>つの</a:t>
            </a:r>
            <a:r>
              <a:rPr kumimoji="1" lang="ja-JP" altLang="en-US" sz="900" b="0" baseline="0" dirty="0" smtClean="0">
                <a:latin typeface="Arial" pitchFamily="34" charset="0"/>
                <a:ea typeface="ＭＳ Ｐゴシック" pitchFamily="50" charset="-128"/>
              </a:rPr>
              <a:t>メリットとして、物理設計、及び管理の簡素化があげられますが、あまり細かに設定をするとそのメリットが得ずらくなりますので、パフォーマンス要件と管理性についてバランスを保つことも重要です。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7</a:t>
            </a:fld>
            <a:endParaRPr lang="en-US" altLang="ja-JP" smtClean="0">
              <a:ea typeface="ＭＳ Ｐゴシック" pitchFamily="50"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シーケンシャル・アクセスの場合のスループット</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フラッシュ・キャッシュの特性を考えた場合、ランダムアクセスでの効果が最も大きなパフォーマンス効果を得られますが、大規模な表をシーケンシャルにアクセスする場合においても、ディスクから読み込む場合と比較して、約</a:t>
            </a:r>
            <a:r>
              <a:rPr kumimoji="1" lang="en-US" altLang="ja-JP" sz="900" b="0" baseline="0" dirty="0" smtClean="0">
                <a:latin typeface="Arial" pitchFamily="34" charset="0"/>
                <a:ea typeface="ＭＳ Ｐゴシック" pitchFamily="50" charset="-128"/>
              </a:rPr>
              <a:t>2</a:t>
            </a:r>
            <a:r>
              <a:rPr kumimoji="1" lang="ja-JP" altLang="en-US" sz="900" b="0" baseline="0" dirty="0" smtClean="0">
                <a:latin typeface="Arial" pitchFamily="34" charset="0"/>
                <a:ea typeface="ＭＳ Ｐゴシック" pitchFamily="50" charset="-128"/>
              </a:rPr>
              <a:t>倍程度のパフォーマンス効果を得られる検証結果があります。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Smart Flash Cache</a:t>
            </a:r>
            <a:r>
              <a:rPr kumimoji="1" lang="ja-JP" altLang="en-US" sz="900" b="0" baseline="0" dirty="0" smtClean="0">
                <a:latin typeface="Arial" pitchFamily="34" charset="0"/>
                <a:ea typeface="ＭＳ Ｐゴシック" pitchFamily="50" charset="-128"/>
              </a:rPr>
              <a:t>は、通常、アプリケーション側からは特に意識せずに利用できる機能ですが、明確にキャッシュすべきオブジェクトが存在する場合には、</a:t>
            </a:r>
            <a:r>
              <a:rPr kumimoji="1" lang="en-US" altLang="ja-JP" sz="900" b="0" baseline="0" dirty="0" smtClean="0">
                <a:latin typeface="Arial" pitchFamily="34" charset="0"/>
                <a:ea typeface="ＭＳ Ｐゴシック" pitchFamily="50" charset="-128"/>
              </a:rPr>
              <a:t>SQL</a:t>
            </a:r>
            <a:r>
              <a:rPr kumimoji="1" lang="ja-JP" altLang="en-US" sz="900" b="0" baseline="0" dirty="0" smtClean="0">
                <a:latin typeface="Arial" pitchFamily="34" charset="0"/>
                <a:ea typeface="ＭＳ Ｐゴシック" pitchFamily="50" charset="-128"/>
              </a:rPr>
              <a:t>コマンドより、明示的にキャッシュさせることが可能です。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自動的にキャッシュする機能が有効であるのは、</a:t>
            </a:r>
            <a:r>
              <a:rPr kumimoji="1" lang="en-US" altLang="ja-JP" sz="900" b="0" baseline="0" dirty="0" smtClean="0">
                <a:latin typeface="Arial" pitchFamily="34" charset="0"/>
                <a:ea typeface="ＭＳ Ｐゴシック" pitchFamily="50" charset="-128"/>
              </a:rPr>
              <a:t>I/O</a:t>
            </a:r>
            <a:r>
              <a:rPr kumimoji="1" lang="ja-JP" altLang="en-US" sz="900" b="0" baseline="0" dirty="0" smtClean="0">
                <a:latin typeface="Arial" pitchFamily="34" charset="0"/>
                <a:ea typeface="ＭＳ Ｐゴシック" pitchFamily="50" charset="-128"/>
              </a:rPr>
              <a:t>サイズが</a:t>
            </a:r>
            <a:r>
              <a:rPr kumimoji="1" lang="en-US" altLang="ja-JP" sz="900" b="0" baseline="0" dirty="0" smtClean="0">
                <a:latin typeface="Arial" pitchFamily="34" charset="0"/>
                <a:ea typeface="ＭＳ Ｐゴシック" pitchFamily="50" charset="-128"/>
              </a:rPr>
              <a:t>128KB</a:t>
            </a:r>
            <a:r>
              <a:rPr kumimoji="1" lang="ja-JP" altLang="en-US" sz="900" b="0" baseline="0" dirty="0" smtClean="0">
                <a:latin typeface="Arial" pitchFamily="34" charset="0"/>
                <a:ea typeface="ＭＳ Ｐゴシック" pitchFamily="50" charset="-128"/>
              </a:rPr>
              <a:t>以下の場合に限ります。したがって、全表走査のようなアクセスの場合には、</a:t>
            </a:r>
            <a:r>
              <a:rPr kumimoji="1" lang="en-US" altLang="ja-JP" sz="900" b="0" baseline="0" dirty="0" smtClean="0">
                <a:latin typeface="Arial" pitchFamily="34" charset="0"/>
                <a:ea typeface="ＭＳ Ｐゴシック" pitchFamily="50" charset="-128"/>
              </a:rPr>
              <a:t>I/O</a:t>
            </a:r>
            <a:r>
              <a:rPr kumimoji="1" lang="ja-JP" altLang="en-US" sz="900" b="0" baseline="0" dirty="0" smtClean="0">
                <a:latin typeface="Arial" pitchFamily="34" charset="0"/>
                <a:ea typeface="ＭＳ Ｐゴシック" pitchFamily="50" charset="-128"/>
              </a:rPr>
              <a:t>サイズが</a:t>
            </a:r>
            <a:r>
              <a:rPr kumimoji="1" lang="en-US" altLang="ja-JP" sz="900" b="0" baseline="0" dirty="0" smtClean="0">
                <a:latin typeface="Arial" pitchFamily="34" charset="0"/>
                <a:ea typeface="ＭＳ Ｐゴシック" pitchFamily="50" charset="-128"/>
              </a:rPr>
              <a:t>128KB</a:t>
            </a:r>
            <a:r>
              <a:rPr kumimoji="1" lang="ja-JP" altLang="en-US" sz="900" b="0" baseline="0" dirty="0" smtClean="0">
                <a:latin typeface="Arial" pitchFamily="34" charset="0"/>
                <a:ea typeface="ＭＳ Ｐゴシック" pitchFamily="50" charset="-128"/>
              </a:rPr>
              <a:t>以上になりますので、このような場合においても、フラッシュ・キャッシュを利用したい場合には、明示的に指定する必要があります。</a:t>
            </a: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97307CE8-A561-4CF5-9DC4-AA52FCA6C836}" type="slidenum">
              <a:rPr lang="en-US" altLang="ja-JP" smtClean="0"/>
              <a:pPr/>
              <a:t>70</a:t>
            </a:fld>
            <a:endParaRPr lang="en-US" altLang="ja-JP"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5D93C955-1B87-4267-9AB5-A4443052854D}" type="slidenum">
              <a:rPr lang="en-US" altLang="ja-JP"/>
              <a:pPr/>
              <a:t>71</a:t>
            </a:fld>
            <a:endParaRPr lang="en-US" altLang="ja-JP"/>
          </a:p>
        </p:txBody>
      </p:sp>
      <p:sp>
        <p:nvSpPr>
          <p:cNvPr id="27651" name="Rectangle 2"/>
          <p:cNvSpPr>
            <a:spLocks noGrp="1" noRot="1" noChangeAspect="1" noChangeArrowheads="1" noTextEdit="1"/>
          </p:cNvSpPr>
          <p:nvPr>
            <p:ph type="sldImg"/>
          </p:nvPr>
        </p:nvSpPr>
        <p:spPr>
          <a:xfrm>
            <a:off x="82550" y="741363"/>
            <a:ext cx="6573838" cy="3698875"/>
          </a:xfrm>
          <a:ln/>
        </p:spPr>
      </p:sp>
      <p:sp>
        <p:nvSpPr>
          <p:cNvPr id="27652" name="Rectangle 3"/>
          <p:cNvSpPr>
            <a:spLocks noGrp="1" noChangeArrowheads="1"/>
          </p:cNvSpPr>
          <p:nvPr>
            <p:ph type="body" idx="1"/>
          </p:nvPr>
        </p:nvSpPr>
        <p:spPr>
          <a:noFill/>
          <a:ln/>
        </p:spPr>
        <p:txBody>
          <a:bodyPr lIns="96653" tIns="48326" rIns="96653" bIns="48326"/>
          <a:lstStyle/>
          <a:p>
            <a:pPr eaLnBrk="1" hangingPunct="1"/>
            <a:endParaRPr lang="en-GB" smtClean="0">
              <a:latin typeface="Arial" pitchFamily="34" charset="0"/>
              <a:ea typeface="ＭＳ Ｐゴシック" pitchFamily="50" charset="-128"/>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en-US" altLang="ja-JP" sz="900" b="1" baseline="0" dirty="0" err="1" smtClean="0">
                <a:latin typeface="Arial" pitchFamily="34" charset="0"/>
                <a:ea typeface="ＭＳ Ｐゴシック" pitchFamily="50" charset="-128"/>
              </a:rPr>
              <a:t>Exadata</a:t>
            </a:r>
            <a:r>
              <a:rPr kumimoji="1" lang="ja-JP" altLang="en-US" sz="900" b="1" baseline="0" dirty="0" smtClean="0">
                <a:latin typeface="Arial" pitchFamily="34" charset="0"/>
                <a:ea typeface="ＭＳ Ｐゴシック" pitchFamily="50" charset="-128"/>
              </a:rPr>
              <a:t>固有の待機イベント</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アプリケーション開発者にとって、</a:t>
            </a:r>
            <a:r>
              <a:rPr kumimoji="1" lang="en-US" altLang="ja-JP" sz="900" b="0" baseline="0" dirty="0" err="1" smtClean="0">
                <a:latin typeface="Arial" pitchFamily="34" charset="0"/>
                <a:ea typeface="ＭＳ Ｐゴシック" pitchFamily="50" charset="-128"/>
              </a:rPr>
              <a:t>Exadata</a:t>
            </a:r>
            <a:r>
              <a:rPr kumimoji="1" lang="ja-JP" altLang="en-US" sz="900" b="0" baseline="0" dirty="0" smtClean="0">
                <a:latin typeface="Arial" pitchFamily="34" charset="0"/>
                <a:ea typeface="ＭＳ Ｐゴシック" pitchFamily="50" charset="-128"/>
              </a:rPr>
              <a:t>を利用する上においては、通常の</a:t>
            </a:r>
            <a:r>
              <a:rPr kumimoji="1" lang="en-US" altLang="ja-JP" sz="900" b="0" baseline="0" dirty="0" smtClean="0">
                <a:latin typeface="Arial" pitchFamily="34" charset="0"/>
                <a:ea typeface="ＭＳ Ｐゴシック" pitchFamily="50" charset="-128"/>
              </a:rPr>
              <a:t>Oracle</a:t>
            </a:r>
            <a:r>
              <a:rPr kumimoji="1" lang="ja-JP" altLang="en-US" sz="900" b="0" baseline="0" dirty="0" smtClean="0">
                <a:latin typeface="Arial" pitchFamily="34" charset="0"/>
                <a:ea typeface="ＭＳ Ｐゴシック" pitchFamily="50" charset="-128"/>
              </a:rPr>
              <a:t>データベースと何ら変わりはありません。</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しかしながら、対象処理が</a:t>
            </a:r>
            <a:r>
              <a:rPr kumimoji="1" lang="en-US" altLang="ja-JP" sz="900" b="0" baseline="0" dirty="0" err="1" smtClean="0">
                <a:latin typeface="Arial" pitchFamily="34" charset="0"/>
                <a:ea typeface="ＭＳ Ｐゴシック" pitchFamily="50" charset="-128"/>
              </a:rPr>
              <a:t>Exadata</a:t>
            </a:r>
            <a:r>
              <a:rPr kumimoji="1" lang="ja-JP" altLang="en-US" sz="900" b="0" baseline="0" dirty="0" smtClean="0">
                <a:latin typeface="Arial" pitchFamily="34" charset="0"/>
                <a:ea typeface="ＭＳ Ｐゴシック" pitchFamily="50" charset="-128"/>
              </a:rPr>
              <a:t>の機能を有効に利用できているかを確認する事が出来ることにより、より</a:t>
            </a:r>
            <a:r>
              <a:rPr kumimoji="1" lang="en-US" altLang="ja-JP" sz="900" b="0" baseline="0" dirty="0" err="1" smtClean="0">
                <a:latin typeface="Arial" pitchFamily="34" charset="0"/>
                <a:ea typeface="ＭＳ Ｐゴシック" pitchFamily="50" charset="-128"/>
              </a:rPr>
              <a:t>Exadata</a:t>
            </a:r>
            <a:r>
              <a:rPr kumimoji="1" lang="ja-JP" altLang="en-US" sz="900" b="0" baseline="0" dirty="0" smtClean="0">
                <a:latin typeface="Arial" pitchFamily="34" charset="0"/>
                <a:ea typeface="ＭＳ Ｐゴシック" pitchFamily="50" charset="-128"/>
              </a:rPr>
              <a:t>の特長を活かしたアプリケーション開発や、パフォーマンスが改善しない場合の調査において、有益な分析や調査を行うことができるようになります。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スライド中では、</a:t>
            </a:r>
            <a:r>
              <a:rPr kumimoji="1" lang="en-US" altLang="ja-JP" sz="900" b="0" baseline="0" dirty="0" err="1" smtClean="0">
                <a:latin typeface="Arial" pitchFamily="34" charset="0"/>
                <a:ea typeface="ＭＳ Ｐゴシック" pitchFamily="50" charset="-128"/>
              </a:rPr>
              <a:t>Exadata</a:t>
            </a:r>
            <a:r>
              <a:rPr kumimoji="1" lang="ja-JP" altLang="en-US" sz="900" b="0" baseline="0" dirty="0" smtClean="0">
                <a:latin typeface="Arial" pitchFamily="34" charset="0"/>
                <a:ea typeface="ＭＳ Ｐゴシック" pitchFamily="50" charset="-128"/>
              </a:rPr>
              <a:t>　</a:t>
            </a:r>
            <a:r>
              <a:rPr kumimoji="1" lang="en-US" altLang="ja-JP" sz="900" b="0" baseline="0" dirty="0" smtClean="0">
                <a:latin typeface="Arial" pitchFamily="34" charset="0"/>
                <a:ea typeface="ＭＳ Ｐゴシック" pitchFamily="50" charset="-128"/>
              </a:rPr>
              <a:t>Storage Software</a:t>
            </a:r>
            <a:r>
              <a:rPr kumimoji="1" lang="ja-JP" altLang="en-US" sz="900" b="0" baseline="0" dirty="0" smtClean="0">
                <a:latin typeface="Arial" pitchFamily="34" charset="0"/>
                <a:ea typeface="ＭＳ Ｐゴシック" pitchFamily="50" charset="-128"/>
              </a:rPr>
              <a:t>を利用する場合における、代表的な</a:t>
            </a:r>
            <a:r>
              <a:rPr kumimoji="1" lang="en-US" altLang="ja-JP" sz="900" b="0" baseline="0" dirty="0" smtClean="0">
                <a:latin typeface="Arial" pitchFamily="34" charset="0"/>
                <a:ea typeface="ＭＳ Ｐゴシック" pitchFamily="50" charset="-128"/>
              </a:rPr>
              <a:t>I/O</a:t>
            </a:r>
            <a:r>
              <a:rPr kumimoji="1" lang="ja-JP" altLang="en-US" sz="900" b="0" baseline="0" dirty="0" smtClean="0">
                <a:latin typeface="Arial" pitchFamily="34" charset="0"/>
                <a:ea typeface="ＭＳ Ｐゴシック" pitchFamily="50" charset="-128"/>
              </a:rPr>
              <a:t>関連の待機イベントを説明しています。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特に、今まで</a:t>
            </a:r>
            <a:r>
              <a:rPr kumimoji="1" lang="en-US" altLang="ja-JP" sz="900" b="0" baseline="0" dirty="0" err="1" smtClean="0">
                <a:latin typeface="Arial" pitchFamily="34" charset="0"/>
                <a:ea typeface="ＭＳ Ｐゴシック" pitchFamily="50" charset="-128"/>
              </a:rPr>
              <a:t>Exadata</a:t>
            </a:r>
            <a:r>
              <a:rPr kumimoji="1" lang="ja-JP" altLang="en-US" sz="900" b="0" baseline="0" dirty="0" smtClean="0">
                <a:latin typeface="Arial" pitchFamily="34" charset="0"/>
                <a:ea typeface="ＭＳ Ｐゴシック" pitchFamily="50" charset="-128"/>
              </a:rPr>
              <a:t>を利用していないエンジニアの場合、同じ意味合いを持つ待機イベントが</a:t>
            </a:r>
            <a:r>
              <a:rPr kumimoji="1" lang="en-US" altLang="ja-JP" sz="900" b="0" baseline="0" dirty="0" err="1" smtClean="0">
                <a:latin typeface="Arial" pitchFamily="34" charset="0"/>
                <a:ea typeface="ＭＳ Ｐゴシック" pitchFamily="50" charset="-128"/>
              </a:rPr>
              <a:t>Exadata</a:t>
            </a:r>
            <a:r>
              <a:rPr kumimoji="1" lang="ja-JP" altLang="en-US" sz="900" b="0" baseline="0" dirty="0" smtClean="0">
                <a:latin typeface="Arial" pitchFamily="34" charset="0"/>
                <a:ea typeface="ＭＳ Ｐゴシック" pitchFamily="50" charset="-128"/>
              </a:rPr>
              <a:t>では、違うイベント名にて表示されますので、留意が必要です。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a:latin typeface="Arial" pitchFamily="34" charset="0"/>
              <a:ea typeface="ＭＳ Ｐゴシック" pitchFamily="50" charset="-128"/>
            </a:endParaRPr>
          </a:p>
          <a:p>
            <a:pPr>
              <a:defRPr/>
            </a:pP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Storage Software</a:t>
            </a:r>
            <a:r>
              <a:rPr kumimoji="1" lang="ja-JP" altLang="en-US" sz="900" b="0" baseline="0" dirty="0" smtClean="0">
                <a:latin typeface="Arial" pitchFamily="34" charset="0"/>
                <a:ea typeface="ＭＳ Ｐゴシック" pitchFamily="50" charset="-128"/>
              </a:rPr>
              <a:t>を利用していない</a:t>
            </a:r>
            <a:r>
              <a:rPr kumimoji="1" lang="en-US" altLang="ja-JP" sz="900" b="0" baseline="0" dirty="0" smtClean="0">
                <a:latin typeface="Arial" pitchFamily="34" charset="0"/>
                <a:ea typeface="ＭＳ Ｐゴシック" pitchFamily="50" charset="-128"/>
              </a:rPr>
              <a:t>Oracle</a:t>
            </a:r>
            <a:r>
              <a:rPr kumimoji="1" lang="ja-JP" altLang="en-US" sz="900" b="0" baseline="0" dirty="0" smtClean="0">
                <a:latin typeface="Arial" pitchFamily="34" charset="0"/>
                <a:ea typeface="ＭＳ Ｐゴシック" pitchFamily="50" charset="-128"/>
              </a:rPr>
              <a:t>データベースでは、</a:t>
            </a:r>
            <a:r>
              <a:rPr kumimoji="1" lang="en-US" altLang="ja-JP" sz="900" b="0" baseline="0" dirty="0" smtClean="0">
                <a:latin typeface="Arial" pitchFamily="34" charset="0"/>
                <a:ea typeface="ＭＳ Ｐゴシック" pitchFamily="50" charset="-128"/>
              </a:rPr>
              <a:t>I/O</a:t>
            </a:r>
            <a:r>
              <a:rPr kumimoji="1" lang="ja-JP" altLang="en-US" sz="900" b="0" baseline="0" dirty="0" smtClean="0">
                <a:latin typeface="Arial" pitchFamily="34" charset="0"/>
                <a:ea typeface="ＭＳ Ｐゴシック" pitchFamily="50" charset="-128"/>
              </a:rPr>
              <a:t>の待機イベントとして、</a:t>
            </a:r>
            <a:r>
              <a:rPr kumimoji="1" lang="en-US" altLang="ja-JP" sz="900" b="0" baseline="0" dirty="0" smtClean="0">
                <a:latin typeface="Arial" pitchFamily="34" charset="0"/>
                <a:ea typeface="ＭＳ Ｐゴシック" pitchFamily="50" charset="-128"/>
              </a:rPr>
              <a:t>“db file sequential read”</a:t>
            </a:r>
            <a:r>
              <a:rPr kumimoji="1" lang="ja-JP" altLang="en-US" sz="900" b="0" baseline="0" dirty="0" smtClean="0">
                <a:latin typeface="Arial" pitchFamily="34" charset="0"/>
                <a:ea typeface="ＭＳ Ｐゴシック" pitchFamily="50" charset="-128"/>
              </a:rPr>
              <a:t>や</a:t>
            </a:r>
            <a:r>
              <a:rPr kumimoji="1" lang="en-US" altLang="ja-JP" sz="900" b="0" baseline="0" dirty="0" smtClean="0">
                <a:latin typeface="Arial" pitchFamily="34" charset="0"/>
                <a:ea typeface="ＭＳ Ｐゴシック" pitchFamily="50" charset="-128"/>
              </a:rPr>
              <a:t>“db file scattered read” </a:t>
            </a:r>
            <a:r>
              <a:rPr kumimoji="1" lang="ja-JP" altLang="en-US" sz="900" b="0" baseline="0" dirty="0" smtClean="0">
                <a:latin typeface="Arial" pitchFamily="34" charset="0"/>
                <a:ea typeface="ＭＳ Ｐゴシック" pitchFamily="50" charset="-128"/>
              </a:rPr>
              <a:t>に注目することが多いと思いますが、</a:t>
            </a: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Storage Software</a:t>
            </a:r>
            <a:r>
              <a:rPr kumimoji="1" lang="ja-JP" altLang="en-US" sz="900" b="0" baseline="0" dirty="0" smtClean="0">
                <a:latin typeface="Arial" pitchFamily="34" charset="0"/>
                <a:ea typeface="ＭＳ Ｐゴシック" pitchFamily="50" charset="-128"/>
              </a:rPr>
              <a:t>を利用している場合、それぞれの待機イベントは、</a:t>
            </a:r>
            <a:r>
              <a:rPr kumimoji="1" lang="en-US" altLang="ja-JP" sz="900" b="0" baseline="0" dirty="0" smtClean="0">
                <a:latin typeface="Arial" pitchFamily="34" charset="0"/>
                <a:ea typeface="ＭＳ Ｐゴシック" pitchFamily="50" charset="-128"/>
              </a:rPr>
              <a:t>"cell single block physical read"</a:t>
            </a:r>
            <a:r>
              <a:rPr kumimoji="1" lang="ja-JP" altLang="en-US" sz="900" b="0" baseline="0" dirty="0" err="1"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"cell </a:t>
            </a:r>
            <a:r>
              <a:rPr kumimoji="1" lang="en-US" altLang="ja-JP" sz="900" b="0" baseline="0" dirty="0" err="1" smtClean="0">
                <a:latin typeface="Arial" pitchFamily="34" charset="0"/>
                <a:ea typeface="ＭＳ Ｐゴシック" pitchFamily="50" charset="-128"/>
              </a:rPr>
              <a:t>multiblock</a:t>
            </a:r>
            <a:r>
              <a:rPr kumimoji="1" lang="en-US" altLang="ja-JP" sz="900" b="0" baseline="0" dirty="0" smtClean="0">
                <a:latin typeface="Arial" pitchFamily="34" charset="0"/>
                <a:ea typeface="ＭＳ Ｐゴシック" pitchFamily="50" charset="-128"/>
              </a:rPr>
              <a:t> physical read"</a:t>
            </a:r>
            <a:r>
              <a:rPr kumimoji="1" lang="ja-JP" altLang="en-US" sz="900" b="0" baseline="0" dirty="0" smtClean="0">
                <a:latin typeface="Arial" pitchFamily="34" charset="0"/>
                <a:ea typeface="ＭＳ Ｐゴシック" pitchFamily="50" charset="-128"/>
              </a:rPr>
              <a:t>として現れます。</a:t>
            </a:r>
            <a:endParaRPr kumimoji="1" lang="en-US" altLang="ja-JP" sz="900" b="0" baseline="0" dirty="0" smtClean="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72</a:t>
            </a:fld>
            <a:endParaRPr lang="en-US" altLang="ja-JP" smtClean="0">
              <a:ea typeface="ＭＳ Ｐゴシック" pitchFamily="50" charset="-128"/>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en-US" altLang="ja-JP" sz="900" b="1" baseline="0" dirty="0" smtClean="0">
                <a:latin typeface="Arial" pitchFamily="34" charset="0"/>
                <a:ea typeface="ＭＳ Ｐゴシック" pitchFamily="50" charset="-128"/>
              </a:rPr>
              <a:t>Smart Scan</a:t>
            </a:r>
            <a:r>
              <a:rPr kumimoji="1" lang="ja-JP" altLang="en-US" sz="900" b="1" baseline="0" dirty="0" smtClean="0">
                <a:latin typeface="Arial" pitchFamily="34" charset="0"/>
                <a:ea typeface="ＭＳ Ｐゴシック" pitchFamily="50" charset="-128"/>
              </a:rPr>
              <a:t>が効いているかの確認</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対象の処理に対して、</a:t>
            </a:r>
            <a:r>
              <a:rPr kumimoji="1" lang="en-US" altLang="ja-JP" sz="900" b="0" baseline="0" dirty="0" smtClean="0">
                <a:latin typeface="Arial" pitchFamily="34" charset="0"/>
                <a:ea typeface="ＭＳ Ｐゴシック" pitchFamily="50" charset="-128"/>
              </a:rPr>
              <a:t>Smart Scan</a:t>
            </a:r>
            <a:r>
              <a:rPr kumimoji="1" lang="ja-JP" altLang="en-US" sz="900" b="0" baseline="0" dirty="0" smtClean="0">
                <a:latin typeface="Arial" pitchFamily="34" charset="0"/>
                <a:ea typeface="ＭＳ Ｐゴシック" pitchFamily="50" charset="-128"/>
              </a:rPr>
              <a:t>が効いているかを確認する方法は、いくつかありますが、単体の</a:t>
            </a:r>
            <a:r>
              <a:rPr kumimoji="1" lang="en-US" altLang="ja-JP" sz="900" b="0" baseline="0" dirty="0" smtClean="0">
                <a:latin typeface="Arial" pitchFamily="34" charset="0"/>
                <a:ea typeface="ＭＳ Ｐゴシック" pitchFamily="50" charset="-128"/>
              </a:rPr>
              <a:t>SQL</a:t>
            </a:r>
            <a:r>
              <a:rPr kumimoji="1" lang="ja-JP" altLang="en-US" sz="900" b="0" baseline="0" dirty="0" smtClean="0">
                <a:latin typeface="Arial" pitchFamily="34" charset="0"/>
                <a:ea typeface="ＭＳ Ｐゴシック" pitchFamily="50" charset="-128"/>
              </a:rPr>
              <a:t>の実行であれば、一番容易なのは、</a:t>
            </a:r>
            <a:r>
              <a:rPr kumimoji="1" lang="en-US" altLang="ja-JP" sz="900" b="0" baseline="0" dirty="0" smtClean="0">
                <a:latin typeface="Arial" pitchFamily="34" charset="0"/>
                <a:ea typeface="ＭＳ Ｐゴシック" pitchFamily="50" charset="-128"/>
              </a:rPr>
              <a:t>Oracle Enterprise Manager</a:t>
            </a:r>
            <a:r>
              <a:rPr kumimoji="1" lang="ja-JP" altLang="en-US" sz="900" b="0" baseline="0" dirty="0" smtClean="0">
                <a:latin typeface="Arial" pitchFamily="34" charset="0"/>
                <a:ea typeface="ＭＳ Ｐゴシック" pitchFamily="50" charset="-128"/>
              </a:rPr>
              <a:t>からも確認できる、</a:t>
            </a:r>
            <a:r>
              <a:rPr kumimoji="1" lang="en-US" altLang="ja-JP" sz="900" b="0" baseline="0" dirty="0" smtClean="0">
                <a:latin typeface="Arial" pitchFamily="34" charset="0"/>
                <a:ea typeface="ＭＳ Ｐゴシック" pitchFamily="50" charset="-128"/>
              </a:rPr>
              <a:t>SQL Monitor</a:t>
            </a:r>
            <a:r>
              <a:rPr kumimoji="1" lang="ja-JP" altLang="en-US" sz="900" b="0" baseline="0" dirty="0" smtClean="0">
                <a:latin typeface="Arial" pitchFamily="34" charset="0"/>
                <a:ea typeface="ＭＳ Ｐゴシック" pitchFamily="50" charset="-128"/>
              </a:rPr>
              <a:t>レポートを確認するのが簡単です。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対象</a:t>
            </a:r>
            <a:r>
              <a:rPr kumimoji="1" lang="en-US" altLang="ja-JP" sz="900" b="0" baseline="0" dirty="0" smtClean="0">
                <a:latin typeface="Arial" pitchFamily="34" charset="0"/>
                <a:ea typeface="ＭＳ Ｐゴシック" pitchFamily="50" charset="-128"/>
              </a:rPr>
              <a:t>SQL</a:t>
            </a:r>
            <a:r>
              <a:rPr kumimoji="1" lang="ja-JP" altLang="en-US" sz="900" b="0" baseline="0" dirty="0" smtClean="0">
                <a:latin typeface="Arial" pitchFamily="34" charset="0"/>
                <a:ea typeface="ＭＳ Ｐゴシック" pitchFamily="50" charset="-128"/>
              </a:rPr>
              <a:t>の実行計画が確認できると思うので、フルスキャンが行われている部分の</a:t>
            </a:r>
            <a:r>
              <a:rPr kumimoji="1" lang="en-US" altLang="ja-JP" sz="900" b="0" baseline="0" dirty="0" smtClean="0">
                <a:latin typeface="Arial" pitchFamily="34" charset="0"/>
                <a:ea typeface="ＭＳ Ｐゴシック" pitchFamily="50" charset="-128"/>
              </a:rPr>
              <a:t>IO</a:t>
            </a:r>
            <a:r>
              <a:rPr kumimoji="1" lang="ja-JP" altLang="en-US" sz="900" b="0" baseline="0" dirty="0" smtClean="0">
                <a:latin typeface="Arial" pitchFamily="34" charset="0"/>
                <a:ea typeface="ＭＳ Ｐゴシック" pitchFamily="50" charset="-128"/>
              </a:rPr>
              <a:t>バイト数にカーソルをフォーカスすると、そのフルスキャンの待機イベントが表示されます。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スライドのように、待機イベントが </a:t>
            </a:r>
            <a:r>
              <a:rPr kumimoji="1" lang="en-US" altLang="ja-JP" sz="900" b="0" baseline="0" dirty="0" smtClean="0">
                <a:latin typeface="Arial" pitchFamily="34" charset="0"/>
                <a:ea typeface="ＭＳ Ｐゴシック" pitchFamily="50" charset="-128"/>
              </a:rPr>
              <a:t>“cell smart table scan”</a:t>
            </a:r>
            <a:r>
              <a:rPr kumimoji="1" lang="ja-JP" altLang="en-US" sz="900" b="0" baseline="0" dirty="0" smtClean="0">
                <a:latin typeface="Arial" pitchFamily="34" charset="0"/>
                <a:ea typeface="ＭＳ Ｐゴシック" pitchFamily="50" charset="-128"/>
              </a:rPr>
              <a:t>と表示されている場合は、</a:t>
            </a:r>
            <a:r>
              <a:rPr kumimoji="1" lang="en-US" altLang="ja-JP" sz="900" b="0" baseline="0" dirty="0" smtClean="0">
                <a:latin typeface="Arial" pitchFamily="34" charset="0"/>
                <a:ea typeface="ＭＳ Ｐゴシック" pitchFamily="50" charset="-128"/>
              </a:rPr>
              <a:t>Smart Scan</a:t>
            </a:r>
            <a:r>
              <a:rPr kumimoji="1" lang="ja-JP" altLang="en-US" sz="900" b="0" baseline="0" dirty="0" smtClean="0">
                <a:latin typeface="Arial" pitchFamily="34" charset="0"/>
                <a:ea typeface="ＭＳ Ｐゴシック" pitchFamily="50" charset="-128"/>
              </a:rPr>
              <a:t>が動作して処理が行われている事を表しています。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表示された待機イベントが、</a:t>
            </a:r>
            <a:r>
              <a:rPr kumimoji="1" lang="en-US" altLang="ja-JP" sz="900" b="0" baseline="0" dirty="0" smtClean="0">
                <a:latin typeface="Arial" pitchFamily="34" charset="0"/>
                <a:ea typeface="ＭＳ Ｐゴシック" pitchFamily="50" charset="-128"/>
              </a:rPr>
              <a:t>” cell </a:t>
            </a:r>
            <a:r>
              <a:rPr kumimoji="1" lang="en-US" altLang="ja-JP" sz="900" b="0" baseline="0" dirty="0" err="1" smtClean="0">
                <a:latin typeface="Arial" pitchFamily="34" charset="0"/>
                <a:ea typeface="ＭＳ Ｐゴシック" pitchFamily="50" charset="-128"/>
              </a:rPr>
              <a:t>multiblock</a:t>
            </a:r>
            <a:r>
              <a:rPr kumimoji="1" lang="en-US" altLang="ja-JP" sz="900" b="0" baseline="0" dirty="0" smtClean="0">
                <a:latin typeface="Arial" pitchFamily="34" charset="0"/>
                <a:ea typeface="ＭＳ Ｐゴシック" pitchFamily="50" charset="-128"/>
              </a:rPr>
              <a:t> physical read”</a:t>
            </a:r>
            <a:r>
              <a:rPr kumimoji="1" lang="ja-JP" altLang="en-US" sz="900" b="0" baseline="0" dirty="0" smtClean="0">
                <a:latin typeface="Arial" pitchFamily="34" charset="0"/>
                <a:ea typeface="ＭＳ Ｐゴシック" pitchFamily="50" charset="-128"/>
              </a:rPr>
              <a:t>と表示された場合は、その処理は </a:t>
            </a:r>
            <a:r>
              <a:rPr kumimoji="1" lang="en-US" altLang="ja-JP" sz="900" b="0" baseline="0" dirty="0" smtClean="0">
                <a:latin typeface="Arial" pitchFamily="34" charset="0"/>
                <a:ea typeface="ＭＳ Ｐゴシック" pitchFamily="50" charset="-128"/>
              </a:rPr>
              <a:t>Smart Scan</a:t>
            </a:r>
            <a:r>
              <a:rPr kumimoji="1" lang="ja-JP" altLang="en-US" sz="900" b="0" baseline="0" dirty="0" smtClean="0">
                <a:latin typeface="Arial" pitchFamily="34" charset="0"/>
                <a:ea typeface="ＭＳ Ｐゴシック" pitchFamily="50" charset="-128"/>
              </a:rPr>
              <a:t>としては処理されていない事を表します。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73</a:t>
            </a:fld>
            <a:endParaRPr lang="en-US" altLang="ja-JP" smtClean="0">
              <a:ea typeface="ＭＳ Ｐゴシック" pitchFamily="50" charset="-128"/>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en-US" altLang="ja-JP" sz="900" b="1" baseline="0" dirty="0" smtClean="0">
                <a:latin typeface="Arial" pitchFamily="34" charset="0"/>
                <a:ea typeface="ＭＳ Ｐゴシック" pitchFamily="50" charset="-128"/>
              </a:rPr>
              <a:t>Smart Scan</a:t>
            </a:r>
            <a:r>
              <a:rPr kumimoji="1" lang="ja-JP" altLang="en-US" sz="900" b="1" baseline="0" dirty="0" smtClean="0">
                <a:latin typeface="Arial" pitchFamily="34" charset="0"/>
                <a:ea typeface="ＭＳ Ｐゴシック" pitchFamily="50" charset="-128"/>
              </a:rPr>
              <a:t>が効いているかの確認</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対象の処理が単体の</a:t>
            </a:r>
            <a:r>
              <a:rPr kumimoji="1" lang="en-US" altLang="ja-JP" sz="900" b="0" baseline="0" dirty="0" smtClean="0">
                <a:latin typeface="Arial" pitchFamily="34" charset="0"/>
                <a:ea typeface="ＭＳ Ｐゴシック" pitchFamily="50" charset="-128"/>
              </a:rPr>
              <a:t>SQL</a:t>
            </a:r>
            <a:r>
              <a:rPr kumimoji="1" lang="ja-JP" altLang="en-US" sz="900" b="0" baseline="0" dirty="0" smtClean="0">
                <a:latin typeface="Arial" pitchFamily="34" charset="0"/>
                <a:ea typeface="ＭＳ Ｐゴシック" pitchFamily="50" charset="-128"/>
              </a:rPr>
              <a:t>でなく、バッチ処理として処理されており、バッチ処理全体で</a:t>
            </a:r>
            <a:r>
              <a:rPr kumimoji="1" lang="en-US" altLang="ja-JP" sz="900" b="0" baseline="0" dirty="0" smtClean="0">
                <a:latin typeface="Arial" pitchFamily="34" charset="0"/>
                <a:ea typeface="ＭＳ Ｐゴシック" pitchFamily="50" charset="-128"/>
              </a:rPr>
              <a:t>Smart Scan</a:t>
            </a:r>
            <a:r>
              <a:rPr kumimoji="1" lang="ja-JP" altLang="en-US" sz="900" b="0" baseline="0" dirty="0" smtClean="0">
                <a:latin typeface="Arial" pitchFamily="34" charset="0"/>
                <a:ea typeface="ＭＳ Ｐゴシック" pitchFamily="50" charset="-128"/>
              </a:rPr>
              <a:t>の効果を確認した場合、</a:t>
            </a:r>
            <a:r>
              <a:rPr kumimoji="1" lang="en-US" altLang="ja-JP" sz="900" b="0" baseline="0" dirty="0" smtClean="0">
                <a:latin typeface="Arial" pitchFamily="34" charset="0"/>
                <a:ea typeface="ＭＳ Ｐゴシック" pitchFamily="50" charset="-128"/>
              </a:rPr>
              <a:t>SQL Monitor</a:t>
            </a:r>
            <a:r>
              <a:rPr kumimoji="1" lang="ja-JP" altLang="en-US" sz="900" b="0" baseline="0" dirty="0" smtClean="0">
                <a:latin typeface="Arial" pitchFamily="34" charset="0"/>
                <a:ea typeface="ＭＳ Ｐゴシック" pitchFamily="50" charset="-128"/>
              </a:rPr>
              <a:t>レポートよりも</a:t>
            </a:r>
            <a:r>
              <a:rPr kumimoji="1" lang="en-US" altLang="ja-JP" sz="900" b="0" baseline="0" dirty="0" smtClean="0">
                <a:latin typeface="Arial" pitchFamily="34" charset="0"/>
                <a:ea typeface="ＭＳ Ｐゴシック" pitchFamily="50" charset="-128"/>
              </a:rPr>
              <a:t>AWR</a:t>
            </a:r>
            <a:r>
              <a:rPr kumimoji="1" lang="ja-JP" altLang="en-US" sz="900" b="0" baseline="0" dirty="0" smtClean="0">
                <a:latin typeface="Arial" pitchFamily="34" charset="0"/>
                <a:ea typeface="ＭＳ Ｐゴシック" pitchFamily="50" charset="-128"/>
              </a:rPr>
              <a:t>レポート中の</a:t>
            </a:r>
            <a:r>
              <a:rPr kumimoji="1" lang="en-US" altLang="ja-JP" sz="900" b="0" baseline="0" dirty="0" smtClean="0">
                <a:latin typeface="Arial" pitchFamily="34" charset="0"/>
                <a:ea typeface="ＭＳ Ｐゴシック" pitchFamily="50" charset="-128"/>
              </a:rPr>
              <a:t>IO</a:t>
            </a:r>
            <a:r>
              <a:rPr kumimoji="1" lang="ja-JP" altLang="en-US" sz="900" b="0" baseline="0" dirty="0" smtClean="0">
                <a:latin typeface="Arial" pitchFamily="34" charset="0"/>
                <a:ea typeface="ＭＳ Ｐゴシック" pitchFamily="50" charset="-128"/>
              </a:rPr>
              <a:t>統計を見ることで、</a:t>
            </a:r>
            <a:r>
              <a:rPr kumimoji="1" lang="en-US" altLang="ja-JP" sz="900" b="0" baseline="0" dirty="0" smtClean="0">
                <a:latin typeface="Arial" pitchFamily="34" charset="0"/>
                <a:ea typeface="ＭＳ Ｐゴシック" pitchFamily="50" charset="-128"/>
              </a:rPr>
              <a:t>Smart Scan</a:t>
            </a:r>
            <a:r>
              <a:rPr kumimoji="1" lang="ja-JP" altLang="en-US" sz="900" b="0" baseline="0" dirty="0" smtClean="0">
                <a:latin typeface="Arial" pitchFamily="34" charset="0"/>
                <a:ea typeface="ＭＳ Ｐゴシック" pitchFamily="50" charset="-128"/>
              </a:rPr>
              <a:t>の動作を確認することができます。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74</a:t>
            </a:fld>
            <a:endParaRPr lang="en-US" altLang="ja-JP" smtClean="0">
              <a:ea typeface="ＭＳ Ｐゴシック" pitchFamily="50" charset="-128"/>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p:txBody>
          <a:bodyPr/>
          <a:lstStyle/>
          <a:p>
            <a:pPr>
              <a:defRPr/>
            </a:pPr>
            <a:fld id="{A1A58259-79A5-4612-86F2-BACD892D667E}" type="slidenum">
              <a:rPr lang="ja-JP" altLang="en-US" smtClean="0">
                <a:latin typeface="Times" pitchFamily="18" charset="0"/>
              </a:rPr>
              <a:pPr>
                <a:defRPr/>
              </a:pPr>
              <a:t>75</a:t>
            </a:fld>
            <a:endParaRPr lang="en-US" altLang="ja-JP" smtClean="0">
              <a:latin typeface="Times" pitchFamily="18"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p:spPr>
        <p:txBody>
          <a:bodyPr/>
          <a:lstStyle/>
          <a:p>
            <a:pPr algn="l" eaLnBrk="1" hangingPunct="1"/>
            <a:endParaRPr lang="ja-JP" altLang="en-US" dirty="0" smtClean="0">
              <a:latin typeface="Arial"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p:txBody>
          <a:bodyPr/>
          <a:lstStyle/>
          <a:p>
            <a:pPr>
              <a:defRPr/>
            </a:pPr>
            <a:fld id="{A1A58259-79A5-4612-86F2-BACD892D667E}" type="slidenum">
              <a:rPr lang="ja-JP" altLang="en-US" smtClean="0">
                <a:latin typeface="Times" pitchFamily="18" charset="0"/>
              </a:rPr>
              <a:pPr>
                <a:defRPr/>
              </a:pPr>
              <a:t>76</a:t>
            </a:fld>
            <a:endParaRPr lang="en-US" altLang="ja-JP" smtClean="0">
              <a:latin typeface="Times" pitchFamily="18"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p:spPr>
        <p:txBody>
          <a:bodyPr/>
          <a:lstStyle/>
          <a:p>
            <a:pPr eaLnBrk="1" hangingPunct="1"/>
            <a:endParaRPr lang="ja-JP" altLang="en-US" dirty="0" smtClean="0">
              <a:latin typeface="Arial"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p:txBody>
          <a:bodyPr/>
          <a:lstStyle/>
          <a:p>
            <a:pPr>
              <a:defRPr/>
            </a:pPr>
            <a:fld id="{A1A58259-79A5-4612-86F2-BACD892D667E}" type="slidenum">
              <a:rPr lang="ja-JP" altLang="en-US" smtClean="0">
                <a:latin typeface="Times" pitchFamily="18" charset="0"/>
              </a:rPr>
              <a:pPr>
                <a:defRPr/>
              </a:pPr>
              <a:t>77</a:t>
            </a:fld>
            <a:endParaRPr lang="en-US" altLang="ja-JP" smtClean="0">
              <a:latin typeface="Times" pitchFamily="18"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p:spPr>
        <p:txBody>
          <a:bodyPr/>
          <a:lstStyle/>
          <a:p>
            <a:pPr eaLnBrk="1" hangingPunct="1"/>
            <a:endParaRPr lang="ja-JP" altLang="en-US" smtClean="0">
              <a:latin typeface="Arial"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p:txBody>
          <a:bodyPr/>
          <a:lstStyle/>
          <a:p>
            <a:pPr>
              <a:defRPr/>
            </a:pPr>
            <a:fld id="{A1A58259-79A5-4612-86F2-BACD892D667E}" type="slidenum">
              <a:rPr lang="ja-JP" altLang="en-US" smtClean="0">
                <a:latin typeface="Times" pitchFamily="18" charset="0"/>
              </a:rPr>
              <a:pPr>
                <a:defRPr/>
              </a:pPr>
              <a:t>78</a:t>
            </a:fld>
            <a:endParaRPr lang="en-US" altLang="ja-JP" smtClean="0">
              <a:latin typeface="Times" pitchFamily="18"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p:spPr>
        <p:txBody>
          <a:bodyPr/>
          <a:lstStyle/>
          <a:p>
            <a:pPr eaLnBrk="1" hangingPunct="1"/>
            <a:endParaRPr lang="ja-JP" altLang="en-US" smtClean="0">
              <a:latin typeface="Arial"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p:txBody>
          <a:bodyPr/>
          <a:lstStyle/>
          <a:p>
            <a:pPr>
              <a:defRPr/>
            </a:pPr>
            <a:fld id="{A6B17193-6BE7-441E-8336-73F6ACC8B816}" type="slidenum">
              <a:rPr lang="ja-JP" altLang="en-US" smtClean="0">
                <a:latin typeface="Times" pitchFamily="18" charset="0"/>
              </a:rPr>
              <a:pPr>
                <a:defRPr/>
              </a:pPr>
              <a:t>79</a:t>
            </a:fld>
            <a:endParaRPr lang="en-US" altLang="ja-JP" smtClean="0">
              <a:latin typeface="Times" pitchFamily="18" charset="0"/>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p:spPr>
        <p:txBody>
          <a:bodyPr/>
          <a:lstStyle/>
          <a:p>
            <a:pPr eaLnBrk="1" hangingPunct="1"/>
            <a:endParaRPr lang="ja-JP" altLang="en-US" smtClean="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スタート・ポイント</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ja-JP" altLang="en-US" sz="900" b="0" baseline="0" dirty="0" smtClean="0">
                <a:latin typeface="Arial" pitchFamily="34" charset="0"/>
                <a:ea typeface="ＭＳ Ｐゴシック" pitchFamily="50" charset="-128"/>
              </a:rPr>
              <a:t>システム要件は、プロジェクト毎に様々な要素が存在し、全ての要件に当てはまる最良の設定を決めるのは難しい作業です。</a:t>
            </a: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Database Machine</a:t>
            </a:r>
            <a:r>
              <a:rPr kumimoji="1" lang="ja-JP" altLang="en-US" sz="900" b="0" baseline="0" dirty="0" smtClean="0">
                <a:latin typeface="Arial" pitchFamily="34" charset="0"/>
                <a:ea typeface="ＭＳ Ｐゴシック" pitchFamily="50" charset="-128"/>
              </a:rPr>
              <a:t>を利用する上で、パフォーマンスの観点から、種々の設定はどのような値からスタートすれば良いのか悩むところです。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ja-JP" altLang="en-US" sz="900" b="0" baseline="0" dirty="0" smtClean="0">
                <a:latin typeface="Arial" pitchFamily="34" charset="0"/>
                <a:ea typeface="ＭＳ Ｐゴシック" pitchFamily="50" charset="-128"/>
              </a:rPr>
              <a:t>ここで説明している内容は、過去の検証経験における経験値から、スタート・ポイントとなる各種設定の指標を示しています。</a:t>
            </a: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Database Machine</a:t>
            </a:r>
            <a:r>
              <a:rPr kumimoji="1" lang="ja-JP" altLang="en-US" sz="900" b="0" baseline="0" dirty="0" smtClean="0">
                <a:latin typeface="Arial" pitchFamily="34" charset="0"/>
                <a:ea typeface="ＭＳ Ｐゴシック" pitchFamily="50" charset="-128"/>
              </a:rPr>
              <a:t>を利用する場合、その特長を活かしながらリソースを有効に活用するために、どこをスタート・ポイントとすれば良いのかの</a:t>
            </a:r>
            <a:r>
              <a:rPr kumimoji="1" lang="en-US" altLang="ja-JP" sz="900" b="0" baseline="0" dirty="0" smtClean="0">
                <a:latin typeface="Arial" pitchFamily="34" charset="0"/>
                <a:ea typeface="ＭＳ Ｐゴシック" pitchFamily="50" charset="-128"/>
              </a:rPr>
              <a:t>1</a:t>
            </a:r>
            <a:r>
              <a:rPr kumimoji="1" lang="ja-JP" altLang="en-US" sz="900" b="0" baseline="0" dirty="0" err="1" smtClean="0">
                <a:latin typeface="Arial" pitchFamily="34" charset="0"/>
                <a:ea typeface="ＭＳ Ｐゴシック" pitchFamily="50" charset="-128"/>
              </a:rPr>
              <a:t>つの</a:t>
            </a:r>
            <a:r>
              <a:rPr kumimoji="1" lang="ja-JP" altLang="en-US" sz="900" b="0" baseline="0" dirty="0" smtClean="0">
                <a:latin typeface="Arial" pitchFamily="34" charset="0"/>
                <a:ea typeface="ＭＳ Ｐゴシック" pitchFamily="50" charset="-128"/>
              </a:rPr>
              <a:t>参考としてください。</a:t>
            </a: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8</a:t>
            </a:fld>
            <a:endParaRPr lang="en-US" altLang="ja-JP" smtClean="0">
              <a:ea typeface="ＭＳ Ｐゴシック" pitchFamily="50" charset="-128"/>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en-US" altLang="ja-JP" sz="900" b="1" baseline="0" dirty="0" smtClean="0">
                <a:latin typeface="Arial" pitchFamily="34" charset="0"/>
                <a:ea typeface="ＭＳ Ｐゴシック" pitchFamily="50" charset="-128"/>
              </a:rPr>
              <a:t>Query</a:t>
            </a:r>
            <a:r>
              <a:rPr kumimoji="1" lang="ja-JP" altLang="en-US" sz="900" b="1" baseline="0" dirty="0" smtClean="0">
                <a:latin typeface="Arial" pitchFamily="34" charset="0"/>
                <a:ea typeface="ＭＳ Ｐゴシック" pitchFamily="50" charset="-128"/>
              </a:rPr>
              <a:t>実行時の流れと待機イベント</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クエリーが実行された場合、そのコンディションによって、いくつかの分岐点があり、それぞれの該当する待機イベントを確認することができます。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本スライドは、厳密な内部動作を示したものではなく、</a:t>
            </a: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Storage Software</a:t>
            </a:r>
            <a:r>
              <a:rPr kumimoji="1" lang="ja-JP" altLang="en-US" sz="900" b="0" baseline="0" dirty="0" smtClean="0">
                <a:latin typeface="Arial" pitchFamily="34" charset="0"/>
                <a:ea typeface="ＭＳ Ｐゴシック" pitchFamily="50" charset="-128"/>
              </a:rPr>
              <a:t>を利用した、</a:t>
            </a:r>
            <a:r>
              <a:rPr kumimoji="1" lang="en-US" altLang="ja-JP" sz="900" b="0" baseline="0" dirty="0" smtClean="0">
                <a:latin typeface="Arial" pitchFamily="34" charset="0"/>
                <a:ea typeface="ＭＳ Ｐゴシック" pitchFamily="50" charset="-128"/>
              </a:rPr>
              <a:t>Query</a:t>
            </a:r>
            <a:r>
              <a:rPr kumimoji="1" lang="ja-JP" altLang="en-US" sz="900" b="0" baseline="0" dirty="0" smtClean="0">
                <a:latin typeface="Arial" pitchFamily="34" charset="0"/>
                <a:ea typeface="ＭＳ Ｐゴシック" pitchFamily="50" charset="-128"/>
              </a:rPr>
              <a:t>の実行が、おおよそどのような条件分岐にて変わるのかを概念的に示したものです。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例えば、パフォーマンスベンチマークにおいて、</a:t>
            </a:r>
            <a:r>
              <a:rPr kumimoji="1" lang="en-US" altLang="ja-JP" sz="900" b="0" baseline="0" dirty="0" smtClean="0">
                <a:latin typeface="Arial" pitchFamily="34" charset="0"/>
                <a:ea typeface="ＭＳ Ｐゴシック" pitchFamily="50" charset="-128"/>
              </a:rPr>
              <a:t>Smart Scan</a:t>
            </a:r>
            <a:r>
              <a:rPr kumimoji="1" lang="ja-JP" altLang="en-US" sz="900" b="0" baseline="0" dirty="0" smtClean="0">
                <a:latin typeface="Arial" pitchFamily="34" charset="0"/>
                <a:ea typeface="ＭＳ Ｐゴシック" pitchFamily="50" charset="-128"/>
              </a:rPr>
              <a:t>が動作する事を期待していたのに、期待する動作と異なる待機イベントを確認した場合、上記のスライド中に示したような条件が実行されている</a:t>
            </a:r>
            <a:r>
              <a:rPr kumimoji="1" lang="en-US" altLang="ja-JP" sz="900" b="0" baseline="0" dirty="0" smtClean="0">
                <a:latin typeface="Arial" pitchFamily="34" charset="0"/>
                <a:ea typeface="ＭＳ Ｐゴシック" pitchFamily="50" charset="-128"/>
              </a:rPr>
              <a:t>SQL</a:t>
            </a:r>
            <a:r>
              <a:rPr kumimoji="1" lang="ja-JP" altLang="en-US" sz="900" b="0" baseline="0" dirty="0" smtClean="0">
                <a:latin typeface="Arial" pitchFamily="34" charset="0"/>
                <a:ea typeface="ＭＳ Ｐゴシック" pitchFamily="50" charset="-128"/>
              </a:rPr>
              <a:t>に当てはまるのではというあたりを付けるのには、知っておくべき情報です。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例えば、</a:t>
            </a:r>
            <a:r>
              <a:rPr kumimoji="1" lang="en-US" altLang="ja-JP" sz="900" b="0" baseline="0" dirty="0" smtClean="0">
                <a:latin typeface="Arial" pitchFamily="34" charset="0"/>
                <a:ea typeface="ＭＳ Ｐゴシック" pitchFamily="50" charset="-128"/>
              </a:rPr>
              <a:t>Smart Scan</a:t>
            </a:r>
            <a:r>
              <a:rPr kumimoji="1" lang="ja-JP" altLang="en-US" sz="900" b="0" baseline="0" dirty="0" smtClean="0">
                <a:latin typeface="Arial" pitchFamily="34" charset="0"/>
                <a:ea typeface="ＭＳ Ｐゴシック" pitchFamily="50" charset="-128"/>
              </a:rPr>
              <a:t>を期待していたのに、</a:t>
            </a:r>
            <a:r>
              <a:rPr kumimoji="1" lang="en-US" altLang="ja-JP" sz="900" b="0" baseline="0" dirty="0" smtClean="0">
                <a:latin typeface="Arial" pitchFamily="34" charset="0"/>
                <a:ea typeface="ＭＳ Ｐゴシック" pitchFamily="50" charset="-128"/>
              </a:rPr>
              <a:t>”cell </a:t>
            </a:r>
            <a:r>
              <a:rPr kumimoji="1" lang="en-US" altLang="ja-JP" sz="900" b="0" baseline="0" dirty="0" err="1" smtClean="0">
                <a:latin typeface="Arial" pitchFamily="34" charset="0"/>
                <a:ea typeface="ＭＳ Ｐゴシック" pitchFamily="50" charset="-128"/>
              </a:rPr>
              <a:t>multiblock</a:t>
            </a:r>
            <a:r>
              <a:rPr kumimoji="1" lang="en-US" altLang="ja-JP" sz="900" b="0" baseline="0" dirty="0" smtClean="0">
                <a:latin typeface="Arial" pitchFamily="34" charset="0"/>
                <a:ea typeface="ＭＳ Ｐゴシック" pitchFamily="50" charset="-128"/>
              </a:rPr>
              <a:t> physical read”</a:t>
            </a:r>
            <a:r>
              <a:rPr kumimoji="1" lang="ja-JP" altLang="en-US" sz="900" b="0" baseline="0" dirty="0" smtClean="0">
                <a:latin typeface="Arial" pitchFamily="34" charset="0"/>
                <a:ea typeface="ＭＳ Ｐゴシック" pitchFamily="50" charset="-128"/>
              </a:rPr>
              <a:t>になっている場合、</a:t>
            </a:r>
            <a:r>
              <a:rPr kumimoji="1" lang="en-US" altLang="ja-JP" sz="900" b="0" baseline="0" dirty="0" err="1" smtClean="0">
                <a:latin typeface="Arial" pitchFamily="34" charset="0"/>
                <a:ea typeface="ＭＳ Ｐゴシック" pitchFamily="50" charset="-128"/>
              </a:rPr>
              <a:t>buffer_cache</a:t>
            </a:r>
            <a:r>
              <a:rPr kumimoji="1" lang="ja-JP" altLang="en-US" sz="900" b="0" baseline="0" dirty="0" smtClean="0">
                <a:latin typeface="Arial" pitchFamily="34" charset="0"/>
                <a:ea typeface="ＭＳ Ｐゴシック" pitchFamily="50" charset="-128"/>
              </a:rPr>
              <a:t>のサイズと対象表のサイズから自動的に</a:t>
            </a:r>
            <a:r>
              <a:rPr kumimoji="1" lang="en-US" altLang="ja-JP" sz="900" b="0" baseline="0" dirty="0" smtClean="0">
                <a:latin typeface="Arial" pitchFamily="34" charset="0"/>
                <a:ea typeface="ＭＳ Ｐゴシック" pitchFamily="50" charset="-128"/>
              </a:rPr>
              <a:t>”cell </a:t>
            </a:r>
            <a:r>
              <a:rPr kumimoji="1" lang="en-US" altLang="ja-JP" sz="900" b="0" baseline="0" dirty="0" err="1" smtClean="0">
                <a:latin typeface="Arial" pitchFamily="34" charset="0"/>
                <a:ea typeface="ＭＳ Ｐゴシック" pitchFamily="50" charset="-128"/>
              </a:rPr>
              <a:t>multiblock</a:t>
            </a:r>
            <a:r>
              <a:rPr kumimoji="1" lang="en-US" altLang="ja-JP" sz="900" b="0" baseline="0" dirty="0" smtClean="0">
                <a:latin typeface="Arial" pitchFamily="34" charset="0"/>
                <a:ea typeface="ＭＳ Ｐゴシック" pitchFamily="50" charset="-128"/>
              </a:rPr>
              <a:t> physical read”</a:t>
            </a:r>
            <a:r>
              <a:rPr kumimoji="1" lang="ja-JP" altLang="en-US" sz="900" b="0" baseline="0" dirty="0" smtClean="0">
                <a:latin typeface="Arial" pitchFamily="34" charset="0"/>
                <a:ea typeface="ＭＳ Ｐゴシック" pitchFamily="50" charset="-128"/>
              </a:rPr>
              <a:t>の方が効率的と判断されたと仮説を立てる事ができるようになります。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80</a:t>
            </a:fld>
            <a:endParaRPr lang="en-US" altLang="ja-JP" smtClean="0">
              <a:ea typeface="ＭＳ Ｐゴシック" pitchFamily="50" charset="-128"/>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5D93C955-1B87-4267-9AB5-A4443052854D}" type="slidenum">
              <a:rPr lang="en-US" altLang="ja-JP"/>
              <a:pPr/>
              <a:t>81</a:t>
            </a:fld>
            <a:endParaRPr lang="en-US" altLang="ja-JP"/>
          </a:p>
        </p:txBody>
      </p:sp>
      <p:sp>
        <p:nvSpPr>
          <p:cNvPr id="27651" name="Rectangle 2"/>
          <p:cNvSpPr>
            <a:spLocks noGrp="1" noRot="1" noChangeAspect="1" noChangeArrowheads="1" noTextEdit="1"/>
          </p:cNvSpPr>
          <p:nvPr>
            <p:ph type="sldImg"/>
          </p:nvPr>
        </p:nvSpPr>
        <p:spPr>
          <a:xfrm>
            <a:off x="82550" y="741363"/>
            <a:ext cx="6573838" cy="3698875"/>
          </a:xfrm>
          <a:ln/>
        </p:spPr>
      </p:sp>
      <p:sp>
        <p:nvSpPr>
          <p:cNvPr id="27652" name="Rectangle 3"/>
          <p:cNvSpPr>
            <a:spLocks noGrp="1" noChangeArrowheads="1"/>
          </p:cNvSpPr>
          <p:nvPr>
            <p:ph type="body" idx="1"/>
          </p:nvPr>
        </p:nvSpPr>
        <p:spPr>
          <a:noFill/>
          <a:ln/>
        </p:spPr>
        <p:txBody>
          <a:bodyPr lIns="96653" tIns="48326" rIns="96653" bIns="48326"/>
          <a:lstStyle/>
          <a:p>
            <a:pPr eaLnBrk="1" hangingPunct="1"/>
            <a:endParaRPr lang="en-GB" smtClean="0">
              <a:latin typeface="Arial" pitchFamily="34" charset="0"/>
              <a:ea typeface="ＭＳ Ｐゴシック" pitchFamily="50" charset="-128"/>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どのように統計情報を取得するか</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実行したい</a:t>
            </a:r>
            <a:r>
              <a:rPr kumimoji="1" lang="en-US" altLang="ja-JP" sz="900" b="0" baseline="0" dirty="0" smtClean="0">
                <a:latin typeface="Arial" pitchFamily="34" charset="0"/>
                <a:ea typeface="ＭＳ Ｐゴシック" pitchFamily="50" charset="-128"/>
              </a:rPr>
              <a:t>SQL</a:t>
            </a:r>
            <a:r>
              <a:rPr kumimoji="1" lang="ja-JP" altLang="en-US" sz="900" b="0" baseline="0" dirty="0" smtClean="0">
                <a:latin typeface="Arial" pitchFamily="34" charset="0"/>
                <a:ea typeface="ＭＳ Ｐゴシック" pitchFamily="50" charset="-128"/>
              </a:rPr>
              <a:t>が適切な実行計画にて実行されるためには、適切な統計情報が必要になります。パフォーマンスベンチマークのように短期間に実施する場合、効率よく適切な</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統計情報を取得するのも重要なタスクの</a:t>
            </a:r>
            <a:r>
              <a:rPr kumimoji="1" lang="en-US" altLang="ja-JP" sz="900" b="0" baseline="0" dirty="0" smtClean="0">
                <a:latin typeface="Arial" pitchFamily="34" charset="0"/>
                <a:ea typeface="ＭＳ Ｐゴシック" pitchFamily="50" charset="-128"/>
              </a:rPr>
              <a:t>1</a:t>
            </a:r>
            <a:r>
              <a:rPr kumimoji="1" lang="ja-JP" altLang="en-US" sz="900" b="0" baseline="0" dirty="0" err="1" smtClean="0">
                <a:latin typeface="Arial" pitchFamily="34" charset="0"/>
                <a:ea typeface="ＭＳ Ｐゴシック" pitchFamily="50" charset="-128"/>
              </a:rPr>
              <a:t>つに</a:t>
            </a:r>
            <a:r>
              <a:rPr kumimoji="1" lang="ja-JP" altLang="en-US" sz="900" b="0" baseline="0" dirty="0" smtClean="0">
                <a:latin typeface="Arial" pitchFamily="34" charset="0"/>
                <a:ea typeface="ＭＳ Ｐゴシック" pitchFamily="50" charset="-128"/>
              </a:rPr>
              <a:t>なります。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統計情報を取得する</a:t>
            </a:r>
            <a:r>
              <a:rPr kumimoji="1" lang="en-US" altLang="ja-JP" sz="900" b="0" baseline="0" dirty="0" smtClean="0">
                <a:latin typeface="Arial" pitchFamily="34" charset="0"/>
                <a:ea typeface="ＭＳ Ｐゴシック" pitchFamily="50" charset="-128"/>
              </a:rPr>
              <a:t>DBMS_STATS.GATHER_TABLE_STATS</a:t>
            </a:r>
            <a:r>
              <a:rPr kumimoji="1" lang="ja-JP" altLang="en-US" sz="900" b="0" baseline="0" dirty="0" smtClean="0">
                <a:latin typeface="Arial" pitchFamily="34" charset="0"/>
                <a:ea typeface="ＭＳ Ｐゴシック" pitchFamily="50" charset="-128"/>
              </a:rPr>
              <a:t>などのプロシージャの</a:t>
            </a:r>
            <a:r>
              <a:rPr kumimoji="1" lang="en-US" altLang="ja-JP" sz="900" b="0" baseline="0" dirty="0" err="1" smtClean="0">
                <a:latin typeface="Arial" pitchFamily="34" charset="0"/>
                <a:ea typeface="ＭＳ Ｐゴシック" pitchFamily="50" charset="-128"/>
              </a:rPr>
              <a:t>method_opt</a:t>
            </a:r>
            <a:r>
              <a:rPr kumimoji="1" lang="ja-JP" altLang="en-US" sz="900" b="0" baseline="0" dirty="0" smtClean="0">
                <a:latin typeface="Arial" pitchFamily="34" charset="0"/>
                <a:ea typeface="ＭＳ Ｐゴシック" pitchFamily="50" charset="-128"/>
              </a:rPr>
              <a:t>のデフォルトは、</a:t>
            </a:r>
            <a:r>
              <a:rPr kumimoji="1" lang="en-US" altLang="ja-JP" sz="900" b="0" baseline="0" dirty="0" smtClean="0">
                <a:latin typeface="Arial" pitchFamily="34" charset="0"/>
                <a:ea typeface="ＭＳ Ｐゴシック" pitchFamily="50" charset="-128"/>
              </a:rPr>
              <a:t>Oracle Database 10g Release 1 (10.1.0) </a:t>
            </a:r>
            <a:r>
              <a:rPr kumimoji="1" lang="ja-JP" altLang="en-US" sz="900" b="0" baseline="0" dirty="0" smtClean="0">
                <a:latin typeface="Arial" pitchFamily="34" charset="0"/>
                <a:ea typeface="ＭＳ Ｐゴシック" pitchFamily="50" charset="-128"/>
              </a:rPr>
              <a:t>から</a:t>
            </a:r>
            <a:r>
              <a:rPr kumimoji="1" lang="en-US" altLang="ja-JP" sz="900" b="0" baseline="0" dirty="0" smtClean="0">
                <a:latin typeface="Arial" pitchFamily="34" charset="0"/>
                <a:ea typeface="ＭＳ Ｐゴシック" pitchFamily="50" charset="-128"/>
              </a:rPr>
              <a:t>FOR ALL COLUMNS SIZE AUTO</a:t>
            </a:r>
            <a:r>
              <a:rPr kumimoji="1" lang="ja-JP" altLang="en-US" sz="900" b="0" baseline="0" dirty="0" smtClean="0">
                <a:latin typeface="Arial" pitchFamily="34" charset="0"/>
                <a:ea typeface="ＭＳ Ｐゴシック" pitchFamily="50" charset="-128"/>
              </a:rPr>
              <a:t>になっています。</a:t>
            </a:r>
            <a:r>
              <a:rPr kumimoji="1" lang="en-US" altLang="ja-JP" sz="900" b="0" baseline="0" dirty="0" smtClean="0">
                <a:latin typeface="Arial" pitchFamily="34" charset="0"/>
                <a:ea typeface="ＭＳ Ｐゴシック" pitchFamily="50" charset="-128"/>
              </a:rPr>
              <a:t>AUTO</a:t>
            </a:r>
            <a:r>
              <a:rPr kumimoji="1" lang="ja-JP" altLang="en-US" sz="900" b="0" baseline="0" dirty="0" smtClean="0">
                <a:latin typeface="Arial" pitchFamily="34" charset="0"/>
                <a:ea typeface="ＭＳ Ｐゴシック" pitchFamily="50" charset="-128"/>
              </a:rPr>
              <a:t>の場合、対象列が過去に条件式として使われたかどうかという列使用統計情報を使用するので、使われていない列にはヒストグラムを作成しません。そのため、データ・ローディング前の空の表に対してすべてのクエリーを実行しておくと、完全な列使用統計情報が取得でき、ヒストグラムが必要な列に最初から自動で作成されます。もちろん、データが入ってからクエリーを流しても列使用統計情報は取得されますが、空の表の時点ではすべてのクエリーが一瞬で完了するので時間短縮にな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場合によっては、後述する拡張統計等の統計情報を利用することにより、オプティマイザに対してより適切な情報を提供し、最適な実行計画が選択されるように検討する必要</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があります。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82</a:t>
            </a:fld>
            <a:endParaRPr lang="en-US" altLang="ja-JP" smtClean="0">
              <a:ea typeface="ＭＳ Ｐゴシック" pitchFamily="50" charset="-128"/>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ヒストグラムの取得</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統計情報取得前にクエリーを実行できず、しかもシステム稼働後には統計情報を再取得しない場合、</a:t>
            </a:r>
            <a:r>
              <a:rPr kumimoji="1" lang="en-US" altLang="ja-JP" sz="900" b="0" baseline="0" dirty="0" smtClean="0">
                <a:latin typeface="Arial" pitchFamily="34" charset="0"/>
                <a:ea typeface="ＭＳ Ｐゴシック" pitchFamily="50" charset="-128"/>
              </a:rPr>
              <a:t>FOR ALL COLUMNS SIZE AUTO</a:t>
            </a:r>
            <a:r>
              <a:rPr kumimoji="1" lang="ja-JP" altLang="en-US" sz="900" b="0" baseline="0" dirty="0" smtClean="0">
                <a:latin typeface="Arial" pitchFamily="34" charset="0"/>
                <a:ea typeface="ＭＳ Ｐゴシック" pitchFamily="50" charset="-128"/>
              </a:rPr>
              <a:t>ではヒストグラムがまったく作られないことを意味します。また、使われていれば必ずヒストグラムを作るわけではなく、データの偏りなども考慮してヒストグラムの必要性が自動で判断されますので、ヒストグラムが確実に必要な場合は</a:t>
            </a:r>
            <a:r>
              <a:rPr kumimoji="1" lang="en-US" altLang="ja-JP" sz="900" b="0" baseline="0" dirty="0" smtClean="0">
                <a:latin typeface="Arial" pitchFamily="34" charset="0"/>
                <a:ea typeface="ＭＳ Ｐゴシック" pitchFamily="50" charset="-128"/>
              </a:rPr>
              <a:t>AUTO</a:t>
            </a:r>
            <a:r>
              <a:rPr kumimoji="1" lang="ja-JP" altLang="en-US" sz="900" b="0" baseline="0" dirty="0" smtClean="0">
                <a:latin typeface="Arial" pitchFamily="34" charset="0"/>
                <a:ea typeface="ＭＳ Ｐゴシック" pitchFamily="50" charset="-128"/>
              </a:rPr>
              <a:t>ではなく手動にて明示的に取得してください。</a:t>
            </a:r>
            <a:endParaRPr kumimoji="1" lang="en-US" altLang="ja-JP" sz="900" b="0" baseline="0" dirty="0" smtClean="0">
              <a:latin typeface="Arial" pitchFamily="34" charset="0"/>
              <a:ea typeface="ＭＳ Ｐゴシック" pitchFamily="50"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ja-JP" sz="900" b="0" baseline="0" dirty="0" smtClean="0">
              <a:latin typeface="Arial" pitchFamily="34" charset="0"/>
              <a:ea typeface="ＭＳ Ｐゴシック" pitchFamily="50"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ja-JP" altLang="en-US" sz="900" b="0" baseline="0" dirty="0" smtClean="0">
                <a:latin typeface="Arial" pitchFamily="34" charset="0"/>
                <a:ea typeface="ＭＳ Ｐゴシック" pitchFamily="50" charset="-128"/>
              </a:rPr>
              <a:t>参考：</a:t>
            </a:r>
            <a:r>
              <a:rPr kumimoji="1" lang="en-US" altLang="ja-JP" sz="900" b="0" baseline="0" dirty="0" smtClean="0">
                <a:latin typeface="Arial" pitchFamily="34" charset="0"/>
                <a:ea typeface="ＭＳ Ｐゴシック" pitchFamily="50" charset="-128"/>
              </a:rPr>
              <a:t>KROWN#142912</a:t>
            </a:r>
          </a:p>
          <a:p>
            <a:pPr>
              <a:defRPr/>
            </a:pPr>
            <a:endParaRPr kumimoji="1" lang="en-US" altLang="ja-JP" sz="900" b="0" baseline="0" dirty="0" smtClean="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83</a:t>
            </a:fld>
            <a:endParaRPr lang="en-US" altLang="ja-JP" smtClean="0">
              <a:ea typeface="ＭＳ Ｐゴシック" pitchFamily="50" charset="-128"/>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拡張統計</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Query</a:t>
            </a:r>
            <a:r>
              <a:rPr kumimoji="1" lang="ja-JP" altLang="en-US" sz="900" b="0" baseline="0" dirty="0" smtClean="0">
                <a:latin typeface="Arial" pitchFamily="34" charset="0"/>
                <a:ea typeface="ＭＳ Ｐゴシック" pitchFamily="50" charset="-128"/>
              </a:rPr>
              <a:t>を実行する場合、データの特性によっては、拡張統計を取得することで、より良い実行計画を得られる場合があります。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1</a:t>
            </a:r>
            <a:r>
              <a:rPr kumimoji="1" lang="ja-JP" altLang="en-US" sz="900" b="0" baseline="0" dirty="0" err="1" smtClean="0">
                <a:latin typeface="Arial" pitchFamily="34" charset="0"/>
                <a:ea typeface="ＭＳ Ｐゴシック" pitchFamily="50" charset="-128"/>
              </a:rPr>
              <a:t>つの</a:t>
            </a:r>
            <a:r>
              <a:rPr kumimoji="1" lang="ja-JP" altLang="en-US" sz="900" b="0" baseline="0" dirty="0" smtClean="0">
                <a:latin typeface="Arial" pitchFamily="34" charset="0"/>
                <a:ea typeface="ＭＳ Ｐゴシック" pitchFamily="50" charset="-128"/>
              </a:rPr>
              <a:t>表の中のある</a:t>
            </a:r>
            <a:r>
              <a:rPr kumimoji="1" lang="en-US" altLang="ja-JP" sz="900" b="0" baseline="0" dirty="0" smtClean="0">
                <a:latin typeface="Arial" pitchFamily="34" charset="0"/>
                <a:ea typeface="ＭＳ Ｐゴシック" pitchFamily="50" charset="-128"/>
              </a:rPr>
              <a:t>2</a:t>
            </a:r>
            <a:r>
              <a:rPr kumimoji="1" lang="ja-JP" altLang="en-US" sz="900" b="0" baseline="0" dirty="0" err="1" smtClean="0">
                <a:latin typeface="Arial" pitchFamily="34" charset="0"/>
                <a:ea typeface="ＭＳ Ｐゴシック" pitchFamily="50" charset="-128"/>
              </a:rPr>
              <a:t>つの</a:t>
            </a:r>
            <a:r>
              <a:rPr kumimoji="1" lang="ja-JP" altLang="en-US" sz="900" b="0" baseline="0" dirty="0" smtClean="0">
                <a:latin typeface="Arial" pitchFamily="34" charset="0"/>
                <a:ea typeface="ＭＳ Ｐゴシック" pitchFamily="50" charset="-128"/>
              </a:rPr>
              <a:t>列が暗黙的な相関関係を持っていることは少なくありません。例えば、スライド中の自動車に関する分析では、</a:t>
            </a:r>
            <a:r>
              <a:rPr kumimoji="1" lang="en-US" altLang="ja-JP" sz="900" b="0" baseline="0" dirty="0" smtClean="0">
                <a:latin typeface="Arial" pitchFamily="34" charset="0"/>
                <a:ea typeface="ＭＳ Ｐゴシック" pitchFamily="50" charset="-128"/>
              </a:rPr>
              <a:t>MODEL</a:t>
            </a:r>
            <a:r>
              <a:rPr kumimoji="1" lang="ja-JP" altLang="en-US" sz="900" b="0" baseline="0" dirty="0" smtClean="0">
                <a:latin typeface="Arial" pitchFamily="34" charset="0"/>
                <a:ea typeface="ＭＳ Ｐゴシック" pitchFamily="50" charset="-128"/>
              </a:rPr>
              <a:t>と</a:t>
            </a:r>
            <a:r>
              <a:rPr kumimoji="1" lang="en-US" altLang="ja-JP" sz="900" b="0" baseline="0" dirty="0" smtClean="0">
                <a:latin typeface="Arial" pitchFamily="34" charset="0"/>
                <a:ea typeface="ＭＳ Ｐゴシック" pitchFamily="50" charset="-128"/>
              </a:rPr>
              <a:t>MAKE</a:t>
            </a:r>
            <a:r>
              <a:rPr kumimoji="1" lang="ja-JP" altLang="en-US" sz="900" b="0" baseline="0" dirty="0" err="1" smtClean="0">
                <a:latin typeface="Arial" pitchFamily="34" charset="0"/>
                <a:ea typeface="ＭＳ Ｐゴシック" pitchFamily="50" charset="-128"/>
              </a:rPr>
              <a:t>には</a:t>
            </a:r>
            <a:r>
              <a:rPr kumimoji="1" lang="ja-JP" altLang="en-US" sz="900" b="0" baseline="0" dirty="0" smtClean="0">
                <a:latin typeface="Arial" pitchFamily="34" charset="0"/>
                <a:ea typeface="ＭＳ Ｐゴシック" pitchFamily="50" charset="-128"/>
              </a:rPr>
              <a:t>相関関係が存在します。</a:t>
            </a:r>
            <a:r>
              <a:rPr kumimoji="1" lang="en-US" altLang="ja-JP" sz="900" b="0" baseline="0" dirty="0" smtClean="0">
                <a:latin typeface="Arial" pitchFamily="34" charset="0"/>
                <a:ea typeface="ＭＳ Ｐゴシック" pitchFamily="50" charset="-128"/>
              </a:rPr>
              <a:t>"BMW"</a:t>
            </a:r>
            <a:r>
              <a:rPr kumimoji="1" lang="ja-JP" altLang="en-US" sz="900" b="0" baseline="0" dirty="0" smtClean="0">
                <a:latin typeface="Arial" pitchFamily="34" charset="0"/>
                <a:ea typeface="ＭＳ Ｐゴシック" pitchFamily="50" charset="-128"/>
              </a:rPr>
              <a:t>というメーカーでは、モデルとして、</a:t>
            </a:r>
            <a:r>
              <a:rPr kumimoji="1" lang="en-US" altLang="ja-JP" sz="900" b="0" baseline="0" dirty="0" smtClean="0">
                <a:latin typeface="Arial" pitchFamily="34" charset="0"/>
                <a:ea typeface="ＭＳ Ｐゴシック" pitchFamily="50" charset="-128"/>
              </a:rPr>
              <a:t>SLK</a:t>
            </a:r>
            <a:r>
              <a:rPr kumimoji="1" lang="ja-JP" altLang="en-US" sz="900" b="0" baseline="0" dirty="0" smtClean="0">
                <a:latin typeface="Arial" pitchFamily="34" charset="0"/>
                <a:ea typeface="ＭＳ Ｐゴシック" pitchFamily="50" charset="-128"/>
              </a:rPr>
              <a:t>とかは存在する分けが無く、</a:t>
            </a:r>
            <a:r>
              <a:rPr kumimoji="1" lang="en-US" altLang="ja-JP" sz="900" b="0" baseline="0" dirty="0" smtClean="0">
                <a:latin typeface="Arial" pitchFamily="34" charset="0"/>
                <a:ea typeface="ＭＳ Ｐゴシック" pitchFamily="50" charset="-128"/>
              </a:rPr>
              <a:t>530xi</a:t>
            </a:r>
            <a:r>
              <a:rPr kumimoji="1" lang="ja-JP" altLang="en-US" sz="900" b="0" baseline="0" dirty="0" smtClean="0">
                <a:latin typeface="Arial" pitchFamily="34" charset="0"/>
                <a:ea typeface="ＭＳ Ｐゴシック" pitchFamily="50" charset="-128"/>
              </a:rPr>
              <a:t>と関係があるのは自動車好きであれば知っていて当然です。</a:t>
            </a:r>
          </a:p>
          <a:p>
            <a:pPr>
              <a:defRPr/>
            </a:pPr>
            <a:r>
              <a:rPr kumimoji="1" lang="ja-JP" altLang="en-US" sz="900" b="0" baseline="0" dirty="0" smtClean="0">
                <a:latin typeface="Arial" pitchFamily="34" charset="0"/>
                <a:ea typeface="ＭＳ Ｐゴシック" pitchFamily="50" charset="-128"/>
              </a:rPr>
              <a:t>しかしながら、</a:t>
            </a:r>
            <a:r>
              <a:rPr kumimoji="1" lang="en-US" altLang="ja-JP" sz="900" b="0" baseline="0" dirty="0" smtClean="0">
                <a:latin typeface="Arial" pitchFamily="34" charset="0"/>
                <a:ea typeface="ＭＳ Ｐゴシック" pitchFamily="50" charset="-128"/>
              </a:rPr>
              <a:t>RDBMS</a:t>
            </a:r>
            <a:r>
              <a:rPr kumimoji="1" lang="ja-JP" altLang="en-US" sz="900" b="0" baseline="0" dirty="0" smtClean="0">
                <a:latin typeface="Arial" pitchFamily="34" charset="0"/>
                <a:ea typeface="ＭＳ Ｐゴシック" pitchFamily="50" charset="-128"/>
              </a:rPr>
              <a:t>ではそのような情報は持っていないので、そのような情報を統計情報として持つことにより、効果的な実行計画を得られやすくなります。</a:t>
            </a:r>
            <a:endParaRPr kumimoji="1" lang="en-US" altLang="ja-JP" sz="900" b="0" baseline="0" dirty="0" smtClean="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84</a:t>
            </a:fld>
            <a:endParaRPr lang="en-US" altLang="ja-JP" smtClean="0">
              <a:ea typeface="ＭＳ Ｐゴシック" pitchFamily="50" charset="-128"/>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拡張統計の取得方法</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拡張統計は、</a:t>
            </a:r>
            <a:r>
              <a:rPr kumimoji="1" lang="en-US" altLang="ja-JP" sz="900" b="0" baseline="0" dirty="0" smtClean="0">
                <a:latin typeface="Arial" pitchFamily="34" charset="0"/>
                <a:ea typeface="ＭＳ Ｐゴシック" pitchFamily="50" charset="-128"/>
              </a:rPr>
              <a:t>”DBMS_STATS. CREATE_EXTENDED_STATS”</a:t>
            </a:r>
            <a:r>
              <a:rPr kumimoji="1" lang="ja-JP" altLang="en-US" sz="900" b="0" baseline="0" dirty="0" smtClean="0">
                <a:latin typeface="Arial" pitchFamily="34" charset="0"/>
                <a:ea typeface="ＭＳ Ｐゴシック" pitchFamily="50" charset="-128"/>
              </a:rPr>
              <a:t>を利用して定義することで、通常の統計情報取得時に合わせて拡張統計を取得する事が可能になります。</a:t>
            </a:r>
            <a:endParaRPr kumimoji="1" lang="en-US" altLang="ja-JP" sz="900" b="0" baseline="0" dirty="0" smtClean="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85</a:t>
            </a:fld>
            <a:endParaRPr lang="en-US" altLang="ja-JP" smtClean="0">
              <a:ea typeface="ＭＳ Ｐゴシック" pitchFamily="50" charset="-128"/>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5D93C955-1B87-4267-9AB5-A4443052854D}" type="slidenum">
              <a:rPr lang="en-US" altLang="ja-JP"/>
              <a:pPr/>
              <a:t>86</a:t>
            </a:fld>
            <a:endParaRPr lang="en-US" altLang="ja-JP"/>
          </a:p>
        </p:txBody>
      </p:sp>
      <p:sp>
        <p:nvSpPr>
          <p:cNvPr id="27651" name="Rectangle 2"/>
          <p:cNvSpPr>
            <a:spLocks noGrp="1" noRot="1" noChangeAspect="1" noChangeArrowheads="1" noTextEdit="1"/>
          </p:cNvSpPr>
          <p:nvPr>
            <p:ph type="sldImg"/>
          </p:nvPr>
        </p:nvSpPr>
        <p:spPr>
          <a:xfrm>
            <a:off x="82550" y="741363"/>
            <a:ext cx="6573838" cy="3698875"/>
          </a:xfrm>
          <a:ln/>
        </p:spPr>
      </p:sp>
      <p:sp>
        <p:nvSpPr>
          <p:cNvPr id="27652" name="Rectangle 3"/>
          <p:cNvSpPr>
            <a:spLocks noGrp="1" noChangeArrowheads="1"/>
          </p:cNvSpPr>
          <p:nvPr>
            <p:ph type="body" idx="1"/>
          </p:nvPr>
        </p:nvSpPr>
        <p:spPr>
          <a:noFill/>
          <a:ln/>
        </p:spPr>
        <p:txBody>
          <a:bodyPr lIns="96653" tIns="48326" rIns="96653" bIns="48326"/>
          <a:lstStyle/>
          <a:p>
            <a:pPr eaLnBrk="1" hangingPunct="1"/>
            <a:endParaRPr lang="en-GB" dirty="0" smtClean="0">
              <a:latin typeface="Arial" pitchFamily="34" charset="0"/>
              <a:ea typeface="ＭＳ Ｐゴシック" pitchFamily="50" charset="-128"/>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en-US" altLang="ja-JP" sz="900" b="1" baseline="0" dirty="0" smtClean="0">
                <a:latin typeface="Arial" pitchFamily="34" charset="0"/>
                <a:ea typeface="ＭＳ Ｐゴシック" pitchFamily="50" charset="-128"/>
              </a:rPr>
              <a:t>SQL Monitor</a:t>
            </a: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パフォーマンス・チューニングを実施する場合のツールとして、有効なツールの</a:t>
            </a:r>
            <a:r>
              <a:rPr kumimoji="1" lang="en-US" altLang="ja-JP" sz="900" b="0" baseline="0" dirty="0" smtClean="0">
                <a:latin typeface="Arial" pitchFamily="34" charset="0"/>
                <a:ea typeface="ＭＳ Ｐゴシック" pitchFamily="50" charset="-128"/>
              </a:rPr>
              <a:t>1</a:t>
            </a:r>
            <a:r>
              <a:rPr kumimoji="1" lang="ja-JP" altLang="en-US" sz="900" b="0" baseline="0" dirty="0" smtClean="0">
                <a:latin typeface="Arial" pitchFamily="34" charset="0"/>
                <a:ea typeface="ＭＳ Ｐゴシック" pitchFamily="50" charset="-128"/>
              </a:rPr>
              <a:t>つとして、</a:t>
            </a:r>
            <a:r>
              <a:rPr kumimoji="1" lang="en-US" altLang="ja-JP" sz="900" b="0" baseline="0" dirty="0" smtClean="0">
                <a:latin typeface="Arial" pitchFamily="34" charset="0"/>
                <a:ea typeface="ＭＳ Ｐゴシック" pitchFamily="50" charset="-128"/>
              </a:rPr>
              <a:t>SQL Monitor</a:t>
            </a:r>
            <a:r>
              <a:rPr kumimoji="1" lang="ja-JP" altLang="en-US" sz="900" b="0" baseline="0" dirty="0" smtClean="0">
                <a:latin typeface="Arial" pitchFamily="34" charset="0"/>
                <a:ea typeface="ＭＳ Ｐゴシック" pitchFamily="50" charset="-128"/>
              </a:rPr>
              <a:t>があげられます。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コマンドラインでも取得できますし、</a:t>
            </a:r>
            <a:r>
              <a:rPr kumimoji="1" lang="en-US" altLang="ja-JP" sz="900" b="0" baseline="0" dirty="0" smtClean="0">
                <a:latin typeface="Arial" pitchFamily="34" charset="0"/>
                <a:ea typeface="ＭＳ Ｐゴシック" pitchFamily="50" charset="-128"/>
              </a:rPr>
              <a:t>Oracle Enterprise Manager</a:t>
            </a:r>
            <a:r>
              <a:rPr kumimoji="1" lang="ja-JP" altLang="en-US" sz="900" b="0" baseline="0" dirty="0" smtClean="0">
                <a:latin typeface="Arial" pitchFamily="34" charset="0"/>
                <a:ea typeface="ＭＳ Ｐゴシック" pitchFamily="50" charset="-128"/>
              </a:rPr>
              <a:t>からも確認することが可能です。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87</a:t>
            </a:fld>
            <a:endParaRPr lang="en-US" altLang="ja-JP" smtClean="0">
              <a:ea typeface="ＭＳ Ｐゴシック" pitchFamily="50" charset="-128"/>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en-US" altLang="ja-JP" sz="900" b="1" baseline="0" dirty="0" smtClean="0">
                <a:latin typeface="Arial" pitchFamily="34" charset="0"/>
                <a:ea typeface="ＭＳ Ｐゴシック" pitchFamily="50" charset="-128"/>
              </a:rPr>
              <a:t>SQL Monitor</a:t>
            </a:r>
            <a:r>
              <a:rPr kumimoji="1" lang="ja-JP" altLang="en-US" sz="900" b="1" baseline="0" dirty="0" smtClean="0">
                <a:latin typeface="Arial" pitchFamily="34" charset="0"/>
                <a:ea typeface="ＭＳ Ｐゴシック" pitchFamily="50" charset="-128"/>
              </a:rPr>
              <a:t>の特長</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88</a:t>
            </a:fld>
            <a:endParaRPr lang="en-US" altLang="ja-JP" smtClean="0">
              <a:ea typeface="ＭＳ Ｐゴシック" pitchFamily="50" charset="-128"/>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en-US" altLang="ja-JP" sz="900" b="1" baseline="0" dirty="0" smtClean="0">
                <a:latin typeface="Arial" pitchFamily="34" charset="0"/>
                <a:ea typeface="ＭＳ Ｐゴシック" pitchFamily="50" charset="-128"/>
              </a:rPr>
              <a:t>AWR</a:t>
            </a:r>
            <a:r>
              <a:rPr kumimoji="1" lang="ja-JP" altLang="en-US" sz="900" b="1" baseline="0" dirty="0" smtClean="0">
                <a:latin typeface="Arial" pitchFamily="34" charset="0"/>
                <a:ea typeface="ＭＳ Ｐゴシック" pitchFamily="50" charset="-128"/>
              </a:rPr>
              <a:t>レポート</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データベースのチューニングを実施する場合、個々の</a:t>
            </a:r>
            <a:r>
              <a:rPr kumimoji="1" lang="en-US" altLang="ja-JP" sz="900" b="0" baseline="0" dirty="0" smtClean="0">
                <a:latin typeface="Arial" pitchFamily="34" charset="0"/>
                <a:ea typeface="ＭＳ Ｐゴシック" pitchFamily="50" charset="-128"/>
              </a:rPr>
              <a:t>SQL</a:t>
            </a:r>
            <a:r>
              <a:rPr kumimoji="1" lang="ja-JP" altLang="en-US" sz="900" b="0" baseline="0" dirty="0" smtClean="0">
                <a:latin typeface="Arial" pitchFamily="34" charset="0"/>
                <a:ea typeface="ＭＳ Ｐゴシック" pitchFamily="50" charset="-128"/>
              </a:rPr>
              <a:t>単位での解析も重要ですが、インスタンス単位でのリソース利用状況や、待機イベントを確認することも重要かつ有効な手段になります。</a:t>
            </a: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smtClean="0">
                <a:latin typeface="Arial" pitchFamily="34" charset="0"/>
                <a:ea typeface="ＭＳ Ｐゴシック" pitchFamily="50" charset="-128"/>
              </a:rPr>
              <a:t>AWR</a:t>
            </a:r>
            <a:r>
              <a:rPr kumimoji="1" lang="ja-JP" altLang="en-US" sz="900" b="0" baseline="0" dirty="0" smtClean="0">
                <a:latin typeface="Arial" pitchFamily="34" charset="0"/>
                <a:ea typeface="ＭＳ Ｐゴシック" pitchFamily="50" charset="-128"/>
              </a:rPr>
              <a:t>レポートとは、インスタンス単位で統計情報の自動収集</a:t>
            </a:r>
            <a:r>
              <a:rPr kumimoji="1" lang="en-US" altLang="ja-JP" sz="900" b="0" baseline="0" dirty="0" smtClean="0">
                <a:latin typeface="Arial" pitchFamily="34" charset="0"/>
                <a:ea typeface="ＭＳ Ｐゴシック" pitchFamily="50" charset="-128"/>
              </a:rPr>
              <a:t>/</a:t>
            </a:r>
            <a:r>
              <a:rPr kumimoji="1" lang="ja-JP" altLang="en-US" sz="900" b="0" baseline="0" dirty="0" smtClean="0">
                <a:latin typeface="Arial" pitchFamily="34" charset="0"/>
                <a:ea typeface="ＭＳ Ｐゴシック" pitchFamily="50" charset="-128"/>
              </a:rPr>
              <a:t>管理が定期的に行われ、</a:t>
            </a:r>
            <a:r>
              <a:rPr kumimoji="1" lang="en-US" altLang="ja-JP" sz="900" b="0" baseline="0" dirty="0" smtClean="0">
                <a:latin typeface="Arial" pitchFamily="34" charset="0"/>
                <a:ea typeface="ＭＳ Ｐゴシック" pitchFamily="50" charset="-128"/>
              </a:rPr>
              <a:t>AWR</a:t>
            </a:r>
            <a:r>
              <a:rPr kumimoji="1" lang="ja-JP" altLang="en-US" sz="900" b="0" baseline="0" dirty="0" smtClean="0">
                <a:latin typeface="Arial" pitchFamily="34" charset="0"/>
                <a:ea typeface="ＭＳ Ｐゴシック" pitchFamily="50" charset="-128"/>
              </a:rPr>
              <a:t>（</a:t>
            </a:r>
            <a:r>
              <a:rPr kumimoji="1" lang="en-US" altLang="ja-JP" sz="900" b="0" baseline="0" dirty="0" smtClean="0">
                <a:latin typeface="Arial" pitchFamily="34" charset="0"/>
                <a:ea typeface="ＭＳ Ｐゴシック" pitchFamily="50" charset="-128"/>
              </a:rPr>
              <a:t>Automatic Workload Repository)</a:t>
            </a:r>
            <a:r>
              <a:rPr kumimoji="1" lang="ja-JP" altLang="en-US" sz="900" b="0" baseline="0" dirty="0" smtClean="0">
                <a:latin typeface="Arial" pitchFamily="34" charset="0"/>
                <a:ea typeface="ＭＳ Ｐゴシック" pitchFamily="50" charset="-128"/>
              </a:rPr>
              <a:t>にその情報が格納されます。その収集された情報をもとに作成されるレポートのことを指しています。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89</a:t>
            </a:fld>
            <a:endParaRPr lang="en-US" altLang="ja-JP" smtClean="0">
              <a:ea typeface="ＭＳ Ｐゴシック" pitchFamily="50"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ja-JP" altLang="en-US" sz="900" b="1" baseline="0" dirty="0" smtClean="0">
                <a:latin typeface="Arial" pitchFamily="34" charset="0"/>
                <a:ea typeface="ＭＳ Ｐゴシック" pitchFamily="50" charset="-128"/>
              </a:rPr>
              <a:t>初期化パラメータ</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r>
              <a:rPr kumimoji="1" lang="en-US" altLang="ja-JP" sz="900" b="0" baseline="0" dirty="0" err="1" smtClean="0">
                <a:latin typeface="Arial" pitchFamily="34" charset="0"/>
                <a:ea typeface="ＭＳ Ｐゴシック" pitchFamily="50" charset="-128"/>
              </a:rPr>
              <a:t>Exadata</a:t>
            </a:r>
            <a:r>
              <a:rPr kumimoji="1" lang="en-US" altLang="ja-JP" sz="900" b="0" baseline="0" dirty="0" smtClean="0">
                <a:latin typeface="Arial" pitchFamily="34" charset="0"/>
                <a:ea typeface="ＭＳ Ｐゴシック" pitchFamily="50" charset="-128"/>
              </a:rPr>
              <a:t> Database Machine</a:t>
            </a:r>
            <a:r>
              <a:rPr kumimoji="1" lang="ja-JP" altLang="en-US" sz="900" b="0" baseline="0" dirty="0" smtClean="0">
                <a:latin typeface="Arial" pitchFamily="34" charset="0"/>
                <a:ea typeface="ＭＳ Ｐゴシック" pitchFamily="50" charset="-128"/>
              </a:rPr>
              <a:t>は、並列処理することが、そのリソースを有効活用し、最適なパフォーマンスを得る</a:t>
            </a:r>
            <a:r>
              <a:rPr kumimoji="1" lang="en-US" altLang="ja-JP" sz="900" b="0" baseline="0" dirty="0" smtClean="0">
                <a:latin typeface="Arial" pitchFamily="34" charset="0"/>
                <a:ea typeface="ＭＳ Ｐゴシック" pitchFamily="50" charset="-128"/>
              </a:rPr>
              <a:t>1</a:t>
            </a:r>
            <a:r>
              <a:rPr kumimoji="1" lang="ja-JP" altLang="en-US" sz="900" b="0" baseline="0" dirty="0" err="1" smtClean="0">
                <a:latin typeface="Arial" pitchFamily="34" charset="0"/>
                <a:ea typeface="ＭＳ Ｐゴシック" pitchFamily="50" charset="-128"/>
              </a:rPr>
              <a:t>つの</a:t>
            </a:r>
            <a:r>
              <a:rPr kumimoji="1" lang="ja-JP" altLang="en-US" sz="900" b="0" baseline="0" dirty="0" smtClean="0">
                <a:latin typeface="Arial" pitchFamily="34" charset="0"/>
                <a:ea typeface="ＭＳ Ｐゴシック" pitchFamily="50" charset="-128"/>
              </a:rPr>
              <a:t>基本的な考え方です。</a:t>
            </a:r>
            <a:endParaRPr kumimoji="1" lang="en-US" altLang="ja-JP" sz="900" b="0" baseline="0" dirty="0" smtClean="0">
              <a:latin typeface="Arial" pitchFamily="34" charset="0"/>
              <a:ea typeface="ＭＳ Ｐゴシック" pitchFamily="50" charset="-128"/>
            </a:endParaRPr>
          </a:p>
          <a:p>
            <a:pPr>
              <a:defRPr/>
            </a:pPr>
            <a:r>
              <a:rPr kumimoji="1" lang="ja-JP" altLang="en-US" sz="900" b="0" baseline="0" dirty="0" smtClean="0">
                <a:latin typeface="Arial" pitchFamily="34" charset="0"/>
                <a:ea typeface="ＭＳ Ｐゴシック" pitchFamily="50" charset="-128"/>
              </a:rPr>
              <a:t>ここでは、その並列処理を想定し、パフォーマンス・ベンチマークを実施する場合の最初の初期化パラメータとしてどのようなパラメータをどのような値にしておくべきかを示しています。</a:t>
            </a:r>
            <a:endParaRPr kumimoji="1" lang="en-US" altLang="ja-JP" sz="900" b="0" baseline="0" dirty="0" smtClean="0">
              <a:latin typeface="Arial" pitchFamily="34" charset="0"/>
              <a:ea typeface="ＭＳ Ｐゴシック" pitchFamily="50" charset="-128"/>
            </a:endParaRPr>
          </a:p>
          <a:p>
            <a:pPr>
              <a:defRPr/>
            </a:pPr>
            <a:endParaRPr kumimoji="1" lang="en-US" altLang="ja-JP" sz="900" b="0" dirty="0" smtClean="0">
              <a:latin typeface="Arial" pitchFamily="34" charset="0"/>
              <a:ea typeface="ＭＳ Ｐゴシック" pitchFamily="50" charset="-128"/>
            </a:endParaRPr>
          </a:p>
          <a:p>
            <a:pPr>
              <a:defRPr/>
            </a:pPr>
            <a:r>
              <a:rPr kumimoji="1" lang="en-US" altLang="ja-JP" sz="900" b="0" dirty="0" smtClean="0">
                <a:latin typeface="Arial" pitchFamily="34" charset="0"/>
                <a:ea typeface="ＭＳ Ｐゴシック" pitchFamily="50" charset="-128"/>
              </a:rPr>
              <a:t># </a:t>
            </a:r>
            <a:r>
              <a:rPr kumimoji="1" lang="ja-JP" altLang="en-US" sz="900" b="0" baseline="0" dirty="0" smtClean="0">
                <a:latin typeface="Arial" pitchFamily="34" charset="0"/>
                <a:ea typeface="ＭＳ Ｐゴシック" pitchFamily="50" charset="-128"/>
              </a:rPr>
              <a:t>実システムでのパラメーター設計は、スライドに記載してある性能関連パラメーター以外にも設定検討するパラメーターがあるため、</a:t>
            </a:r>
            <a:r>
              <a:rPr kumimoji="1" lang="en-US" altLang="ja-JP" sz="900" b="0" baseline="0" dirty="0" smtClean="0">
                <a:latin typeface="Arial" pitchFamily="34" charset="0"/>
                <a:ea typeface="ＭＳ Ｐゴシック" pitchFamily="50" charset="-128"/>
              </a:rPr>
              <a:t>Best Practice</a:t>
            </a:r>
            <a:r>
              <a:rPr kumimoji="1" lang="ja-JP" altLang="en-US" sz="900" b="0" dirty="0" smtClean="0">
                <a:latin typeface="Arial" pitchFamily="34" charset="0"/>
                <a:ea typeface="ＭＳ Ｐゴシック" pitchFamily="50" charset="-128"/>
              </a:rPr>
              <a:t>に記載されている推奨値を参考に設定してください。</a:t>
            </a: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9</a:t>
            </a:fld>
            <a:endParaRPr lang="en-US" altLang="ja-JP" smtClean="0">
              <a:ea typeface="ＭＳ Ｐゴシック" pitchFamily="50" charset="-128"/>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en-US" altLang="ja-JP" sz="900" b="1" baseline="0" dirty="0" smtClean="0">
                <a:latin typeface="Arial" pitchFamily="34" charset="0"/>
                <a:ea typeface="ＭＳ Ｐゴシック" pitchFamily="50" charset="-128"/>
              </a:rPr>
              <a:t>AWR</a:t>
            </a:r>
            <a:r>
              <a:rPr kumimoji="1" lang="ja-JP" altLang="en-US" sz="900" b="1" baseline="0" dirty="0" smtClean="0">
                <a:latin typeface="Arial" pitchFamily="34" charset="0"/>
                <a:ea typeface="ＭＳ Ｐゴシック" pitchFamily="50" charset="-128"/>
              </a:rPr>
              <a:t>レポートの例</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a:latin typeface="Arial" pitchFamily="34" charset="0"/>
              <a:ea typeface="ＭＳ Ｐゴシック" pitchFamily="50" charset="-128"/>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90</a:t>
            </a:fld>
            <a:endParaRPr lang="en-US" altLang="ja-JP" smtClean="0">
              <a:ea typeface="ＭＳ Ｐゴシック" pitchFamily="50" charset="-128"/>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noTextEdit="1"/>
          </p:cNvSpPr>
          <p:nvPr>
            <p:ph type="sldImg"/>
          </p:nvPr>
        </p:nvSpPr>
        <p:spPr>
          <a:xfrm>
            <a:off x="80963" y="741363"/>
            <a:ext cx="6573837" cy="3698875"/>
          </a:xfrm>
          <a:ln/>
        </p:spPr>
      </p:sp>
      <p:sp>
        <p:nvSpPr>
          <p:cNvPr id="3" name="ノート プレースホルダ 2"/>
          <p:cNvSpPr>
            <a:spLocks noGrp="1"/>
          </p:cNvSpPr>
          <p:nvPr>
            <p:ph type="body" idx="1"/>
          </p:nvPr>
        </p:nvSpPr>
        <p:spPr/>
        <p:txBody>
          <a:bodyPr>
            <a:normAutofit/>
          </a:bodyPr>
          <a:lstStyle/>
          <a:p>
            <a:pPr>
              <a:defRPr/>
            </a:pPr>
            <a:r>
              <a:rPr kumimoji="1" lang="en-US" altLang="ja-JP" sz="900" b="1" baseline="0" dirty="0" smtClean="0">
                <a:latin typeface="Arial" pitchFamily="34" charset="0"/>
                <a:ea typeface="ＭＳ Ｐゴシック" pitchFamily="50" charset="-128"/>
              </a:rPr>
              <a:t>AWR</a:t>
            </a:r>
            <a:r>
              <a:rPr kumimoji="1" lang="ja-JP" altLang="en-US" sz="900" b="1" baseline="0" dirty="0" smtClean="0">
                <a:latin typeface="Arial" pitchFamily="34" charset="0"/>
                <a:ea typeface="ＭＳ Ｐゴシック" pitchFamily="50" charset="-128"/>
              </a:rPr>
              <a:t>レポートの例（続き）</a:t>
            </a:r>
            <a:endParaRPr kumimoji="1" lang="en-US" altLang="ja-JP" sz="900" b="1" baseline="0" dirty="0" smtClean="0">
              <a:latin typeface="Arial" pitchFamily="34" charset="0"/>
              <a:ea typeface="ＭＳ Ｐゴシック" pitchFamily="50" charset="-128"/>
            </a:endParaRPr>
          </a:p>
          <a:p>
            <a:pPr>
              <a:defRPr/>
            </a:pPr>
            <a:endParaRPr kumimoji="1" lang="en-US" altLang="ja-JP" sz="900" b="0" baseline="0" dirty="0" smtClean="0">
              <a:latin typeface="Arial" pitchFamily="34" charset="0"/>
              <a:ea typeface="ＭＳ Ｐゴシック" pitchFamily="50" charset="-128"/>
            </a:endParaRPr>
          </a:p>
          <a:p>
            <a:pPr>
              <a:defRPr/>
            </a:pPr>
            <a:endParaRPr kumimoji="1" lang="ja-JP" altLang="en-US" sz="900" b="0" baseline="0" dirty="0" smtClean="0">
              <a:latin typeface="Arial" pitchFamily="34" charset="0"/>
              <a:ea typeface="ＭＳ Ｐゴシック" pitchFamily="50" charset="-128"/>
            </a:endParaRPr>
          </a:p>
          <a:p>
            <a:pPr>
              <a:defRPr/>
            </a:pPr>
            <a:endParaRPr kumimoji="1" lang="ja-JP" altLang="en-US" sz="900" b="0" dirty="0">
              <a:latin typeface="+mn-ea"/>
              <a:ea typeface="+mn-ea"/>
            </a:endParaRPr>
          </a:p>
        </p:txBody>
      </p:sp>
      <p:sp>
        <p:nvSpPr>
          <p:cNvPr id="17412" name="スライド番号プレースホルダ 3"/>
          <p:cNvSpPr>
            <a:spLocks noGrp="1"/>
          </p:cNvSpPr>
          <p:nvPr>
            <p:ph type="sldNum" sz="quarter" idx="5"/>
          </p:nvPr>
        </p:nvSpPr>
        <p:spPr>
          <a:noFill/>
        </p:spPr>
        <p:txBody>
          <a:bodyPr/>
          <a:lstStyle/>
          <a:p>
            <a:fld id="{B4380C31-DE0B-4668-89DF-8B4984857494}" type="slidenum">
              <a:rPr lang="en-US" altLang="ja-JP" smtClean="0">
                <a:ea typeface="ＭＳ Ｐゴシック" pitchFamily="50" charset="-128"/>
              </a:rPr>
              <a:pPr/>
              <a:t>91</a:t>
            </a:fld>
            <a:endParaRPr lang="en-US" altLang="ja-JP" smtClean="0">
              <a:ea typeface="ＭＳ Ｐゴシック" pitchFamily="50" charset="-128"/>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92</a:t>
            </a:fld>
            <a:endParaRPr lang="en-US"/>
          </a:p>
        </p:txBody>
      </p:sp>
    </p:spTree>
    <p:extLst>
      <p:ext uri="{BB962C8B-B14F-4D97-AF65-F5344CB8AC3E}">
        <p14:creationId xmlns="" xmlns:p14="http://schemas.microsoft.com/office/powerpoint/2010/main" val="2485513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5" name="TextBox 10"/>
          <p:cNvSpPr txBox="1"/>
          <p:nvPr/>
        </p:nvSpPr>
        <p:spPr>
          <a:xfrm>
            <a:off x="4493399" y="4917282"/>
            <a:ext cx="2091282" cy="136922"/>
          </a:xfrm>
          <a:prstGeom prst="rect">
            <a:avLst/>
          </a:prstGeom>
          <a:noFill/>
        </p:spPr>
        <p:txBody>
          <a:bodyPr wrap="none" lIns="0" tIns="0" rIns="0" bIns="0" anchor="ctr"/>
          <a:lstStyle/>
          <a:p>
            <a:pPr fontAlgn="auto">
              <a:spcBef>
                <a:spcPts val="0"/>
              </a:spcBef>
              <a:spcAft>
                <a:spcPts val="0"/>
              </a:spcAft>
              <a:defRPr/>
            </a:pPr>
            <a:r>
              <a:rPr kumimoji="0" sz="600" dirty="0">
                <a:solidFill>
                  <a:schemeClr val="tx1">
                    <a:lumMod val="60000"/>
                    <a:lumOff val="40000"/>
                  </a:schemeClr>
                </a:solidFill>
                <a:latin typeface="+mn-lt"/>
                <a:ea typeface="+mn-ea"/>
              </a:rPr>
              <a:t>Copyright © </a:t>
            </a:r>
            <a:r>
              <a:rPr kumimoji="0" sz="600" dirty="0" smtClean="0">
                <a:solidFill>
                  <a:schemeClr val="tx1">
                    <a:lumMod val="60000"/>
                    <a:lumOff val="40000"/>
                  </a:schemeClr>
                </a:solidFill>
                <a:latin typeface="+mn-lt"/>
                <a:ea typeface="+mn-ea"/>
              </a:rPr>
              <a:t>201</a:t>
            </a:r>
            <a:r>
              <a:rPr kumimoji="0" lang="en-US" sz="600" dirty="0" smtClean="0">
                <a:solidFill>
                  <a:schemeClr val="tx1">
                    <a:lumMod val="60000"/>
                    <a:lumOff val="40000"/>
                  </a:schemeClr>
                </a:solidFill>
                <a:latin typeface="+mn-lt"/>
                <a:ea typeface="+mn-ea"/>
              </a:rPr>
              <a:t>5</a:t>
            </a:r>
            <a:r>
              <a:rPr kumimoji="0" sz="600" dirty="0" smtClean="0">
                <a:solidFill>
                  <a:schemeClr val="tx1">
                    <a:lumMod val="60000"/>
                    <a:lumOff val="40000"/>
                  </a:schemeClr>
                </a:solidFill>
                <a:latin typeface="+mn-lt"/>
                <a:ea typeface="+mn-ea"/>
              </a:rPr>
              <a:t> </a:t>
            </a:r>
            <a:r>
              <a:rPr kumimoji="0" sz="600" dirty="0">
                <a:solidFill>
                  <a:schemeClr val="tx1">
                    <a:lumMod val="60000"/>
                    <a:lumOff val="40000"/>
                  </a:schemeClr>
                </a:solidFill>
                <a:latin typeface="+mn-lt"/>
                <a:ea typeface="+mn-ea"/>
              </a:rPr>
              <a:t>Oracle and/or its affiliates. All rights reserved.  |</a:t>
            </a:r>
          </a:p>
        </p:txBody>
      </p:sp>
      <p:pic>
        <p:nvPicPr>
          <p:cNvPr id="6" name="Oracle red badge logo" descr="Oracle logo in white on red staging background"/>
          <p:cNvPicPr>
            <a:picLocks noChangeAspect="1"/>
          </p:cNvPicPr>
          <p:nvPr/>
        </p:nvPicPr>
        <p:blipFill>
          <a:blip r:embed="rId2"/>
          <a:srcRect/>
          <a:stretch>
            <a:fillRect/>
          </a:stretch>
        </p:blipFill>
        <p:spPr bwMode="ltGray">
          <a:xfrm>
            <a:off x="398964" y="4698207"/>
            <a:ext cx="1217136" cy="445294"/>
          </a:xfrm>
          <a:prstGeom prst="rect">
            <a:avLst/>
          </a:prstGeom>
          <a:noFill/>
          <a:ln w="9525">
            <a:noFill/>
            <a:miter lim="800000"/>
            <a:headEnd/>
            <a:tailEnd/>
          </a:ln>
        </p:spPr>
      </p:pic>
      <p:sp>
        <p:nvSpPr>
          <p:cNvPr id="2" name="Title 1"/>
          <p:cNvSpPr>
            <a:spLocks noGrp="1"/>
          </p:cNvSpPr>
          <p:nvPr>
            <p:ph type="ctrTitle"/>
          </p:nvPr>
        </p:nvSpPr>
        <p:spPr>
          <a:xfrm>
            <a:off x="398964" y="554832"/>
            <a:ext cx="8346073" cy="1102519"/>
          </a:xfrm>
        </p:spPr>
        <p:txBody>
          <a:bodyPr/>
          <a:lstStyle>
            <a:lvl1pPr>
              <a:lnSpc>
                <a:spcPct val="80000"/>
              </a:lnSpc>
              <a:defRPr sz="3600"/>
            </a:lvl1pPr>
          </a:lstStyle>
          <a:p>
            <a:r>
              <a:rPr lang="ja-JP" altLang="en-US" smtClean="0"/>
              <a:t>マスタ タイトルの書式設定</a:t>
            </a:r>
            <a:endParaRPr dirty="0"/>
          </a:p>
        </p:txBody>
      </p:sp>
      <p:sp>
        <p:nvSpPr>
          <p:cNvPr id="3" name="Subtitle 2"/>
          <p:cNvSpPr>
            <a:spLocks noGrp="1"/>
          </p:cNvSpPr>
          <p:nvPr>
            <p:ph type="subTitle" idx="1"/>
          </p:nvPr>
        </p:nvSpPr>
        <p:spPr>
          <a:xfrm>
            <a:off x="398926" y="1714500"/>
            <a:ext cx="8347160" cy="685800"/>
          </a:xfrm>
        </p:spPr>
        <p:txBody>
          <a:bodyPr>
            <a:noAutofit/>
          </a:bodyPr>
          <a:lstStyle>
            <a:lvl1pPr marL="0" indent="0" algn="l">
              <a:spcBef>
                <a:spcPts val="0"/>
              </a:spcBef>
              <a:buNone/>
              <a:defRPr sz="1800" b="1">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ja-JP" altLang="en-US" smtClean="0"/>
              <a:t>マスタ サブタイトルの書式設定</a:t>
            </a:r>
            <a:endParaRPr dirty="0"/>
          </a:p>
        </p:txBody>
      </p:sp>
      <p:sp>
        <p:nvSpPr>
          <p:cNvPr id="13" name="Text Placeholder 12"/>
          <p:cNvSpPr>
            <a:spLocks noGrp="1"/>
          </p:cNvSpPr>
          <p:nvPr>
            <p:ph type="body" sz="quarter" idx="13"/>
          </p:nvPr>
        </p:nvSpPr>
        <p:spPr>
          <a:xfrm>
            <a:off x="398964" y="2572089"/>
            <a:ext cx="8346073"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lang="ja-JP" altLang="en-US" smtClean="0"/>
              <a:t>マスタ テキストの書式設定</a:t>
            </a:r>
          </a:p>
        </p:txBody>
      </p:sp>
      <p:sp>
        <p:nvSpPr>
          <p:cNvPr id="7" name="Date Placeholder 3"/>
          <p:cNvSpPr>
            <a:spLocks noGrp="1"/>
          </p:cNvSpPr>
          <p:nvPr>
            <p:ph type="dt" sz="half" idx="14"/>
          </p:nvPr>
        </p:nvSpPr>
        <p:spPr/>
        <p:txBody>
          <a:bodyPr/>
          <a:lstStyle>
            <a:lvl1pPr>
              <a:defRPr/>
            </a:lvl1pPr>
          </a:lstStyle>
          <a:p>
            <a:pPr>
              <a:defRPr/>
            </a:pPr>
            <a:endParaRPr dirty="0"/>
          </a:p>
        </p:txBody>
      </p:sp>
      <p:sp>
        <p:nvSpPr>
          <p:cNvPr id="8" name="Footer Placeholder 4"/>
          <p:cNvSpPr>
            <a:spLocks noGrp="1"/>
          </p:cNvSpPr>
          <p:nvPr>
            <p:ph type="ftr" sz="quarter" idx="15"/>
          </p:nvPr>
        </p:nvSpPr>
        <p:spPr/>
        <p:txBody>
          <a:bodyPr/>
          <a:lstStyle>
            <a:lvl1pPr>
              <a:defRPr/>
            </a:lvl1pPr>
          </a:lstStyle>
          <a:p>
            <a:pPr>
              <a:defRPr/>
            </a:pPr>
            <a:r>
              <a:rPr lang="en-US" smtClean="0"/>
              <a:t>Copyright © 2015, Oracle All rights reserved.</a:t>
            </a:r>
            <a:endParaRPr/>
          </a:p>
        </p:txBody>
      </p:sp>
      <p:sp>
        <p:nvSpPr>
          <p:cNvPr id="9" name="Slide Number Placeholder 5"/>
          <p:cNvSpPr>
            <a:spLocks noGrp="1"/>
          </p:cNvSpPr>
          <p:nvPr>
            <p:ph type="sldNum" sz="quarter" idx="16"/>
          </p:nvPr>
        </p:nvSpPr>
        <p:spPr>
          <a:xfrm>
            <a:off x="8459213" y="5200651"/>
            <a:ext cx="285824" cy="136922"/>
          </a:xfrm>
        </p:spPr>
        <p:txBody>
          <a:bodyPr/>
          <a:lstStyle>
            <a:lvl1pPr>
              <a:defRPr/>
            </a:lvl1pPr>
          </a:lstStyle>
          <a:p>
            <a:pPr>
              <a:defRPr/>
            </a:pPr>
            <a:fld id="{F6729755-58E2-418C-B56F-8E75F630C2C4}" type="slidenum">
              <a:rPr/>
              <a:pPr>
                <a:defRPr/>
              </a:pPr>
              <a:t>&lt;#&gt;</a:t>
            </a:fld>
            <a:endParaRPr dirty="0"/>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p:nvPr>
        </p:nvSpPr>
        <p:spPr>
          <a:xfrm>
            <a:off x="2399734" y="1428750"/>
            <a:ext cx="6344112" cy="1657350"/>
          </a:xfrm>
        </p:spPr>
        <p:txBody>
          <a:bodyPr anchor="t"/>
          <a:lstStyle>
            <a:lvl1pPr marL="171473" indent="-171473" algn="l">
              <a:defRPr sz="3000" b="0"/>
            </a:lvl1pPr>
          </a:lstStyle>
          <a:p>
            <a:r>
              <a:rPr lang="ja-JP" altLang="en-US" smtClean="0"/>
              <a:t>マスタ タイトルの書式設定</a:t>
            </a:r>
            <a:endParaRPr dirty="0"/>
          </a:p>
        </p:txBody>
      </p:sp>
      <p:sp>
        <p:nvSpPr>
          <p:cNvPr id="4" name="Text Placeholder 3"/>
          <p:cNvSpPr>
            <a:spLocks noGrp="1"/>
          </p:cNvSpPr>
          <p:nvPr>
            <p:ph type="body" sz="half" idx="2"/>
          </p:nvPr>
        </p:nvSpPr>
        <p:spPr>
          <a:xfrm>
            <a:off x="2628393" y="3143250"/>
            <a:ext cx="6115452" cy="571500"/>
          </a:xfrm>
        </p:spPr>
        <p:txBody>
          <a:bodyPr>
            <a:noAutofit/>
          </a:bodyPr>
          <a:lstStyle>
            <a:lvl1pPr marL="219104" indent="-219104">
              <a:spcBef>
                <a:spcPts val="0"/>
              </a:spcBef>
              <a:buClr>
                <a:schemeClr val="tx1"/>
              </a:buClr>
              <a:buFont typeface="Arial" panose="020B0604020202020204" pitchFamily="34" charset="0"/>
              <a:buChar char="–"/>
              <a:defRPr sz="18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ja-JP" altLang="en-US" smtClean="0"/>
              <a:t>マスタ テキストの書式設定</a:t>
            </a:r>
          </a:p>
        </p:txBody>
      </p:sp>
      <p:sp>
        <p:nvSpPr>
          <p:cNvPr id="5" name="Date Placeholder 3"/>
          <p:cNvSpPr>
            <a:spLocks noGrp="1"/>
          </p:cNvSpPr>
          <p:nvPr>
            <p:ph type="dt" sz="half" idx="10"/>
          </p:nvPr>
        </p:nvSpPr>
        <p:spPr/>
        <p:txBody>
          <a:bodyPr/>
          <a:lstStyle>
            <a:lvl1pPr>
              <a:defRPr/>
            </a:lvl1pPr>
          </a:lstStyle>
          <a:p>
            <a:pPr>
              <a:defRPr/>
            </a:pPr>
            <a:endParaRPr dirty="0"/>
          </a:p>
        </p:txBody>
      </p:sp>
      <p:sp>
        <p:nvSpPr>
          <p:cNvPr id="6" name="Footer Placeholder 4"/>
          <p:cNvSpPr>
            <a:spLocks noGrp="1"/>
          </p:cNvSpPr>
          <p:nvPr>
            <p:ph type="ftr" sz="quarter" idx="11"/>
          </p:nvPr>
        </p:nvSpPr>
        <p:spPr/>
        <p:txBody>
          <a:bodyPr/>
          <a:lstStyle>
            <a:lvl1pPr>
              <a:defRPr/>
            </a:lvl1pPr>
          </a:lstStyle>
          <a:p>
            <a:pPr>
              <a:defRPr/>
            </a:pPr>
            <a:r>
              <a:rPr lang="en-US" smtClean="0"/>
              <a:t>Copyright © 2015, Oracle All rights reserved.</a:t>
            </a:r>
            <a:endParaRPr/>
          </a:p>
        </p:txBody>
      </p:sp>
      <p:sp>
        <p:nvSpPr>
          <p:cNvPr id="7" name="Slide Number Placeholder 5"/>
          <p:cNvSpPr>
            <a:spLocks noGrp="1"/>
          </p:cNvSpPr>
          <p:nvPr>
            <p:ph type="sldNum" sz="quarter" idx="12"/>
          </p:nvPr>
        </p:nvSpPr>
        <p:spPr/>
        <p:txBody>
          <a:bodyPr/>
          <a:lstStyle>
            <a:lvl1pPr>
              <a:defRPr/>
            </a:lvl1pPr>
          </a:lstStyle>
          <a:p>
            <a:pPr>
              <a:defRPr/>
            </a:pPr>
            <a:fld id="{1781ECFD-00F9-4CFA-9921-36A2F36FA336}" type="slidenum">
              <a:rPr/>
              <a:pPr>
                <a:defRPr/>
              </a:pPr>
              <a:t>&lt;#&gt;</a:t>
            </a:fld>
            <a:endParaRPr dirty="0"/>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p:nvPr>
        </p:nvSpPr>
        <p:spPr>
          <a:xfrm>
            <a:off x="398963" y="1428750"/>
            <a:ext cx="1646349" cy="2304288"/>
          </a:xfrm>
          <a:noFill/>
        </p:spPr>
        <p:txBody>
          <a:bodyPr tIns="68589" rtlCol="0">
            <a:noAutofit/>
          </a:bodyPr>
          <a:lstStyle>
            <a:lvl1pPr marL="0" indent="0" algn="ctr">
              <a:spcBef>
                <a:spcPts val="0"/>
              </a:spcBef>
              <a:buNone/>
              <a:defRPr sz="1400" baseline="0">
                <a:solidFill>
                  <a:schemeClr val="tx1"/>
                </a:solidFill>
              </a:defRPr>
            </a:lvl1pPr>
          </a:lstStyle>
          <a:p>
            <a:pPr lvl="0"/>
            <a:r>
              <a:rPr lang="ja-JP" altLang="en-US" noProof="0" smtClean="0"/>
              <a:t>アイコンをクリックして図を追加</a:t>
            </a:r>
            <a:endParaRPr noProof="0" dirty="0"/>
          </a:p>
        </p:txBody>
      </p:sp>
      <p:sp>
        <p:nvSpPr>
          <p:cNvPr id="2" name="Title 1"/>
          <p:cNvSpPr>
            <a:spLocks noGrp="1"/>
          </p:cNvSpPr>
          <p:nvPr>
            <p:ph type="title"/>
          </p:nvPr>
        </p:nvSpPr>
        <p:spPr>
          <a:xfrm>
            <a:off x="2399734" y="1428750"/>
            <a:ext cx="6344112" cy="1657350"/>
          </a:xfrm>
        </p:spPr>
        <p:txBody>
          <a:bodyPr anchor="t"/>
          <a:lstStyle>
            <a:lvl1pPr marL="171473" indent="-171473" algn="l">
              <a:defRPr sz="3000" b="0"/>
            </a:lvl1pPr>
          </a:lstStyle>
          <a:p>
            <a:r>
              <a:rPr lang="ja-JP" altLang="en-US" smtClean="0"/>
              <a:t>マスタ タイトルの書式設定</a:t>
            </a:r>
            <a:endParaRPr dirty="0"/>
          </a:p>
        </p:txBody>
      </p:sp>
      <p:sp>
        <p:nvSpPr>
          <p:cNvPr id="4" name="Text Placeholder 3"/>
          <p:cNvSpPr>
            <a:spLocks noGrp="1"/>
          </p:cNvSpPr>
          <p:nvPr>
            <p:ph type="body" sz="half" idx="2"/>
          </p:nvPr>
        </p:nvSpPr>
        <p:spPr>
          <a:xfrm>
            <a:off x="2628393" y="3143250"/>
            <a:ext cx="6115452" cy="571500"/>
          </a:xfrm>
        </p:spPr>
        <p:txBody>
          <a:bodyPr>
            <a:noAutofit/>
          </a:bodyPr>
          <a:lstStyle>
            <a:lvl1pPr marL="219104" indent="-219104">
              <a:spcBef>
                <a:spcPts val="0"/>
              </a:spcBef>
              <a:buClr>
                <a:schemeClr val="tx1"/>
              </a:buClr>
              <a:buFont typeface="Arial" panose="020B0604020202020204" pitchFamily="34" charset="0"/>
              <a:buChar char="–"/>
              <a:defRPr sz="18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ja-JP" altLang="en-US" smtClean="0"/>
              <a:t>マスタ テキストの書式設定</a:t>
            </a:r>
          </a:p>
        </p:txBody>
      </p:sp>
      <p:sp>
        <p:nvSpPr>
          <p:cNvPr id="5" name="Date Placeholder 3"/>
          <p:cNvSpPr>
            <a:spLocks noGrp="1"/>
          </p:cNvSpPr>
          <p:nvPr>
            <p:ph type="dt" sz="half" idx="15"/>
          </p:nvPr>
        </p:nvSpPr>
        <p:spPr/>
        <p:txBody>
          <a:bodyPr/>
          <a:lstStyle>
            <a:lvl1pPr>
              <a:defRPr/>
            </a:lvl1pPr>
          </a:lstStyle>
          <a:p>
            <a:pPr>
              <a:defRPr/>
            </a:pPr>
            <a:endParaRPr dirty="0"/>
          </a:p>
        </p:txBody>
      </p:sp>
      <p:sp>
        <p:nvSpPr>
          <p:cNvPr id="6" name="Footer Placeholder 4"/>
          <p:cNvSpPr>
            <a:spLocks noGrp="1"/>
          </p:cNvSpPr>
          <p:nvPr>
            <p:ph type="ftr" sz="quarter" idx="16"/>
          </p:nvPr>
        </p:nvSpPr>
        <p:spPr/>
        <p:txBody>
          <a:bodyPr/>
          <a:lstStyle>
            <a:lvl1pPr>
              <a:defRPr/>
            </a:lvl1pPr>
          </a:lstStyle>
          <a:p>
            <a:pPr>
              <a:defRPr/>
            </a:pPr>
            <a:r>
              <a:rPr lang="en-US" smtClean="0"/>
              <a:t>Copyright © 2015, Oracle All rights reserved.</a:t>
            </a:r>
            <a:endParaRPr/>
          </a:p>
        </p:txBody>
      </p:sp>
      <p:sp>
        <p:nvSpPr>
          <p:cNvPr id="7" name="Slide Number Placeholder 5"/>
          <p:cNvSpPr>
            <a:spLocks noGrp="1"/>
          </p:cNvSpPr>
          <p:nvPr>
            <p:ph type="sldNum" sz="quarter" idx="17"/>
          </p:nvPr>
        </p:nvSpPr>
        <p:spPr/>
        <p:txBody>
          <a:bodyPr/>
          <a:lstStyle>
            <a:lvl1pPr>
              <a:defRPr/>
            </a:lvl1pPr>
          </a:lstStyle>
          <a:p>
            <a:pPr>
              <a:defRPr/>
            </a:pPr>
            <a:fld id="{7CB47EE5-AF57-47F3-A1CD-D8BA288EE548}" type="slidenum">
              <a:rPr/>
              <a:pPr>
                <a:defRPr/>
              </a:pPr>
              <a:t>&lt;#&gt;</a:t>
            </a:fld>
            <a:endParaRPr dirty="0"/>
          </a:p>
        </p:txBody>
      </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cxnSp>
        <p:nvCxnSpPr>
          <p:cNvPr id="5" name="Straight Connector 8"/>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p:txBody>
          <a:bodyPr>
            <a:noAutofit/>
          </a:bodyPr>
          <a:lstStyle/>
          <a:p>
            <a:r>
              <a:rPr lang="ja-JP" altLang="en-US" smtClean="0"/>
              <a:t>マスタ タイトルの書式設定</a:t>
            </a:r>
            <a:endParaRPr dirty="0"/>
          </a:p>
        </p:txBody>
      </p:sp>
      <p:sp>
        <p:nvSpPr>
          <p:cNvPr id="3" name="Content Placeholder 2"/>
          <p:cNvSpPr>
            <a:spLocks noGrp="1"/>
          </p:cNvSpPr>
          <p:nvPr>
            <p:ph sz="half" idx="1"/>
          </p:nvPr>
        </p:nvSpPr>
        <p:spPr>
          <a:xfrm>
            <a:off x="398964" y="1143001"/>
            <a:ext cx="4058706" cy="331470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4" name="Content Placeholder 3"/>
          <p:cNvSpPr>
            <a:spLocks noGrp="1"/>
          </p:cNvSpPr>
          <p:nvPr>
            <p:ph sz="half" idx="2"/>
          </p:nvPr>
        </p:nvSpPr>
        <p:spPr>
          <a:xfrm>
            <a:off x="4686331" y="1143001"/>
            <a:ext cx="4058705" cy="331470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6" name="Date Placeholder 4"/>
          <p:cNvSpPr>
            <a:spLocks noGrp="1"/>
          </p:cNvSpPr>
          <p:nvPr>
            <p:ph type="dt" sz="half" idx="10"/>
          </p:nvPr>
        </p:nvSpPr>
        <p:spPr/>
        <p:txBody>
          <a:bodyPr/>
          <a:lstStyle>
            <a:lvl1pPr>
              <a:defRPr/>
            </a:lvl1pPr>
          </a:lstStyle>
          <a:p>
            <a:pPr>
              <a:defRPr/>
            </a:pPr>
            <a:endParaRPr dirty="0"/>
          </a:p>
        </p:txBody>
      </p:sp>
      <p:sp>
        <p:nvSpPr>
          <p:cNvPr id="7" name="Footer Placeholder 5"/>
          <p:cNvSpPr>
            <a:spLocks noGrp="1"/>
          </p:cNvSpPr>
          <p:nvPr>
            <p:ph type="ftr" sz="quarter" idx="11"/>
          </p:nvPr>
        </p:nvSpPr>
        <p:spPr/>
        <p:txBody>
          <a:bodyPr/>
          <a:lstStyle>
            <a:lvl1pPr>
              <a:defRPr/>
            </a:lvl1pPr>
          </a:lstStyle>
          <a:p>
            <a:pPr>
              <a:defRPr/>
            </a:pPr>
            <a:r>
              <a:rPr lang="en-US" smtClean="0"/>
              <a:t>Copyright © 2015, Oracle All rights reserved.</a:t>
            </a:r>
            <a:endParaRPr/>
          </a:p>
        </p:txBody>
      </p:sp>
      <p:sp>
        <p:nvSpPr>
          <p:cNvPr id="9" name="Slide Number Placeholder 6"/>
          <p:cNvSpPr>
            <a:spLocks noGrp="1"/>
          </p:cNvSpPr>
          <p:nvPr>
            <p:ph type="sldNum" sz="quarter" idx="12"/>
          </p:nvPr>
        </p:nvSpPr>
        <p:spPr/>
        <p:txBody>
          <a:bodyPr/>
          <a:lstStyle>
            <a:lvl1pPr>
              <a:defRPr/>
            </a:lvl1pPr>
          </a:lstStyle>
          <a:p>
            <a:pPr>
              <a:defRPr/>
            </a:pPr>
            <a:fld id="{FADA393A-6336-40F2-A2C4-8F61BE55348A}" type="slidenum">
              <a:rPr/>
              <a:pPr>
                <a:defRPr/>
              </a:pPr>
              <a:t>&lt;#&gt;</a:t>
            </a:fld>
            <a:endParaRPr dirty="0"/>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6" name="Straight Connector 8"/>
          <p:cNvCxnSpPr/>
          <p:nvPr/>
        </p:nvCxnSpPr>
        <p:spPr bwMode="ltGray">
          <a:xfrm>
            <a:off x="3142878"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7" name="Straight Connector 9"/>
          <p:cNvCxnSpPr/>
          <p:nvPr/>
        </p:nvCxnSpPr>
        <p:spPr bwMode="ltGray">
          <a:xfrm>
            <a:off x="6001123"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noAutofit/>
          </a:bodyPr>
          <a:lstStyle/>
          <a:p>
            <a:r>
              <a:rPr lang="ja-JP" altLang="en-US" smtClean="0"/>
              <a:t>マスタ タイトルの書式設定</a:t>
            </a:r>
            <a:endParaRPr dirty="0"/>
          </a:p>
        </p:txBody>
      </p:sp>
      <p:sp>
        <p:nvSpPr>
          <p:cNvPr id="3" name="Content Placeholder 2"/>
          <p:cNvSpPr>
            <a:spLocks noGrp="1"/>
          </p:cNvSpPr>
          <p:nvPr>
            <p:ph sz="half" idx="1"/>
          </p:nvPr>
        </p:nvSpPr>
        <p:spPr>
          <a:xfrm>
            <a:off x="398964" y="1143001"/>
            <a:ext cx="2606719" cy="3314700"/>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4" name="Content Placeholder 3"/>
          <p:cNvSpPr>
            <a:spLocks noGrp="1"/>
          </p:cNvSpPr>
          <p:nvPr>
            <p:ph sz="half" idx="2"/>
          </p:nvPr>
        </p:nvSpPr>
        <p:spPr>
          <a:xfrm>
            <a:off x="3268640" y="1143001"/>
            <a:ext cx="2606719" cy="3314700"/>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8" name="Content Placeholder 3"/>
          <p:cNvSpPr>
            <a:spLocks noGrp="1"/>
          </p:cNvSpPr>
          <p:nvPr>
            <p:ph sz="half" idx="13"/>
          </p:nvPr>
        </p:nvSpPr>
        <p:spPr>
          <a:xfrm>
            <a:off x="6138317" y="1143001"/>
            <a:ext cx="2606719" cy="3314700"/>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9" name="Date Placeholder 4"/>
          <p:cNvSpPr>
            <a:spLocks noGrp="1"/>
          </p:cNvSpPr>
          <p:nvPr>
            <p:ph type="dt" sz="half" idx="14"/>
          </p:nvPr>
        </p:nvSpPr>
        <p:spPr/>
        <p:txBody>
          <a:bodyPr/>
          <a:lstStyle>
            <a:lvl1pPr>
              <a:defRPr/>
            </a:lvl1pPr>
          </a:lstStyle>
          <a:p>
            <a:pPr>
              <a:defRPr/>
            </a:pPr>
            <a:endParaRPr dirty="0"/>
          </a:p>
        </p:txBody>
      </p:sp>
      <p:sp>
        <p:nvSpPr>
          <p:cNvPr id="10" name="Footer Placeholder 5"/>
          <p:cNvSpPr>
            <a:spLocks noGrp="1"/>
          </p:cNvSpPr>
          <p:nvPr>
            <p:ph type="ftr" sz="quarter" idx="15"/>
          </p:nvPr>
        </p:nvSpPr>
        <p:spPr/>
        <p:txBody>
          <a:bodyPr/>
          <a:lstStyle>
            <a:lvl1pPr>
              <a:defRPr/>
            </a:lvl1pPr>
          </a:lstStyle>
          <a:p>
            <a:pPr>
              <a:defRPr/>
            </a:pPr>
            <a:r>
              <a:rPr lang="en-US" smtClean="0"/>
              <a:t>Copyright © 2015, Oracle All rights reserved.</a:t>
            </a:r>
            <a:endParaRPr/>
          </a:p>
        </p:txBody>
      </p:sp>
      <p:sp>
        <p:nvSpPr>
          <p:cNvPr id="12" name="Slide Number Placeholder 6"/>
          <p:cNvSpPr>
            <a:spLocks noGrp="1"/>
          </p:cNvSpPr>
          <p:nvPr>
            <p:ph type="sldNum" sz="quarter" idx="16"/>
          </p:nvPr>
        </p:nvSpPr>
        <p:spPr/>
        <p:txBody>
          <a:bodyPr/>
          <a:lstStyle>
            <a:lvl1pPr>
              <a:defRPr/>
            </a:lvl1pPr>
          </a:lstStyle>
          <a:p>
            <a:pPr>
              <a:defRPr/>
            </a:pPr>
            <a:fld id="{966ACD58-EF7D-40E7-8BC3-3546B50B0A63}" type="slidenum">
              <a:rPr/>
              <a:pPr>
                <a:defRPr/>
              </a:pPr>
              <a:t>&lt;#&gt;</a:t>
            </a:fld>
            <a:endParaRPr dirty="0"/>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cxnSp>
        <p:nvCxnSpPr>
          <p:cNvPr id="7"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398964" y="1143001"/>
            <a:ext cx="4058706"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4" name="Content Placeholder 3"/>
          <p:cNvSpPr>
            <a:spLocks noGrp="1"/>
          </p:cNvSpPr>
          <p:nvPr>
            <p:ph sz="half" idx="2"/>
          </p:nvPr>
        </p:nvSpPr>
        <p:spPr>
          <a:xfrm>
            <a:off x="4686331" y="1143001"/>
            <a:ext cx="4058705"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8" name="Content Placeholder 2"/>
          <p:cNvSpPr>
            <a:spLocks noGrp="1"/>
          </p:cNvSpPr>
          <p:nvPr>
            <p:ph sz="half" idx="13"/>
          </p:nvPr>
        </p:nvSpPr>
        <p:spPr>
          <a:xfrm>
            <a:off x="398964" y="2857501"/>
            <a:ext cx="4058706"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9" name="Content Placeholder 3"/>
          <p:cNvSpPr>
            <a:spLocks noGrp="1"/>
          </p:cNvSpPr>
          <p:nvPr>
            <p:ph sz="half" idx="14"/>
          </p:nvPr>
        </p:nvSpPr>
        <p:spPr>
          <a:xfrm>
            <a:off x="4686331" y="2857501"/>
            <a:ext cx="4058705"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11" name="Title 10"/>
          <p:cNvSpPr>
            <a:spLocks noGrp="1"/>
          </p:cNvSpPr>
          <p:nvPr>
            <p:ph type="title"/>
          </p:nvPr>
        </p:nvSpPr>
        <p:spPr/>
        <p:txBody>
          <a:bodyPr/>
          <a:lstStyle/>
          <a:p>
            <a:r>
              <a:rPr lang="ja-JP" altLang="en-US" smtClean="0"/>
              <a:t>マスタ タイトルの書式設定</a:t>
            </a:r>
            <a:endParaRPr dirty="0"/>
          </a:p>
        </p:txBody>
      </p:sp>
      <p:sp>
        <p:nvSpPr>
          <p:cNvPr id="10" name="Date Placeholder 4"/>
          <p:cNvSpPr>
            <a:spLocks noGrp="1"/>
          </p:cNvSpPr>
          <p:nvPr>
            <p:ph type="dt" sz="half" idx="15"/>
          </p:nvPr>
        </p:nvSpPr>
        <p:spPr/>
        <p:txBody>
          <a:bodyPr/>
          <a:lstStyle>
            <a:lvl1pPr>
              <a:defRPr/>
            </a:lvl1pPr>
          </a:lstStyle>
          <a:p>
            <a:pPr>
              <a:defRPr/>
            </a:pPr>
            <a:endParaRPr dirty="0"/>
          </a:p>
        </p:txBody>
      </p:sp>
      <p:sp>
        <p:nvSpPr>
          <p:cNvPr id="12" name="Footer Placeholder 5"/>
          <p:cNvSpPr>
            <a:spLocks noGrp="1"/>
          </p:cNvSpPr>
          <p:nvPr>
            <p:ph type="ftr" sz="quarter" idx="16"/>
          </p:nvPr>
        </p:nvSpPr>
        <p:spPr/>
        <p:txBody>
          <a:bodyPr/>
          <a:lstStyle>
            <a:lvl1pPr>
              <a:defRPr/>
            </a:lvl1pPr>
          </a:lstStyle>
          <a:p>
            <a:pPr>
              <a:defRPr/>
            </a:pPr>
            <a:r>
              <a:rPr lang="en-US" smtClean="0"/>
              <a:t>Copyright © 2015, Oracle All rights reserved.</a:t>
            </a:r>
            <a:endParaRPr/>
          </a:p>
        </p:txBody>
      </p:sp>
      <p:sp>
        <p:nvSpPr>
          <p:cNvPr id="13" name="Slide Number Placeholder 6"/>
          <p:cNvSpPr>
            <a:spLocks noGrp="1"/>
          </p:cNvSpPr>
          <p:nvPr>
            <p:ph type="sldNum" sz="quarter" idx="17"/>
          </p:nvPr>
        </p:nvSpPr>
        <p:spPr/>
        <p:txBody>
          <a:bodyPr/>
          <a:lstStyle>
            <a:lvl1pPr>
              <a:defRPr/>
            </a:lvl1pPr>
          </a:lstStyle>
          <a:p>
            <a:pPr>
              <a:defRPr/>
            </a:pPr>
            <a:fld id="{C39A5DDE-2AAE-4EDB-A5AA-3CEFFD577F18}" type="slidenum">
              <a:rPr/>
              <a:pPr>
                <a:defRPr/>
              </a:pPr>
              <a:t>&lt;#&gt;</a:t>
            </a:fld>
            <a:endParaRPr dirty="0"/>
          </a:p>
        </p:txBody>
      </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cxnSp>
        <p:nvCxnSpPr>
          <p:cNvPr id="7"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8" name="Straight Connector 12"/>
          <p:cNvCxnSpPr/>
          <p:nvPr/>
        </p:nvCxnSpPr>
        <p:spPr bwMode="ltGray">
          <a:xfrm flipH="1">
            <a:off x="398964" y="2800350"/>
            <a:ext cx="8346073"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ja-JP" altLang="en-US" smtClean="0"/>
              <a:t>マスタ タイトルの書式設定</a:t>
            </a:r>
            <a:endParaRPr dirty="0"/>
          </a:p>
        </p:txBody>
      </p:sp>
      <p:sp>
        <p:nvSpPr>
          <p:cNvPr id="12" name="Text Placeholder 11"/>
          <p:cNvSpPr>
            <a:spLocks noGrp="1"/>
          </p:cNvSpPr>
          <p:nvPr>
            <p:ph type="body" sz="quarter" idx="15"/>
          </p:nvPr>
        </p:nvSpPr>
        <p:spPr>
          <a:xfrm>
            <a:off x="1828084" y="1143001"/>
            <a:ext cx="2629586" cy="1508760"/>
          </a:xfrm>
        </p:spPr>
        <p:txBody>
          <a:bodyPr anchor="ctr">
            <a:noAutofit/>
          </a:bodyPr>
          <a:lstStyle>
            <a:lvl1pPr marL="0" indent="0">
              <a:spcBef>
                <a:spcPts val="900"/>
              </a:spcBef>
              <a:buFont typeface="Arial" panose="020B0604020202020204" pitchFamily="34" charset="0"/>
              <a:buNone/>
              <a:defRPr sz="1800"/>
            </a:lvl1pPr>
            <a:lvl2pPr marL="128605" indent="-128605">
              <a:spcBef>
                <a:spcPts val="900"/>
              </a:spcBef>
              <a:buFont typeface="Arial" panose="020B0604020202020204" pitchFamily="34" charset="0"/>
              <a:buChar char="•"/>
              <a:defRPr sz="1500"/>
            </a:lvl2pPr>
            <a:lvl3pPr marL="128605" indent="-128605">
              <a:spcBef>
                <a:spcPts val="900"/>
              </a:spcBef>
              <a:buFont typeface="Arial" panose="020B0604020202020204" pitchFamily="34" charset="0"/>
              <a:buChar char="•"/>
              <a:defRPr sz="1500"/>
            </a:lvl3pPr>
            <a:lvl4pPr marL="128605" indent="-128605">
              <a:spcBef>
                <a:spcPts val="900"/>
              </a:spcBef>
              <a:buFont typeface="Arial" panose="020B0604020202020204" pitchFamily="34" charset="0"/>
              <a:buChar char="•"/>
              <a:defRPr sz="1500"/>
            </a:lvl4pPr>
            <a:lvl5pPr marL="128605" indent="-128605">
              <a:spcBef>
                <a:spcPts val="900"/>
              </a:spcBef>
              <a:buFont typeface="Arial" panose="020B0604020202020204" pitchFamily="34" charset="0"/>
              <a:buChar char="•"/>
              <a:defRPr sz="1500"/>
            </a:lvl5pPr>
            <a:lvl6pPr marL="128605" indent="-128605">
              <a:spcBef>
                <a:spcPts val="900"/>
              </a:spcBef>
              <a:buFont typeface="Arial" panose="020B0604020202020204" pitchFamily="34" charset="0"/>
              <a:buChar char="•"/>
              <a:defRPr sz="1500"/>
            </a:lvl6pPr>
            <a:lvl7pPr marL="128605" indent="-128605">
              <a:spcBef>
                <a:spcPts val="900"/>
              </a:spcBef>
              <a:buFont typeface="Arial" panose="020B0604020202020204" pitchFamily="34" charset="0"/>
              <a:buChar char="•"/>
              <a:defRPr sz="1500"/>
            </a:lvl7pPr>
            <a:lvl8pPr marL="128605" indent="-128605">
              <a:spcBef>
                <a:spcPts val="900"/>
              </a:spcBef>
              <a:buFont typeface="Arial" panose="020B0604020202020204" pitchFamily="34" charset="0"/>
              <a:buChar char="•"/>
              <a:defRPr sz="1500"/>
            </a:lvl8pPr>
            <a:lvl9pPr marL="128605" indent="-128605">
              <a:spcBef>
                <a:spcPts val="900"/>
              </a:spcBef>
              <a:buFont typeface="Arial" panose="020B0604020202020204" pitchFamily="34" charset="0"/>
              <a:buChar char="•"/>
              <a:defRPr sz="1500"/>
            </a:lvl9pPr>
          </a:lstStyle>
          <a:p>
            <a:pPr lvl="0"/>
            <a:r>
              <a:rPr lang="ja-JP" altLang="en-US" smtClean="0"/>
              <a:t>マスタ テキストの書式設定</a:t>
            </a:r>
          </a:p>
        </p:txBody>
      </p:sp>
      <p:sp>
        <p:nvSpPr>
          <p:cNvPr id="16" name="Text Placeholder 11"/>
          <p:cNvSpPr>
            <a:spLocks noGrp="1"/>
          </p:cNvSpPr>
          <p:nvPr>
            <p:ph type="body" sz="quarter" idx="16"/>
          </p:nvPr>
        </p:nvSpPr>
        <p:spPr>
          <a:xfrm>
            <a:off x="6115452" y="1143001"/>
            <a:ext cx="2629586" cy="1508760"/>
          </a:xfrm>
        </p:spPr>
        <p:txBody>
          <a:bodyPr anchor="ctr">
            <a:noAutofit/>
          </a:bodyPr>
          <a:lstStyle>
            <a:lvl1pPr marL="0" indent="0">
              <a:spcBef>
                <a:spcPts val="900"/>
              </a:spcBef>
              <a:buFont typeface="Arial" panose="020B0604020202020204" pitchFamily="34" charset="0"/>
              <a:buNone/>
              <a:defRPr sz="1800"/>
            </a:lvl1pPr>
            <a:lvl2pPr marL="128605" indent="-128605">
              <a:spcBef>
                <a:spcPts val="900"/>
              </a:spcBef>
              <a:buFont typeface="Arial" panose="020B0604020202020204" pitchFamily="34" charset="0"/>
              <a:buChar char="•"/>
              <a:defRPr sz="1500"/>
            </a:lvl2pPr>
            <a:lvl3pPr marL="128605" indent="-128605">
              <a:spcBef>
                <a:spcPts val="900"/>
              </a:spcBef>
              <a:buFont typeface="Arial" panose="020B0604020202020204" pitchFamily="34" charset="0"/>
              <a:buChar char="•"/>
              <a:defRPr sz="1500"/>
            </a:lvl3pPr>
            <a:lvl4pPr marL="128605" indent="-128605">
              <a:spcBef>
                <a:spcPts val="900"/>
              </a:spcBef>
              <a:buFont typeface="Arial" panose="020B0604020202020204" pitchFamily="34" charset="0"/>
              <a:buChar char="•"/>
              <a:defRPr sz="1500"/>
            </a:lvl4pPr>
            <a:lvl5pPr marL="128605" indent="-128605">
              <a:spcBef>
                <a:spcPts val="900"/>
              </a:spcBef>
              <a:buFont typeface="Arial" panose="020B0604020202020204" pitchFamily="34" charset="0"/>
              <a:buChar char="•"/>
              <a:defRPr sz="1500"/>
            </a:lvl5pPr>
            <a:lvl6pPr marL="128605" indent="-128605">
              <a:spcBef>
                <a:spcPts val="900"/>
              </a:spcBef>
              <a:buFont typeface="Arial" panose="020B0604020202020204" pitchFamily="34" charset="0"/>
              <a:buChar char="•"/>
              <a:defRPr sz="1500"/>
            </a:lvl6pPr>
            <a:lvl7pPr marL="128605" indent="-128605">
              <a:spcBef>
                <a:spcPts val="900"/>
              </a:spcBef>
              <a:buFont typeface="Arial" panose="020B0604020202020204" pitchFamily="34" charset="0"/>
              <a:buChar char="•"/>
              <a:defRPr sz="1500"/>
            </a:lvl7pPr>
            <a:lvl8pPr marL="128605" indent="-128605">
              <a:spcBef>
                <a:spcPts val="900"/>
              </a:spcBef>
              <a:buFont typeface="Arial" panose="020B0604020202020204" pitchFamily="34" charset="0"/>
              <a:buChar char="•"/>
              <a:defRPr sz="1500"/>
            </a:lvl8pPr>
            <a:lvl9pPr marL="128605" indent="-128605">
              <a:spcBef>
                <a:spcPts val="900"/>
              </a:spcBef>
              <a:buFont typeface="Arial" panose="020B0604020202020204" pitchFamily="34" charset="0"/>
              <a:buChar char="•"/>
              <a:defRPr sz="1500"/>
            </a:lvl9pPr>
          </a:lstStyle>
          <a:p>
            <a:pPr lvl="0"/>
            <a:r>
              <a:rPr lang="ja-JP" altLang="en-US" smtClean="0"/>
              <a:t>マスタ テキストの書式設定</a:t>
            </a:r>
          </a:p>
        </p:txBody>
      </p:sp>
      <p:sp>
        <p:nvSpPr>
          <p:cNvPr id="17" name="Text Placeholder 11"/>
          <p:cNvSpPr>
            <a:spLocks noGrp="1"/>
          </p:cNvSpPr>
          <p:nvPr>
            <p:ph type="body" sz="quarter" idx="17"/>
          </p:nvPr>
        </p:nvSpPr>
        <p:spPr>
          <a:xfrm>
            <a:off x="1828084" y="2948940"/>
            <a:ext cx="2629586" cy="1508760"/>
          </a:xfrm>
        </p:spPr>
        <p:txBody>
          <a:bodyPr anchor="ctr">
            <a:noAutofit/>
          </a:bodyPr>
          <a:lstStyle>
            <a:lvl1pPr marL="0" indent="0">
              <a:spcBef>
                <a:spcPts val="900"/>
              </a:spcBef>
              <a:buFont typeface="Arial" panose="020B0604020202020204" pitchFamily="34" charset="0"/>
              <a:buNone/>
              <a:defRPr sz="1800"/>
            </a:lvl1pPr>
            <a:lvl2pPr marL="128605" indent="-128605">
              <a:spcBef>
                <a:spcPts val="900"/>
              </a:spcBef>
              <a:buFont typeface="Arial" panose="020B0604020202020204" pitchFamily="34" charset="0"/>
              <a:buChar char="•"/>
              <a:defRPr sz="1500"/>
            </a:lvl2pPr>
            <a:lvl3pPr marL="128605" indent="-128605">
              <a:spcBef>
                <a:spcPts val="900"/>
              </a:spcBef>
              <a:buFont typeface="Arial" panose="020B0604020202020204" pitchFamily="34" charset="0"/>
              <a:buChar char="•"/>
              <a:defRPr sz="1500"/>
            </a:lvl3pPr>
            <a:lvl4pPr marL="128605" indent="-128605">
              <a:spcBef>
                <a:spcPts val="900"/>
              </a:spcBef>
              <a:buFont typeface="Arial" panose="020B0604020202020204" pitchFamily="34" charset="0"/>
              <a:buChar char="•"/>
              <a:defRPr sz="1500"/>
            </a:lvl4pPr>
            <a:lvl5pPr marL="128605" indent="-128605">
              <a:spcBef>
                <a:spcPts val="900"/>
              </a:spcBef>
              <a:buFont typeface="Arial" panose="020B0604020202020204" pitchFamily="34" charset="0"/>
              <a:buChar char="•"/>
              <a:defRPr sz="1500"/>
            </a:lvl5pPr>
            <a:lvl6pPr marL="128605" indent="-128605">
              <a:spcBef>
                <a:spcPts val="900"/>
              </a:spcBef>
              <a:buFont typeface="Arial" panose="020B0604020202020204" pitchFamily="34" charset="0"/>
              <a:buChar char="•"/>
              <a:defRPr sz="1500"/>
            </a:lvl6pPr>
            <a:lvl7pPr marL="128605" indent="-128605">
              <a:spcBef>
                <a:spcPts val="900"/>
              </a:spcBef>
              <a:buFont typeface="Arial" panose="020B0604020202020204" pitchFamily="34" charset="0"/>
              <a:buChar char="•"/>
              <a:defRPr sz="1500"/>
            </a:lvl7pPr>
            <a:lvl8pPr marL="128605" indent="-128605">
              <a:spcBef>
                <a:spcPts val="900"/>
              </a:spcBef>
              <a:buFont typeface="Arial" panose="020B0604020202020204" pitchFamily="34" charset="0"/>
              <a:buChar char="•"/>
              <a:defRPr sz="1500"/>
            </a:lvl8pPr>
            <a:lvl9pPr marL="128605" indent="-128605">
              <a:spcBef>
                <a:spcPts val="900"/>
              </a:spcBef>
              <a:buFont typeface="Arial" panose="020B0604020202020204" pitchFamily="34" charset="0"/>
              <a:buChar char="•"/>
              <a:defRPr sz="1500"/>
            </a:lvl9pPr>
          </a:lstStyle>
          <a:p>
            <a:pPr lvl="0"/>
            <a:r>
              <a:rPr lang="ja-JP" altLang="en-US" smtClean="0"/>
              <a:t>マスタ テキストの書式設定</a:t>
            </a:r>
          </a:p>
        </p:txBody>
      </p:sp>
      <p:sp>
        <p:nvSpPr>
          <p:cNvPr id="18" name="Text Placeholder 11"/>
          <p:cNvSpPr>
            <a:spLocks noGrp="1"/>
          </p:cNvSpPr>
          <p:nvPr>
            <p:ph type="body" sz="quarter" idx="18"/>
          </p:nvPr>
        </p:nvSpPr>
        <p:spPr>
          <a:xfrm>
            <a:off x="6115452" y="2948940"/>
            <a:ext cx="2629586" cy="1508760"/>
          </a:xfrm>
        </p:spPr>
        <p:txBody>
          <a:bodyPr anchor="ctr">
            <a:noAutofit/>
          </a:bodyPr>
          <a:lstStyle>
            <a:lvl1pPr marL="0" indent="0">
              <a:spcBef>
                <a:spcPts val="900"/>
              </a:spcBef>
              <a:buFont typeface="Arial" panose="020B0604020202020204" pitchFamily="34" charset="0"/>
              <a:buNone/>
              <a:defRPr sz="1800"/>
            </a:lvl1pPr>
            <a:lvl2pPr marL="128605" indent="-128605">
              <a:spcBef>
                <a:spcPts val="900"/>
              </a:spcBef>
              <a:buFont typeface="Arial" panose="020B0604020202020204" pitchFamily="34" charset="0"/>
              <a:buChar char="•"/>
              <a:defRPr sz="1500"/>
            </a:lvl2pPr>
            <a:lvl3pPr marL="128605" indent="-128605">
              <a:spcBef>
                <a:spcPts val="900"/>
              </a:spcBef>
              <a:buFont typeface="Arial" panose="020B0604020202020204" pitchFamily="34" charset="0"/>
              <a:buChar char="•"/>
              <a:defRPr sz="1500"/>
            </a:lvl3pPr>
            <a:lvl4pPr marL="128605" indent="-128605">
              <a:spcBef>
                <a:spcPts val="900"/>
              </a:spcBef>
              <a:buFont typeface="Arial" panose="020B0604020202020204" pitchFamily="34" charset="0"/>
              <a:buChar char="•"/>
              <a:defRPr sz="1500"/>
            </a:lvl4pPr>
            <a:lvl5pPr marL="128605" indent="-128605">
              <a:spcBef>
                <a:spcPts val="900"/>
              </a:spcBef>
              <a:buFont typeface="Arial" panose="020B0604020202020204" pitchFamily="34" charset="0"/>
              <a:buChar char="•"/>
              <a:defRPr sz="1500"/>
            </a:lvl5pPr>
            <a:lvl6pPr marL="128605" indent="-128605">
              <a:spcBef>
                <a:spcPts val="900"/>
              </a:spcBef>
              <a:buFont typeface="Arial" panose="020B0604020202020204" pitchFamily="34" charset="0"/>
              <a:buChar char="•"/>
              <a:defRPr sz="1500"/>
            </a:lvl6pPr>
            <a:lvl7pPr marL="128605" indent="-128605">
              <a:spcBef>
                <a:spcPts val="900"/>
              </a:spcBef>
              <a:buFont typeface="Arial" panose="020B0604020202020204" pitchFamily="34" charset="0"/>
              <a:buChar char="•"/>
              <a:defRPr sz="1500"/>
            </a:lvl7pPr>
            <a:lvl8pPr marL="128605" indent="-128605">
              <a:spcBef>
                <a:spcPts val="900"/>
              </a:spcBef>
              <a:buFont typeface="Arial" panose="020B0604020202020204" pitchFamily="34" charset="0"/>
              <a:buChar char="•"/>
              <a:defRPr sz="1500"/>
            </a:lvl8pPr>
            <a:lvl9pPr marL="128605" indent="-128605">
              <a:spcBef>
                <a:spcPts val="900"/>
              </a:spcBef>
              <a:buFont typeface="Arial" panose="020B0604020202020204" pitchFamily="34" charset="0"/>
              <a:buChar char="•"/>
              <a:defRPr sz="1500"/>
            </a:lvl9pPr>
          </a:lstStyle>
          <a:p>
            <a:pPr lvl="0"/>
            <a:r>
              <a:rPr lang="ja-JP" altLang="en-US" smtClean="0"/>
              <a:t>マスタ テキストの書式設定</a:t>
            </a:r>
          </a:p>
        </p:txBody>
      </p:sp>
      <p:sp>
        <p:nvSpPr>
          <p:cNvPr id="9" name="Date Placeholder 4"/>
          <p:cNvSpPr>
            <a:spLocks noGrp="1"/>
          </p:cNvSpPr>
          <p:nvPr>
            <p:ph type="dt" sz="half" idx="19"/>
          </p:nvPr>
        </p:nvSpPr>
        <p:spPr/>
        <p:txBody>
          <a:bodyPr/>
          <a:lstStyle>
            <a:lvl1pPr>
              <a:defRPr/>
            </a:lvl1pPr>
          </a:lstStyle>
          <a:p>
            <a:pPr>
              <a:defRPr/>
            </a:pPr>
            <a:endParaRPr dirty="0"/>
          </a:p>
        </p:txBody>
      </p:sp>
      <p:sp>
        <p:nvSpPr>
          <p:cNvPr id="10" name="Footer Placeholder 5"/>
          <p:cNvSpPr>
            <a:spLocks noGrp="1"/>
          </p:cNvSpPr>
          <p:nvPr>
            <p:ph type="ftr" sz="quarter" idx="20"/>
          </p:nvPr>
        </p:nvSpPr>
        <p:spPr/>
        <p:txBody>
          <a:bodyPr/>
          <a:lstStyle>
            <a:lvl1pPr>
              <a:defRPr/>
            </a:lvl1pPr>
          </a:lstStyle>
          <a:p>
            <a:pPr>
              <a:defRPr/>
            </a:pPr>
            <a:r>
              <a:rPr lang="en-US" smtClean="0"/>
              <a:t>Copyright © 2015, Oracle All rights reserved.</a:t>
            </a:r>
            <a:endParaRPr/>
          </a:p>
        </p:txBody>
      </p:sp>
      <p:sp>
        <p:nvSpPr>
          <p:cNvPr id="11" name="Slide Number Placeholder 6"/>
          <p:cNvSpPr>
            <a:spLocks noGrp="1"/>
          </p:cNvSpPr>
          <p:nvPr>
            <p:ph type="sldNum" sz="quarter" idx="21"/>
          </p:nvPr>
        </p:nvSpPr>
        <p:spPr/>
        <p:txBody>
          <a:bodyPr/>
          <a:lstStyle>
            <a:lvl1pPr>
              <a:defRPr/>
            </a:lvl1pPr>
          </a:lstStyle>
          <a:p>
            <a:pPr>
              <a:defRPr/>
            </a:pPr>
            <a:fld id="{B58D9EBF-291D-4E84-802E-79BCB258E27F}" type="slidenum">
              <a:rPr/>
              <a:pPr>
                <a:defRPr/>
              </a:pPr>
              <a:t>&lt;#&gt;</a:t>
            </a:fld>
            <a:endParaRPr dirty="0"/>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cxnSp>
        <p:nvCxnSpPr>
          <p:cNvPr id="7"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noAutofit/>
          </a:bodyPr>
          <a:lstStyle/>
          <a:p>
            <a:r>
              <a:rPr lang="ja-JP" altLang="en-US" smtClean="0"/>
              <a:t>マスタ タイトルの書式設定</a:t>
            </a:r>
            <a:endParaRPr dirty="0"/>
          </a:p>
        </p:txBody>
      </p:sp>
      <p:sp>
        <p:nvSpPr>
          <p:cNvPr id="3" name="Text Placeholder 2"/>
          <p:cNvSpPr>
            <a:spLocks noGrp="1"/>
          </p:cNvSpPr>
          <p:nvPr>
            <p:ph type="body" idx="1"/>
          </p:nvPr>
        </p:nvSpPr>
        <p:spPr>
          <a:xfrm>
            <a:off x="398963" y="1143000"/>
            <a:ext cx="4060994" cy="571500"/>
          </a:xfrm>
        </p:spPr>
        <p:txBody>
          <a:bodyPr anchor="ctr">
            <a:noAutofit/>
          </a:bodyPr>
          <a:lstStyle>
            <a:lvl1pPr marL="0" indent="0">
              <a:spcBef>
                <a:spcPts val="0"/>
              </a:spcBef>
              <a:buNone/>
              <a:defRPr sz="2100" b="1"/>
            </a:lvl1pPr>
            <a:lvl2pPr marL="342946" indent="0">
              <a:buNone/>
              <a:defRPr sz="1500" b="1"/>
            </a:lvl2pPr>
            <a:lvl3pPr marL="685891" indent="0">
              <a:buNone/>
              <a:defRPr sz="140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ja-JP" altLang="en-US" smtClean="0"/>
              <a:t>マスタ テキストの書式設定</a:t>
            </a:r>
          </a:p>
        </p:txBody>
      </p:sp>
      <p:sp>
        <p:nvSpPr>
          <p:cNvPr id="4" name="Content Placeholder 3"/>
          <p:cNvSpPr>
            <a:spLocks noGrp="1"/>
          </p:cNvSpPr>
          <p:nvPr>
            <p:ph sz="half" idx="2"/>
          </p:nvPr>
        </p:nvSpPr>
        <p:spPr>
          <a:xfrm>
            <a:off x="398963" y="1771650"/>
            <a:ext cx="4060994" cy="268605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5" name="Text Placeholder 4"/>
          <p:cNvSpPr>
            <a:spLocks noGrp="1"/>
          </p:cNvSpPr>
          <p:nvPr>
            <p:ph type="body" sz="quarter" idx="3"/>
          </p:nvPr>
        </p:nvSpPr>
        <p:spPr>
          <a:xfrm>
            <a:off x="4684043" y="1143000"/>
            <a:ext cx="4060994" cy="571500"/>
          </a:xfrm>
        </p:spPr>
        <p:txBody>
          <a:bodyPr anchor="ctr">
            <a:noAutofit/>
          </a:bodyPr>
          <a:lstStyle>
            <a:lvl1pPr marL="0" indent="0">
              <a:spcBef>
                <a:spcPts val="0"/>
              </a:spcBef>
              <a:buNone/>
              <a:defRPr sz="2100" b="1"/>
            </a:lvl1pPr>
            <a:lvl2pPr marL="342946" indent="0">
              <a:buNone/>
              <a:defRPr sz="1500" b="1"/>
            </a:lvl2pPr>
            <a:lvl3pPr marL="685891" indent="0">
              <a:buNone/>
              <a:defRPr sz="140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ja-JP" altLang="en-US" smtClean="0"/>
              <a:t>マスタ テキストの書式設定</a:t>
            </a:r>
          </a:p>
        </p:txBody>
      </p:sp>
      <p:sp>
        <p:nvSpPr>
          <p:cNvPr id="6" name="Content Placeholder 5"/>
          <p:cNvSpPr>
            <a:spLocks noGrp="1"/>
          </p:cNvSpPr>
          <p:nvPr>
            <p:ph sz="quarter" idx="4"/>
          </p:nvPr>
        </p:nvSpPr>
        <p:spPr>
          <a:xfrm>
            <a:off x="4684043" y="1771650"/>
            <a:ext cx="4060994" cy="268605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8" name="Date Placeholder 6"/>
          <p:cNvSpPr>
            <a:spLocks noGrp="1"/>
          </p:cNvSpPr>
          <p:nvPr>
            <p:ph type="dt" sz="half" idx="10"/>
          </p:nvPr>
        </p:nvSpPr>
        <p:spPr/>
        <p:txBody>
          <a:bodyPr>
            <a:noAutofit/>
          </a:bodyPr>
          <a:lstStyle>
            <a:lvl1pPr>
              <a:defRPr/>
            </a:lvl1pPr>
          </a:lstStyle>
          <a:p>
            <a:pPr>
              <a:defRPr/>
            </a:pPr>
            <a:endParaRPr dirty="0"/>
          </a:p>
        </p:txBody>
      </p:sp>
      <p:sp>
        <p:nvSpPr>
          <p:cNvPr id="9" name="Footer Placeholder 7"/>
          <p:cNvSpPr>
            <a:spLocks noGrp="1"/>
          </p:cNvSpPr>
          <p:nvPr>
            <p:ph type="ftr" sz="quarter" idx="11"/>
          </p:nvPr>
        </p:nvSpPr>
        <p:spPr/>
        <p:txBody>
          <a:bodyPr>
            <a:noAutofit/>
          </a:bodyPr>
          <a:lstStyle>
            <a:lvl1pPr>
              <a:defRPr/>
            </a:lvl1pPr>
          </a:lstStyle>
          <a:p>
            <a:pPr>
              <a:defRPr/>
            </a:pPr>
            <a:r>
              <a:rPr lang="en-US" smtClean="0"/>
              <a:t>Copyright © 2015, Oracle All rights reserved.</a:t>
            </a:r>
            <a:endParaRPr/>
          </a:p>
        </p:txBody>
      </p:sp>
      <p:sp>
        <p:nvSpPr>
          <p:cNvPr id="10" name="Slide Number Placeholder 8"/>
          <p:cNvSpPr>
            <a:spLocks noGrp="1"/>
          </p:cNvSpPr>
          <p:nvPr>
            <p:ph type="sldNum" sz="quarter" idx="12"/>
          </p:nvPr>
        </p:nvSpPr>
        <p:spPr/>
        <p:txBody>
          <a:bodyPr>
            <a:noAutofit/>
          </a:bodyPr>
          <a:lstStyle>
            <a:lvl1pPr>
              <a:defRPr/>
            </a:lvl1pPr>
          </a:lstStyle>
          <a:p>
            <a:pPr>
              <a:defRPr/>
            </a:pPr>
            <a:fld id="{BD4977E9-9BFA-42AE-B327-47EE4EA847D1}" type="slidenum">
              <a:rPr/>
              <a:pPr>
                <a:defRPr/>
              </a:pPr>
              <a:t>&lt;#&gt;</a:t>
            </a:fld>
            <a:endParaRPr dirty="0"/>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 タイトルの書式設定</a:t>
            </a:r>
            <a:endParaRPr lang="en-US" dirty="0"/>
          </a:p>
        </p:txBody>
      </p:sp>
      <p:sp>
        <p:nvSpPr>
          <p:cNvPr id="3" name="Date Placeholder 3"/>
          <p:cNvSpPr>
            <a:spLocks noGrp="1"/>
          </p:cNvSpPr>
          <p:nvPr>
            <p:ph type="dt" sz="half" idx="10"/>
          </p:nvPr>
        </p:nvSpPr>
        <p:spPr/>
        <p:txBody>
          <a:bodyPr/>
          <a:lstStyle>
            <a:lvl1pPr>
              <a:defRPr/>
            </a:lvl1pPr>
          </a:lstStyle>
          <a:p>
            <a:pPr>
              <a:defRPr/>
            </a:pPr>
            <a:endParaRPr dirty="0"/>
          </a:p>
        </p:txBody>
      </p:sp>
      <p:sp>
        <p:nvSpPr>
          <p:cNvPr id="4" name="Footer Placeholder 4"/>
          <p:cNvSpPr>
            <a:spLocks noGrp="1"/>
          </p:cNvSpPr>
          <p:nvPr>
            <p:ph type="ftr" sz="quarter" idx="11"/>
          </p:nvPr>
        </p:nvSpPr>
        <p:spPr/>
        <p:txBody>
          <a:bodyPr/>
          <a:lstStyle>
            <a:lvl1pPr>
              <a:defRPr/>
            </a:lvl1pPr>
          </a:lstStyle>
          <a:p>
            <a:pPr>
              <a:defRPr/>
            </a:pPr>
            <a:r>
              <a:rPr lang="en-US" smtClean="0"/>
              <a:t>Copyright © 2015, Oracle All rights reserved.</a:t>
            </a:r>
            <a:endParaRPr/>
          </a:p>
        </p:txBody>
      </p:sp>
      <p:sp>
        <p:nvSpPr>
          <p:cNvPr id="5" name="Slide Number Placeholder 5"/>
          <p:cNvSpPr>
            <a:spLocks noGrp="1"/>
          </p:cNvSpPr>
          <p:nvPr>
            <p:ph type="sldNum" sz="quarter" idx="12"/>
          </p:nvPr>
        </p:nvSpPr>
        <p:spPr/>
        <p:txBody>
          <a:bodyPr/>
          <a:lstStyle>
            <a:lvl1pPr>
              <a:defRPr/>
            </a:lvl1pPr>
          </a:lstStyle>
          <a:p>
            <a:pPr>
              <a:defRPr/>
            </a:pPr>
            <a:fld id="{5B0C7140-A025-4D52-A184-BA630595E088}" type="slidenum">
              <a:rPr/>
              <a:pPr>
                <a:defRPr/>
              </a:pPr>
              <a:t>&lt;#&gt;</a:t>
            </a:fld>
            <a:endParaRPr dirty="0"/>
          </a:p>
        </p:txBody>
      </p:sp>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ja-JP" altLang="en-US" smtClean="0"/>
              <a:t>マスタ タイトルの書式設定</a:t>
            </a:r>
            <a:endParaRPr dirty="0"/>
          </a:p>
        </p:txBody>
      </p:sp>
      <p:sp>
        <p:nvSpPr>
          <p:cNvPr id="6" name="Text Placeholder 12"/>
          <p:cNvSpPr>
            <a:spLocks noGrp="1"/>
          </p:cNvSpPr>
          <p:nvPr>
            <p:ph type="body" sz="quarter" idx="13"/>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lang="ja-JP" altLang="en-US" smtClean="0"/>
              <a:t>マスタ テキストの書式設定</a:t>
            </a:r>
          </a:p>
        </p:txBody>
      </p:sp>
      <p:sp>
        <p:nvSpPr>
          <p:cNvPr id="4" name="Date Placeholder 3"/>
          <p:cNvSpPr>
            <a:spLocks noGrp="1"/>
          </p:cNvSpPr>
          <p:nvPr>
            <p:ph type="dt" sz="half" idx="14"/>
          </p:nvPr>
        </p:nvSpPr>
        <p:spPr/>
        <p:txBody>
          <a:bodyPr/>
          <a:lstStyle>
            <a:lvl1pPr>
              <a:defRPr/>
            </a:lvl1pPr>
          </a:lstStyle>
          <a:p>
            <a:pPr>
              <a:defRPr/>
            </a:pPr>
            <a:endParaRPr dirty="0"/>
          </a:p>
        </p:txBody>
      </p:sp>
      <p:sp>
        <p:nvSpPr>
          <p:cNvPr id="5" name="Footer Placeholder 4"/>
          <p:cNvSpPr>
            <a:spLocks noGrp="1"/>
          </p:cNvSpPr>
          <p:nvPr>
            <p:ph type="ftr" sz="quarter" idx="15"/>
          </p:nvPr>
        </p:nvSpPr>
        <p:spPr/>
        <p:txBody>
          <a:bodyPr/>
          <a:lstStyle>
            <a:lvl1pPr>
              <a:defRPr/>
            </a:lvl1pPr>
          </a:lstStyle>
          <a:p>
            <a:pPr>
              <a:defRPr/>
            </a:pPr>
            <a:r>
              <a:rPr lang="en-US" smtClean="0"/>
              <a:t>Copyright © 2015, Oracle All rights reserved.</a:t>
            </a:r>
            <a:endParaRPr/>
          </a:p>
        </p:txBody>
      </p:sp>
      <p:sp>
        <p:nvSpPr>
          <p:cNvPr id="8" name="Slide Number Placeholder 5"/>
          <p:cNvSpPr>
            <a:spLocks noGrp="1"/>
          </p:cNvSpPr>
          <p:nvPr>
            <p:ph type="sldNum" sz="quarter" idx="16"/>
          </p:nvPr>
        </p:nvSpPr>
        <p:spPr/>
        <p:txBody>
          <a:bodyPr/>
          <a:lstStyle>
            <a:lvl1pPr>
              <a:defRPr/>
            </a:lvl1pPr>
          </a:lstStyle>
          <a:p>
            <a:pPr>
              <a:defRPr/>
            </a:pPr>
            <a:fld id="{034EA6EA-28F5-4DAF-BA69-719ED2EC0177}" type="slidenum">
              <a:rPr/>
              <a:pPr>
                <a:defRPr/>
              </a:pPr>
              <a:t>&lt;#&gt;</a:t>
            </a:fld>
            <a:endParaRPr dirty="0"/>
          </a:p>
        </p:txBody>
      </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dirty="0"/>
          </a:p>
        </p:txBody>
      </p:sp>
      <p:sp>
        <p:nvSpPr>
          <p:cNvPr id="3" name="Footer Placeholder 4"/>
          <p:cNvSpPr>
            <a:spLocks noGrp="1"/>
          </p:cNvSpPr>
          <p:nvPr>
            <p:ph type="ftr" sz="quarter" idx="11"/>
          </p:nvPr>
        </p:nvSpPr>
        <p:spPr/>
        <p:txBody>
          <a:bodyPr/>
          <a:lstStyle>
            <a:lvl1pPr>
              <a:defRPr/>
            </a:lvl1pPr>
          </a:lstStyle>
          <a:p>
            <a:pPr>
              <a:defRPr/>
            </a:pPr>
            <a:r>
              <a:rPr lang="en-US" smtClean="0"/>
              <a:t>Copyright © 2015, Oracle All rights reserved.</a:t>
            </a:r>
            <a:endParaRPr/>
          </a:p>
        </p:txBody>
      </p:sp>
      <p:sp>
        <p:nvSpPr>
          <p:cNvPr id="4" name="Slide Number Placeholder 5"/>
          <p:cNvSpPr>
            <a:spLocks noGrp="1"/>
          </p:cNvSpPr>
          <p:nvPr>
            <p:ph type="sldNum" sz="quarter" idx="12"/>
          </p:nvPr>
        </p:nvSpPr>
        <p:spPr/>
        <p:txBody>
          <a:bodyPr/>
          <a:lstStyle>
            <a:lvl1pPr>
              <a:defRPr/>
            </a:lvl1pPr>
          </a:lstStyle>
          <a:p>
            <a:pPr>
              <a:defRPr/>
            </a:pPr>
            <a:fld id="{E98D1D3B-BAC4-4F85-963E-91D124DC9B59}" type="slidenum">
              <a:rPr/>
              <a:pPr>
                <a:defRPr/>
              </a:pPr>
              <a:t>&lt;#&gt;</a:t>
            </a:fld>
            <a:endParaRPr dirty="0"/>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bg2"/>
        </a:solidFill>
        <a:effectLst/>
      </p:bgPr>
    </p:bg>
    <p:spTree>
      <p:nvGrpSpPr>
        <p:cNvPr id="1" name=""/>
        <p:cNvGrpSpPr/>
        <p:nvPr/>
      </p:nvGrpSpPr>
      <p:grpSpPr>
        <a:xfrm>
          <a:off x="0" y="0"/>
          <a:ext cx="0" cy="0"/>
          <a:chOff x="0" y="0"/>
          <a:chExt cx="0" cy="0"/>
        </a:xfrm>
      </p:grpSpPr>
      <p:sp>
        <p:nvSpPr>
          <p:cNvPr id="4" name="TextBox 10"/>
          <p:cNvSpPr txBox="1"/>
          <p:nvPr/>
        </p:nvSpPr>
        <p:spPr>
          <a:xfrm>
            <a:off x="4493399" y="4917282"/>
            <a:ext cx="2091282" cy="136922"/>
          </a:xfrm>
          <a:prstGeom prst="rect">
            <a:avLst/>
          </a:prstGeom>
          <a:noFill/>
        </p:spPr>
        <p:txBody>
          <a:bodyPr wrap="none" lIns="0" tIns="0" rIns="0" bIns="0" anchor="ctr"/>
          <a:lstStyle/>
          <a:p>
            <a:pPr fontAlgn="auto">
              <a:spcBef>
                <a:spcPts val="0"/>
              </a:spcBef>
              <a:spcAft>
                <a:spcPts val="0"/>
              </a:spcAft>
              <a:defRPr/>
            </a:pPr>
            <a:r>
              <a:rPr kumimoji="0" sz="600" dirty="0">
                <a:solidFill>
                  <a:schemeClr val="tx1">
                    <a:lumMod val="60000"/>
                    <a:lumOff val="40000"/>
                  </a:schemeClr>
                </a:solidFill>
                <a:latin typeface="+mn-lt"/>
                <a:ea typeface="+mn-ea"/>
              </a:rPr>
              <a:t>Copyright © </a:t>
            </a:r>
            <a:r>
              <a:rPr kumimoji="0" sz="600" dirty="0" smtClean="0">
                <a:solidFill>
                  <a:schemeClr val="tx1">
                    <a:lumMod val="60000"/>
                    <a:lumOff val="40000"/>
                  </a:schemeClr>
                </a:solidFill>
                <a:latin typeface="+mn-lt"/>
                <a:ea typeface="+mn-ea"/>
              </a:rPr>
              <a:t>201</a:t>
            </a:r>
            <a:r>
              <a:rPr kumimoji="0" lang="en-US" sz="600" dirty="0" smtClean="0">
                <a:solidFill>
                  <a:schemeClr val="tx1">
                    <a:lumMod val="60000"/>
                    <a:lumOff val="40000"/>
                  </a:schemeClr>
                </a:solidFill>
                <a:latin typeface="+mn-lt"/>
                <a:ea typeface="+mn-ea"/>
              </a:rPr>
              <a:t>5</a:t>
            </a:r>
            <a:r>
              <a:rPr kumimoji="0" sz="600" dirty="0" smtClean="0">
                <a:solidFill>
                  <a:schemeClr val="tx1">
                    <a:lumMod val="60000"/>
                    <a:lumOff val="40000"/>
                  </a:schemeClr>
                </a:solidFill>
                <a:latin typeface="+mn-lt"/>
                <a:ea typeface="+mn-ea"/>
              </a:rPr>
              <a:t> </a:t>
            </a:r>
            <a:r>
              <a:rPr kumimoji="0" sz="600" dirty="0">
                <a:solidFill>
                  <a:schemeClr val="tx1">
                    <a:lumMod val="60000"/>
                    <a:lumOff val="40000"/>
                  </a:schemeClr>
                </a:solidFill>
                <a:latin typeface="+mn-lt"/>
                <a:ea typeface="+mn-ea"/>
              </a:rPr>
              <a:t>Oracle and/or its affiliates. All rights reserved.  |</a:t>
            </a:r>
          </a:p>
        </p:txBody>
      </p:sp>
      <p:pic>
        <p:nvPicPr>
          <p:cNvPr id="5" name="Oracle red badge logo" descr="Oracle logo in white on red staging background"/>
          <p:cNvPicPr>
            <a:picLocks noChangeAspect="1"/>
          </p:cNvPicPr>
          <p:nvPr/>
        </p:nvPicPr>
        <p:blipFill>
          <a:blip r:embed="rId2"/>
          <a:srcRect/>
          <a:stretch>
            <a:fillRect/>
          </a:stretch>
        </p:blipFill>
        <p:spPr bwMode="ltGray">
          <a:xfrm>
            <a:off x="398964" y="4698207"/>
            <a:ext cx="1217136" cy="445294"/>
          </a:xfrm>
          <a:prstGeom prst="rect">
            <a:avLst/>
          </a:prstGeom>
          <a:noFill/>
          <a:ln w="9525">
            <a:noFill/>
            <a:miter lim="800000"/>
            <a:headEnd/>
            <a:tailEnd/>
          </a:ln>
        </p:spPr>
      </p:pic>
      <p:sp>
        <p:nvSpPr>
          <p:cNvPr id="2" name="Title 1"/>
          <p:cNvSpPr>
            <a:spLocks noGrp="1"/>
          </p:cNvSpPr>
          <p:nvPr>
            <p:ph type="ctrTitle"/>
          </p:nvPr>
        </p:nvSpPr>
        <p:spPr>
          <a:xfrm>
            <a:off x="398964" y="554832"/>
            <a:ext cx="8346073" cy="1102519"/>
          </a:xfrm>
        </p:spPr>
        <p:txBody>
          <a:bodyPr/>
          <a:lstStyle>
            <a:lvl1pPr>
              <a:lnSpc>
                <a:spcPct val="80000"/>
              </a:lnSpc>
              <a:defRPr sz="3600"/>
            </a:lvl1pPr>
          </a:lstStyle>
          <a:p>
            <a:r>
              <a:rPr lang="ja-JP" altLang="en-US" smtClean="0"/>
              <a:t>マスタ タイトルの書式設定</a:t>
            </a:r>
            <a:endParaRPr dirty="0"/>
          </a:p>
        </p:txBody>
      </p:sp>
      <p:sp>
        <p:nvSpPr>
          <p:cNvPr id="3" name="Subtitle 2"/>
          <p:cNvSpPr>
            <a:spLocks noGrp="1"/>
          </p:cNvSpPr>
          <p:nvPr>
            <p:ph type="subTitle" idx="1"/>
          </p:nvPr>
        </p:nvSpPr>
        <p:spPr>
          <a:xfrm>
            <a:off x="398926" y="1714500"/>
            <a:ext cx="8347160" cy="685800"/>
          </a:xfrm>
        </p:spPr>
        <p:txBody>
          <a:bodyPr>
            <a:noAutofit/>
          </a:bodyPr>
          <a:lstStyle>
            <a:lvl1pPr marL="0" indent="0" algn="l">
              <a:spcBef>
                <a:spcPts val="0"/>
              </a:spcBef>
              <a:buNone/>
              <a:defRPr sz="1800" b="1">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ja-JP" altLang="en-US" smtClean="0"/>
              <a:t>マスタ サブタイトルの書式設定</a:t>
            </a:r>
            <a:endParaRPr dirty="0"/>
          </a:p>
        </p:txBody>
      </p:sp>
      <p:sp>
        <p:nvSpPr>
          <p:cNvPr id="6" name="Date Placeholder 3"/>
          <p:cNvSpPr>
            <a:spLocks noGrp="1"/>
          </p:cNvSpPr>
          <p:nvPr>
            <p:ph type="dt" sz="half" idx="10"/>
          </p:nvPr>
        </p:nvSpPr>
        <p:spPr/>
        <p:txBody>
          <a:bodyPr/>
          <a:lstStyle>
            <a:lvl1pPr>
              <a:defRPr/>
            </a:lvl1pPr>
          </a:lstStyle>
          <a:p>
            <a:pPr>
              <a:defRPr/>
            </a:pPr>
            <a:endParaRPr dirty="0"/>
          </a:p>
        </p:txBody>
      </p:sp>
      <p:sp>
        <p:nvSpPr>
          <p:cNvPr id="7" name="Footer Placeholder 4"/>
          <p:cNvSpPr>
            <a:spLocks noGrp="1"/>
          </p:cNvSpPr>
          <p:nvPr>
            <p:ph type="ftr" sz="quarter" idx="11"/>
          </p:nvPr>
        </p:nvSpPr>
        <p:spPr/>
        <p:txBody>
          <a:bodyPr/>
          <a:lstStyle>
            <a:lvl1pPr>
              <a:defRPr/>
            </a:lvl1pPr>
          </a:lstStyle>
          <a:p>
            <a:pPr>
              <a:defRPr/>
            </a:pPr>
            <a:r>
              <a:rPr lang="en-US" smtClean="0"/>
              <a:t>Copyright © 2015, Oracle All rights reserved.</a:t>
            </a:r>
            <a:endParaRPr/>
          </a:p>
        </p:txBody>
      </p:sp>
      <p:sp>
        <p:nvSpPr>
          <p:cNvPr id="8" name="Slide Number Placeholder 5"/>
          <p:cNvSpPr>
            <a:spLocks noGrp="1"/>
          </p:cNvSpPr>
          <p:nvPr>
            <p:ph type="sldNum" sz="quarter" idx="12"/>
          </p:nvPr>
        </p:nvSpPr>
        <p:spPr>
          <a:xfrm>
            <a:off x="8459213" y="5200651"/>
            <a:ext cx="285824" cy="136922"/>
          </a:xfrm>
        </p:spPr>
        <p:txBody>
          <a:bodyPr/>
          <a:lstStyle>
            <a:lvl1pPr>
              <a:defRPr/>
            </a:lvl1pPr>
          </a:lstStyle>
          <a:p>
            <a:pPr>
              <a:defRPr/>
            </a:pPr>
            <a:fld id="{717E5B6E-E7AB-4D34-9D87-C4ED9AFF9663}" type="slidenum">
              <a:rPr/>
              <a:pPr>
                <a:defRPr/>
              </a:pPr>
              <a:t>&lt;#&gt;</a:t>
            </a:fld>
            <a:endParaRPr dirty="0"/>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2" name="Picture 7" descr="&quot;Hardware and Software Engineered to work together&quot; tagline in red and black"/>
          <p:cNvPicPr>
            <a:picLocks noChangeAspect="1"/>
          </p:cNvPicPr>
          <p:nvPr/>
        </p:nvPicPr>
        <p:blipFill>
          <a:blip r:embed="rId2"/>
          <a:srcRect/>
          <a:stretch>
            <a:fillRect/>
          </a:stretch>
        </p:blipFill>
        <p:spPr bwMode="auto">
          <a:xfrm>
            <a:off x="2116292" y="1734741"/>
            <a:ext cx="4911417" cy="1375172"/>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a:lvl1pPr>
          </a:lstStyle>
          <a:p>
            <a:pPr>
              <a:defRPr/>
            </a:pPr>
            <a:endParaRPr dirty="0"/>
          </a:p>
        </p:txBody>
      </p:sp>
      <p:sp>
        <p:nvSpPr>
          <p:cNvPr id="4" name="Footer Placeholder 2"/>
          <p:cNvSpPr>
            <a:spLocks noGrp="1"/>
          </p:cNvSpPr>
          <p:nvPr>
            <p:ph type="ftr" sz="quarter" idx="11"/>
          </p:nvPr>
        </p:nvSpPr>
        <p:spPr/>
        <p:txBody>
          <a:bodyPr/>
          <a:lstStyle>
            <a:lvl1pPr>
              <a:defRPr/>
            </a:lvl1pPr>
          </a:lstStyle>
          <a:p>
            <a:pPr>
              <a:defRPr/>
            </a:pPr>
            <a:r>
              <a:rPr lang="en-US" smtClean="0"/>
              <a:t>Copyright © 2015, Oracle All rights reserved.</a:t>
            </a:r>
            <a:endParaRPr/>
          </a:p>
        </p:txBody>
      </p:sp>
      <p:sp>
        <p:nvSpPr>
          <p:cNvPr id="5" name="Slide Number Placeholder 3"/>
          <p:cNvSpPr>
            <a:spLocks noGrp="1"/>
          </p:cNvSpPr>
          <p:nvPr>
            <p:ph type="sldNum" sz="quarter" idx="12"/>
          </p:nvPr>
        </p:nvSpPr>
        <p:spPr/>
        <p:txBody>
          <a:bodyPr/>
          <a:lstStyle>
            <a:lvl1pPr>
              <a:defRPr/>
            </a:lvl1pPr>
          </a:lstStyle>
          <a:p>
            <a:pPr>
              <a:defRPr/>
            </a:pPr>
            <a:fld id="{DF642DFA-639C-4ACC-998B-6986185550B6}" type="slidenum">
              <a:rPr/>
              <a:pPr>
                <a:defRPr/>
              </a:pPr>
              <a:t>&lt;#&gt;</a:t>
            </a:fld>
            <a:endParaRPr dirty="0"/>
          </a:p>
        </p:txBody>
      </p: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bg1"/>
        </a:solidFill>
        <a:effectLst/>
      </p:bgPr>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a:srcRect/>
          <a:stretch>
            <a:fillRect/>
          </a:stretch>
        </p:blipFill>
        <p:spPr bwMode="hidden">
          <a:xfrm>
            <a:off x="103612" y="97631"/>
            <a:ext cx="8936777" cy="4910138"/>
          </a:xfrm>
          <a:prstGeom prst="rect">
            <a:avLst/>
          </a:prstGeom>
          <a:noFill/>
          <a:ln w="9525">
            <a:noFill/>
            <a:miter lim="800000"/>
            <a:headEnd/>
            <a:tailEnd/>
          </a:ln>
        </p:spPr>
      </p:pic>
      <p:grpSp>
        <p:nvGrpSpPr>
          <p:cNvPr id="3" name="Group 2"/>
          <p:cNvGrpSpPr>
            <a:grpSpLocks/>
          </p:cNvGrpSpPr>
          <p:nvPr/>
        </p:nvGrpSpPr>
        <p:grpSpPr bwMode="auto">
          <a:xfrm>
            <a:off x="0" y="0"/>
            <a:ext cx="9144000" cy="5143500"/>
            <a:chOff x="-287" y="0"/>
            <a:chExt cx="12189399" cy="6858000"/>
          </a:xfrm>
        </p:grpSpPr>
        <p:sp>
          <p:nvSpPr>
            <p:cNvPr id="4" name="Rectangle 5"/>
            <p:cNvSpPr/>
            <p:nvPr/>
          </p:nvSpPr>
          <p:spPr bwMode="gray">
            <a:xfrm>
              <a:off x="-287" y="0"/>
              <a:ext cx="193684" cy="68516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0" dirty="0"/>
            </a:p>
          </p:txBody>
        </p:sp>
        <p:sp>
          <p:nvSpPr>
            <p:cNvPr id="5" name="Rectangle 6"/>
            <p:cNvSpPr/>
            <p:nvPr/>
          </p:nvSpPr>
          <p:spPr bwMode="gray">
            <a:xfrm>
              <a:off x="11995428" y="6350"/>
              <a:ext cx="193684" cy="68516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0" dirty="0"/>
            </a:p>
          </p:txBody>
        </p:sp>
        <p:sp>
          <p:nvSpPr>
            <p:cNvPr id="6" name="Rectangle 7"/>
            <p:cNvSpPr/>
            <p:nvPr/>
          </p:nvSpPr>
          <p:spPr bwMode="gray">
            <a:xfrm>
              <a:off x="-287" y="6400800"/>
              <a:ext cx="12189399"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0" dirty="0"/>
            </a:p>
          </p:txBody>
        </p:sp>
        <p:sp>
          <p:nvSpPr>
            <p:cNvPr id="7" name="Rectangle 8"/>
            <p:cNvSpPr/>
            <p:nvPr/>
          </p:nvSpPr>
          <p:spPr bwMode="gray">
            <a:xfrm>
              <a:off x="-287" y="0"/>
              <a:ext cx="12189399" cy="1920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0" dirty="0"/>
            </a:p>
          </p:txBody>
        </p:sp>
      </p:grpSp>
      <p:pic>
        <p:nvPicPr>
          <p:cNvPr id="8" name="Picture 10"/>
          <p:cNvPicPr>
            <a:picLocks noChangeAspect="1"/>
          </p:cNvPicPr>
          <p:nvPr/>
        </p:nvPicPr>
        <p:blipFill>
          <a:blip r:embed="rId3"/>
          <a:srcRect/>
          <a:stretch>
            <a:fillRect/>
          </a:stretch>
        </p:blipFill>
        <p:spPr bwMode="black">
          <a:xfrm>
            <a:off x="2867772" y="2132410"/>
            <a:ext cx="3408456" cy="427434"/>
          </a:xfrm>
          <a:prstGeom prst="rect">
            <a:avLst/>
          </a:prstGeom>
          <a:noFill/>
          <a:ln w="9525">
            <a:noFill/>
            <a:miter lim="800000"/>
            <a:headEnd/>
            <a:tailEnd/>
          </a:ln>
        </p:spPr>
      </p:pic>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New Template_Graphic Section Divider">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802763" y="1571844"/>
            <a:ext cx="4709053" cy="1100723"/>
          </a:xfrm>
        </p:spPr>
        <p:txBody>
          <a:bodyPr anchor="t" anchorCtr="0"/>
          <a:lstStyle>
            <a:lvl1pPr>
              <a:defRPr sz="2800" b="1">
                <a:ln w="0">
                  <a:noFill/>
                </a:ln>
                <a:solidFill>
                  <a:schemeClr val="tx1"/>
                </a:solidFill>
                <a:effectLst/>
              </a:defRPr>
            </a:lvl1pPr>
          </a:lstStyle>
          <a:p>
            <a:r>
              <a:rPr lang="en-US" dirty="0" smtClean="0"/>
              <a:t>Click to edit text </a:t>
            </a:r>
            <a:endParaRPr lang="en-US" dirty="0"/>
          </a:p>
        </p:txBody>
      </p:sp>
    </p:spTree>
    <p:extLst>
      <p:ext uri="{BB962C8B-B14F-4D97-AF65-F5344CB8AC3E}">
        <p14:creationId xmlns="" xmlns:p14="http://schemas.microsoft.com/office/powerpoint/2010/main" val="393455753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Rectangle 9" descr="Full slide 4-color photo can be inserted here"/>
          <p:cNvSpPr/>
          <p:nvPr/>
        </p:nvSpPr>
        <p:spPr bwMode="hidden">
          <a:xfrm>
            <a:off x="0" y="0"/>
            <a:ext cx="9144000" cy="51435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fontAlgn="auto">
              <a:spcBef>
                <a:spcPts val="0"/>
              </a:spcBef>
              <a:spcAft>
                <a:spcPts val="0"/>
              </a:spcAft>
              <a:defRPr/>
            </a:pPr>
            <a:endParaRPr kumimoji="0" dirty="0"/>
          </a:p>
        </p:txBody>
      </p:sp>
      <p:sp>
        <p:nvSpPr>
          <p:cNvPr id="6" name="TextBox 10"/>
          <p:cNvSpPr txBox="1"/>
          <p:nvPr/>
        </p:nvSpPr>
        <p:spPr>
          <a:xfrm>
            <a:off x="4493399" y="4917282"/>
            <a:ext cx="2091282" cy="136922"/>
          </a:xfrm>
          <a:prstGeom prst="rect">
            <a:avLst/>
          </a:prstGeom>
          <a:noFill/>
        </p:spPr>
        <p:txBody>
          <a:bodyPr wrap="none" lIns="0" tIns="0" rIns="0" bIns="0" anchor="ctr"/>
          <a:lstStyle/>
          <a:p>
            <a:pPr fontAlgn="auto">
              <a:spcBef>
                <a:spcPts val="0"/>
              </a:spcBef>
              <a:spcAft>
                <a:spcPts val="0"/>
              </a:spcAft>
              <a:defRPr/>
            </a:pPr>
            <a:r>
              <a:rPr kumimoji="0" sz="600" dirty="0">
                <a:solidFill>
                  <a:schemeClr val="tx1">
                    <a:lumMod val="60000"/>
                    <a:lumOff val="40000"/>
                  </a:schemeClr>
                </a:solidFill>
                <a:latin typeface="+mn-lt"/>
                <a:ea typeface="+mn-ea"/>
              </a:rPr>
              <a:t>Copyright © 2014 Oracle and/or its affiliates. All rights reserved.  |</a:t>
            </a:r>
          </a:p>
        </p:txBody>
      </p:sp>
      <p:pic>
        <p:nvPicPr>
          <p:cNvPr id="7" name="Oracle red badge logo" descr="Oracle logo in white on red staging background"/>
          <p:cNvPicPr>
            <a:picLocks noChangeAspect="1"/>
          </p:cNvPicPr>
          <p:nvPr/>
        </p:nvPicPr>
        <p:blipFill>
          <a:blip r:embed="rId4"/>
          <a:srcRect/>
          <a:stretch>
            <a:fillRect/>
          </a:stretch>
        </p:blipFill>
        <p:spPr bwMode="ltGray">
          <a:xfrm>
            <a:off x="398964" y="4698207"/>
            <a:ext cx="1217136" cy="445294"/>
          </a:xfrm>
          <a:prstGeom prst="rect">
            <a:avLst/>
          </a:prstGeom>
          <a:noFill/>
          <a:ln w="9525">
            <a:noFill/>
            <a:miter lim="800000"/>
            <a:headEnd/>
            <a:tailEnd/>
          </a:ln>
        </p:spPr>
      </p:pic>
      <p:sp>
        <p:nvSpPr>
          <p:cNvPr id="2" name="Title 1"/>
          <p:cNvSpPr>
            <a:spLocks noGrp="1"/>
          </p:cNvSpPr>
          <p:nvPr>
            <p:ph type="ctrTitle"/>
          </p:nvPr>
        </p:nvSpPr>
        <p:spPr>
          <a:xfrm>
            <a:off x="398964" y="554832"/>
            <a:ext cx="6573962" cy="1102519"/>
          </a:xfrm>
        </p:spPr>
        <p:txBody>
          <a:bodyPr/>
          <a:lstStyle>
            <a:lvl1pPr>
              <a:lnSpc>
                <a:spcPct val="80000"/>
              </a:lnSpc>
              <a:defRPr sz="3600"/>
            </a:lvl1pPr>
          </a:lstStyle>
          <a:p>
            <a:r>
              <a:rPr lang="ja-JP" altLang="en-US" smtClean="0"/>
              <a:t>マスタ タイトルの書式設定</a:t>
            </a:r>
            <a:endParaRPr dirty="0"/>
          </a:p>
        </p:txBody>
      </p:sp>
      <p:sp>
        <p:nvSpPr>
          <p:cNvPr id="3" name="Subtitle 2"/>
          <p:cNvSpPr>
            <a:spLocks noGrp="1"/>
          </p:cNvSpPr>
          <p:nvPr>
            <p:ph type="subTitle" idx="1"/>
          </p:nvPr>
        </p:nvSpPr>
        <p:spPr>
          <a:xfrm>
            <a:off x="398926" y="1714500"/>
            <a:ext cx="6574818" cy="685800"/>
          </a:xfrm>
        </p:spPr>
        <p:txBody>
          <a:bodyPr>
            <a:noAutofit/>
          </a:bodyPr>
          <a:lstStyle>
            <a:lvl1pPr marL="0" indent="0" algn="l">
              <a:spcBef>
                <a:spcPts val="0"/>
              </a:spcBef>
              <a:buNone/>
              <a:defRPr sz="1800" b="1">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ja-JP" altLang="en-US" smtClean="0"/>
              <a:t>マスタ サブタイトルの書式設定</a:t>
            </a:r>
            <a:endParaRPr dirty="0"/>
          </a:p>
        </p:txBody>
      </p:sp>
      <p:sp>
        <p:nvSpPr>
          <p:cNvPr id="13" name="Text Placeholder 12"/>
          <p:cNvSpPr>
            <a:spLocks noGrp="1"/>
          </p:cNvSpPr>
          <p:nvPr>
            <p:ph type="body" sz="quarter" idx="13"/>
          </p:nvPr>
        </p:nvSpPr>
        <p:spPr>
          <a:xfrm>
            <a:off x="398964" y="2572089"/>
            <a:ext cx="6573962"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lang="ja-JP" altLang="en-US" smtClean="0"/>
              <a:t>マスタ テキストの書式設定</a:t>
            </a:r>
          </a:p>
        </p:txBody>
      </p:sp>
      <p:sp>
        <p:nvSpPr>
          <p:cNvPr id="8" name="Date Placeholder 3"/>
          <p:cNvSpPr>
            <a:spLocks noGrp="1"/>
          </p:cNvSpPr>
          <p:nvPr>
            <p:ph type="dt" sz="half" idx="14"/>
          </p:nvPr>
        </p:nvSpPr>
        <p:spPr/>
        <p:txBody>
          <a:bodyPr/>
          <a:lstStyle>
            <a:lvl1pPr>
              <a:defRPr/>
            </a:lvl1pPr>
          </a:lstStyle>
          <a:p>
            <a:pPr>
              <a:defRPr/>
            </a:pPr>
            <a:endParaRPr dirty="0"/>
          </a:p>
        </p:txBody>
      </p:sp>
      <p:sp>
        <p:nvSpPr>
          <p:cNvPr id="9" name="Footer Placeholder 4"/>
          <p:cNvSpPr>
            <a:spLocks noGrp="1"/>
          </p:cNvSpPr>
          <p:nvPr>
            <p:ph type="ftr" sz="quarter" idx="15"/>
          </p:nvPr>
        </p:nvSpPr>
        <p:spPr/>
        <p:txBody>
          <a:bodyPr/>
          <a:lstStyle>
            <a:lvl1pPr>
              <a:defRPr/>
            </a:lvl1pPr>
          </a:lstStyle>
          <a:p>
            <a:pPr>
              <a:defRPr/>
            </a:pPr>
            <a:r>
              <a:rPr lang="en-US" smtClean="0"/>
              <a:t>Copyright © 2015, Oracle All rights reserved.</a:t>
            </a:r>
            <a:endParaRPr/>
          </a:p>
        </p:txBody>
      </p:sp>
      <p:sp>
        <p:nvSpPr>
          <p:cNvPr id="10" name="Slide Number Placeholder 5"/>
          <p:cNvSpPr>
            <a:spLocks noGrp="1"/>
          </p:cNvSpPr>
          <p:nvPr>
            <p:ph type="sldNum" sz="quarter" idx="16"/>
          </p:nvPr>
        </p:nvSpPr>
        <p:spPr>
          <a:xfrm>
            <a:off x="8459213" y="5200651"/>
            <a:ext cx="285824" cy="136922"/>
          </a:xfrm>
        </p:spPr>
        <p:txBody>
          <a:bodyPr/>
          <a:lstStyle>
            <a:lvl1pPr>
              <a:defRPr>
                <a:solidFill>
                  <a:srgbClr val="BDC1C5"/>
                </a:solidFill>
              </a:defRPr>
            </a:lvl1pPr>
          </a:lstStyle>
          <a:p>
            <a:pPr>
              <a:defRPr/>
            </a:pPr>
            <a:fld id="{DB16BDA3-A1A4-4F0C-872B-9DDC8532BFF1}" type="slidenum">
              <a:rPr/>
              <a:pPr>
                <a:defRPr/>
              </a:pPr>
              <a:t>&lt;#&gt;</a:t>
            </a:fld>
            <a:endParaRPr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 タイトルの書式設定</a:t>
            </a:r>
            <a:endParaRPr dirty="0"/>
          </a:p>
        </p:txBody>
      </p:sp>
      <p:sp>
        <p:nvSpPr>
          <p:cNvPr id="3" name="Content Placeholder 2"/>
          <p:cNvSpPr>
            <a:spLocks noGrp="1"/>
          </p:cNvSpPr>
          <p:nvPr>
            <p:ph idx="1"/>
          </p:nvPr>
        </p:nvSpPr>
        <p:spPr>
          <a:xfrm>
            <a:off x="398467" y="1143001"/>
            <a:ext cx="8347065" cy="3314700"/>
          </a:xfr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dirty="0"/>
          </a:p>
        </p:txBody>
      </p:sp>
      <p:sp>
        <p:nvSpPr>
          <p:cNvPr id="4" name="Date Placeholder 3"/>
          <p:cNvSpPr>
            <a:spLocks noGrp="1"/>
          </p:cNvSpPr>
          <p:nvPr>
            <p:ph type="dt" sz="half" idx="10"/>
          </p:nvPr>
        </p:nvSpPr>
        <p:spPr/>
        <p:txBody>
          <a:bodyPr/>
          <a:lstStyle>
            <a:lvl1pPr>
              <a:defRPr/>
            </a:lvl1pPr>
          </a:lstStyle>
          <a:p>
            <a:pPr>
              <a:defRPr/>
            </a:pPr>
            <a:endParaRPr dirty="0"/>
          </a:p>
        </p:txBody>
      </p:sp>
      <p:sp>
        <p:nvSpPr>
          <p:cNvPr id="5" name="Footer Placeholder 4"/>
          <p:cNvSpPr>
            <a:spLocks noGrp="1"/>
          </p:cNvSpPr>
          <p:nvPr>
            <p:ph type="ftr" sz="quarter" idx="11"/>
          </p:nvPr>
        </p:nvSpPr>
        <p:spPr/>
        <p:txBody>
          <a:bodyPr/>
          <a:lstStyle>
            <a:lvl1pPr>
              <a:defRPr/>
            </a:lvl1pPr>
          </a:lstStyle>
          <a:p>
            <a:pPr>
              <a:defRPr/>
            </a:pPr>
            <a:r>
              <a:rPr lang="en-US" smtClean="0"/>
              <a:t>Copyright © 2015, Oracle All rights reserved.</a:t>
            </a:r>
            <a:endParaRPr/>
          </a:p>
        </p:txBody>
      </p:sp>
      <p:sp>
        <p:nvSpPr>
          <p:cNvPr id="6" name="Slide Number Placeholder 5"/>
          <p:cNvSpPr>
            <a:spLocks noGrp="1"/>
          </p:cNvSpPr>
          <p:nvPr>
            <p:ph type="sldNum" sz="quarter" idx="12"/>
          </p:nvPr>
        </p:nvSpPr>
        <p:spPr/>
        <p:txBody>
          <a:bodyPr/>
          <a:lstStyle>
            <a:lvl1pPr>
              <a:defRPr/>
            </a:lvl1pPr>
          </a:lstStyle>
          <a:p>
            <a:pPr>
              <a:defRPr/>
            </a:pPr>
            <a:fld id="{47645EBB-67B3-46AB-AC82-6F9B6AD9EB81}" type="slidenum">
              <a:rPr/>
              <a:pPr>
                <a:defRPr/>
              </a:pPr>
              <a:t>&lt;#&gt;</a:t>
            </a:fld>
            <a:endParaRPr dirty="0"/>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 タイトルの書式設定</a:t>
            </a:r>
            <a:endParaRPr dirty="0"/>
          </a:p>
        </p:txBody>
      </p:sp>
      <p:sp>
        <p:nvSpPr>
          <p:cNvPr id="7" name="Text Placeholder 12"/>
          <p:cNvSpPr>
            <a:spLocks noGrp="1"/>
          </p:cNvSpPr>
          <p:nvPr>
            <p:ph type="body" sz="quarter" idx="13"/>
          </p:nvPr>
        </p:nvSpPr>
        <p:spPr>
          <a:xfrm>
            <a:off x="398964" y="1030306"/>
            <a:ext cx="8346073"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lang="ja-JP" altLang="en-US" smtClean="0"/>
              <a:t>マスタ テキストの書式設定</a:t>
            </a:r>
          </a:p>
        </p:txBody>
      </p:sp>
      <p:sp>
        <p:nvSpPr>
          <p:cNvPr id="3" name="Content Placeholder 2"/>
          <p:cNvSpPr>
            <a:spLocks noGrp="1"/>
          </p:cNvSpPr>
          <p:nvPr>
            <p:ph idx="1"/>
          </p:nvPr>
        </p:nvSpPr>
        <p:spPr>
          <a:xfrm>
            <a:off x="398467" y="1485900"/>
            <a:ext cx="8347065" cy="2971800"/>
          </a:xfr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dirty="0"/>
          </a:p>
        </p:txBody>
      </p:sp>
      <p:sp>
        <p:nvSpPr>
          <p:cNvPr id="5" name="Date Placeholder 3"/>
          <p:cNvSpPr>
            <a:spLocks noGrp="1"/>
          </p:cNvSpPr>
          <p:nvPr>
            <p:ph type="dt" sz="half" idx="14"/>
          </p:nvPr>
        </p:nvSpPr>
        <p:spPr/>
        <p:txBody>
          <a:bodyPr/>
          <a:lstStyle>
            <a:lvl1pPr>
              <a:defRPr/>
            </a:lvl1pPr>
          </a:lstStyle>
          <a:p>
            <a:pPr>
              <a:defRPr/>
            </a:pPr>
            <a:endParaRPr dirty="0"/>
          </a:p>
        </p:txBody>
      </p:sp>
      <p:sp>
        <p:nvSpPr>
          <p:cNvPr id="6" name="Footer Placeholder 4"/>
          <p:cNvSpPr>
            <a:spLocks noGrp="1"/>
          </p:cNvSpPr>
          <p:nvPr>
            <p:ph type="ftr" sz="quarter" idx="15"/>
          </p:nvPr>
        </p:nvSpPr>
        <p:spPr/>
        <p:txBody>
          <a:bodyPr/>
          <a:lstStyle>
            <a:lvl1pPr>
              <a:defRPr/>
            </a:lvl1pPr>
          </a:lstStyle>
          <a:p>
            <a:pPr>
              <a:defRPr/>
            </a:pPr>
            <a:r>
              <a:rPr lang="en-US" smtClean="0"/>
              <a:t>Copyright © 2015, Oracle All rights reserved.</a:t>
            </a:r>
            <a:endParaRPr/>
          </a:p>
        </p:txBody>
      </p:sp>
      <p:sp>
        <p:nvSpPr>
          <p:cNvPr id="8" name="Slide Number Placeholder 5"/>
          <p:cNvSpPr>
            <a:spLocks noGrp="1"/>
          </p:cNvSpPr>
          <p:nvPr>
            <p:ph type="sldNum" sz="quarter" idx="16"/>
          </p:nvPr>
        </p:nvSpPr>
        <p:spPr/>
        <p:txBody>
          <a:bodyPr/>
          <a:lstStyle>
            <a:lvl1pPr>
              <a:defRPr/>
            </a:lvl1pPr>
          </a:lstStyle>
          <a:p>
            <a:pPr>
              <a:defRPr/>
            </a:pPr>
            <a:fld id="{B27B1E3C-9432-49E5-A460-E09A7323E94F}" type="slidenum">
              <a:rPr/>
              <a:pPr>
                <a:defRPr/>
              </a:pPr>
              <a:t>&lt;#&gt;</a:t>
            </a:fld>
            <a:endParaRPr dirty="0"/>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ja-JP" altLang="en-US" smtClean="0"/>
              <a:t>マスタ タイトルの書式設定</a:t>
            </a:r>
            <a:endParaRPr dirty="0"/>
          </a:p>
        </p:txBody>
      </p:sp>
      <p:sp>
        <p:nvSpPr>
          <p:cNvPr id="8" name="Text Placeholder 7"/>
          <p:cNvSpPr>
            <a:spLocks noGrp="1"/>
          </p:cNvSpPr>
          <p:nvPr>
            <p:ph type="body" sz="quarter" idx="13"/>
          </p:nvPr>
        </p:nvSpPr>
        <p:spPr>
          <a:xfrm>
            <a:off x="2097494" y="1485899"/>
            <a:ext cx="6647543" cy="2971801"/>
          </a:xfrm>
        </p:spPr>
        <p:txBody>
          <a:bodyPr>
            <a:noAutofit/>
          </a:bodyPr>
          <a:lstStyle>
            <a:lvl1pPr marL="1191" indent="0">
              <a:spcBef>
                <a:spcPts val="1800"/>
              </a:spcBef>
              <a:buNone/>
              <a:defRPr sz="2100"/>
            </a:lvl1pPr>
            <a:lvl2pPr marL="1191" indent="0">
              <a:spcBef>
                <a:spcPts val="1800"/>
              </a:spcBef>
              <a:buNone/>
              <a:defRPr sz="2100"/>
            </a:lvl2pPr>
            <a:lvl3pPr marL="1191" indent="0">
              <a:spcBef>
                <a:spcPts val="1800"/>
              </a:spcBef>
              <a:buNone/>
              <a:defRPr sz="2100"/>
            </a:lvl3pPr>
            <a:lvl4pPr marL="1191" indent="0">
              <a:spcBef>
                <a:spcPts val="1800"/>
              </a:spcBef>
              <a:buNone/>
              <a:defRPr sz="2100"/>
            </a:lvl4pPr>
            <a:lvl5pPr marL="1191" indent="0">
              <a:spcBef>
                <a:spcPts val="1800"/>
              </a:spcBef>
              <a:buNone/>
              <a:defRPr sz="2100"/>
            </a:lvl5pPr>
            <a:lvl6pPr marL="1191" indent="0">
              <a:spcBef>
                <a:spcPts val="1800"/>
              </a:spcBef>
              <a:buNone/>
              <a:defRPr sz="2100"/>
            </a:lvl6pPr>
            <a:lvl7pPr marL="1191" indent="0">
              <a:spcBef>
                <a:spcPts val="1800"/>
              </a:spcBef>
              <a:buNone/>
              <a:defRPr sz="2100"/>
            </a:lvl7pPr>
            <a:lvl8pPr marL="1191" indent="0">
              <a:spcBef>
                <a:spcPts val="1800"/>
              </a:spcBef>
              <a:buNone/>
              <a:defRPr sz="2100"/>
            </a:lvl8pPr>
            <a:lvl9pPr marL="1191" indent="0">
              <a:spcBef>
                <a:spcPts val="1800"/>
              </a:spcBef>
              <a:buNone/>
              <a:defRPr sz="21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smtClean="0"/>
          </a:p>
        </p:txBody>
      </p:sp>
      <p:sp>
        <p:nvSpPr>
          <p:cNvPr id="4" name="Date Placeholder 3"/>
          <p:cNvSpPr>
            <a:spLocks noGrp="1"/>
          </p:cNvSpPr>
          <p:nvPr>
            <p:ph type="dt" sz="half" idx="14"/>
          </p:nvPr>
        </p:nvSpPr>
        <p:spPr/>
        <p:txBody>
          <a:bodyPr>
            <a:noAutofit/>
          </a:bodyPr>
          <a:lstStyle>
            <a:lvl1pPr>
              <a:defRPr/>
            </a:lvl1pPr>
          </a:lstStyle>
          <a:p>
            <a:pPr>
              <a:defRPr/>
            </a:pPr>
            <a:endParaRPr dirty="0"/>
          </a:p>
        </p:txBody>
      </p:sp>
      <p:sp>
        <p:nvSpPr>
          <p:cNvPr id="5" name="Footer Placeholder 4"/>
          <p:cNvSpPr>
            <a:spLocks noGrp="1"/>
          </p:cNvSpPr>
          <p:nvPr>
            <p:ph type="ftr" sz="quarter" idx="15"/>
          </p:nvPr>
        </p:nvSpPr>
        <p:spPr/>
        <p:txBody>
          <a:bodyPr>
            <a:noAutofit/>
          </a:bodyPr>
          <a:lstStyle>
            <a:lvl1pPr>
              <a:defRPr/>
            </a:lvl1pPr>
          </a:lstStyle>
          <a:p>
            <a:pPr>
              <a:defRPr/>
            </a:pPr>
            <a:r>
              <a:rPr lang="en-US" smtClean="0"/>
              <a:t>Copyright © 2015, Oracle All rights reserved.</a:t>
            </a:r>
            <a:endParaRPr/>
          </a:p>
        </p:txBody>
      </p:sp>
      <p:sp>
        <p:nvSpPr>
          <p:cNvPr id="6" name="Slide Number Placeholder 5"/>
          <p:cNvSpPr>
            <a:spLocks noGrp="1"/>
          </p:cNvSpPr>
          <p:nvPr>
            <p:ph type="sldNum" sz="quarter" idx="16"/>
          </p:nvPr>
        </p:nvSpPr>
        <p:spPr/>
        <p:txBody>
          <a:bodyPr>
            <a:noAutofit/>
          </a:bodyPr>
          <a:lstStyle>
            <a:lvl1pPr>
              <a:defRPr/>
            </a:lvl1pPr>
          </a:lstStyle>
          <a:p>
            <a:pPr>
              <a:defRPr/>
            </a:pPr>
            <a:fld id="{37DAFBE0-8DC8-4D7C-BA8A-91A1641CFBFD}" type="slidenum">
              <a:rPr/>
              <a:pPr>
                <a:defRPr/>
              </a:pPr>
              <a:t>&lt;#&gt;</a:t>
            </a:fld>
            <a:endParaRPr dirty="0"/>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398964" y="1950243"/>
            <a:ext cx="8346073" cy="1028700"/>
          </a:xfrm>
        </p:spPr>
        <p:txBody>
          <a:bodyPr/>
          <a:lstStyle>
            <a:lvl1pPr algn="l">
              <a:lnSpc>
                <a:spcPct val="80000"/>
              </a:lnSpc>
              <a:defRPr sz="3600" b="0" cap="none" baseline="0"/>
            </a:lvl1pPr>
          </a:lstStyle>
          <a:p>
            <a:r>
              <a:rPr lang="ja-JP" altLang="en-US" smtClean="0"/>
              <a:t>マスタ タイトルの書式設定</a:t>
            </a:r>
            <a:endParaRPr/>
          </a:p>
        </p:txBody>
      </p:sp>
      <p:sp>
        <p:nvSpPr>
          <p:cNvPr id="3" name="Text Placeholder 2"/>
          <p:cNvSpPr>
            <a:spLocks noGrp="1"/>
          </p:cNvSpPr>
          <p:nvPr>
            <p:ph type="body" idx="1"/>
          </p:nvPr>
        </p:nvSpPr>
        <p:spPr>
          <a:xfrm>
            <a:off x="398964" y="3028949"/>
            <a:ext cx="8346073" cy="685800"/>
          </a:xfrm>
        </p:spPr>
        <p:txBody>
          <a:bodyPr>
            <a:noAutofit/>
          </a:bodyPr>
          <a:lstStyle>
            <a:lvl1pPr marL="0" indent="0">
              <a:spcBef>
                <a:spcPts val="0"/>
              </a:spcBef>
              <a:buNone/>
              <a:defRPr sz="1800" b="1">
                <a:solidFill>
                  <a:schemeClr val="tx1"/>
                </a:solidFill>
              </a:defRPr>
            </a:lvl1pPr>
            <a:lvl2pPr marL="342946" indent="0">
              <a:buNone/>
              <a:defRPr sz="1400">
                <a:solidFill>
                  <a:schemeClr val="tx1">
                    <a:tint val="75000"/>
                  </a:schemeClr>
                </a:solidFill>
              </a:defRPr>
            </a:lvl2pPr>
            <a:lvl3pPr marL="685891" indent="0">
              <a:buNone/>
              <a:defRPr sz="1200">
                <a:solidFill>
                  <a:schemeClr val="tx1">
                    <a:tint val="75000"/>
                  </a:schemeClr>
                </a:solidFill>
              </a:defRPr>
            </a:lvl3pPr>
            <a:lvl4pPr marL="1028837" indent="0">
              <a:buNone/>
              <a:defRPr sz="1100">
                <a:solidFill>
                  <a:schemeClr val="tx1">
                    <a:tint val="75000"/>
                  </a:schemeClr>
                </a:solidFill>
              </a:defRPr>
            </a:lvl4pPr>
            <a:lvl5pPr marL="1371783" indent="0">
              <a:buNone/>
              <a:defRPr sz="1100">
                <a:solidFill>
                  <a:schemeClr val="tx1">
                    <a:tint val="75000"/>
                  </a:schemeClr>
                </a:solidFill>
              </a:defRPr>
            </a:lvl5pPr>
            <a:lvl6pPr marL="1714729" indent="0">
              <a:buNone/>
              <a:defRPr sz="1100">
                <a:solidFill>
                  <a:schemeClr val="tx1">
                    <a:tint val="75000"/>
                  </a:schemeClr>
                </a:solidFill>
              </a:defRPr>
            </a:lvl6pPr>
            <a:lvl7pPr marL="2057674" indent="0">
              <a:buNone/>
              <a:defRPr sz="1100">
                <a:solidFill>
                  <a:schemeClr val="tx1">
                    <a:tint val="75000"/>
                  </a:schemeClr>
                </a:solidFill>
              </a:defRPr>
            </a:lvl7pPr>
            <a:lvl8pPr marL="2400620" indent="0">
              <a:buNone/>
              <a:defRPr sz="1100">
                <a:solidFill>
                  <a:schemeClr val="tx1">
                    <a:tint val="75000"/>
                  </a:schemeClr>
                </a:solidFill>
              </a:defRPr>
            </a:lvl8pPr>
            <a:lvl9pPr marL="2743566" indent="0">
              <a:buNone/>
              <a:defRPr sz="1100">
                <a:solidFill>
                  <a:schemeClr val="tx1">
                    <a:tint val="75000"/>
                  </a:schemeClr>
                </a:solidFill>
              </a:defRPr>
            </a:lvl9pPr>
          </a:lstStyle>
          <a:p>
            <a:pPr lvl="0"/>
            <a:r>
              <a:rPr lang="ja-JP" altLang="en-US" smtClean="0"/>
              <a:t>マスタ テキストの書式設定</a:t>
            </a:r>
          </a:p>
        </p:txBody>
      </p:sp>
      <p:sp>
        <p:nvSpPr>
          <p:cNvPr id="4" name="Date Placeholder 3"/>
          <p:cNvSpPr>
            <a:spLocks noGrp="1"/>
          </p:cNvSpPr>
          <p:nvPr>
            <p:ph type="dt" sz="half" idx="10"/>
          </p:nvPr>
        </p:nvSpPr>
        <p:spPr/>
        <p:txBody>
          <a:bodyPr/>
          <a:lstStyle>
            <a:lvl1pPr>
              <a:defRPr/>
            </a:lvl1pPr>
          </a:lstStyle>
          <a:p>
            <a:pPr>
              <a:defRPr/>
            </a:pPr>
            <a:endParaRPr dirty="0"/>
          </a:p>
        </p:txBody>
      </p:sp>
      <p:sp>
        <p:nvSpPr>
          <p:cNvPr id="5" name="Footer Placeholder 4"/>
          <p:cNvSpPr>
            <a:spLocks noGrp="1"/>
          </p:cNvSpPr>
          <p:nvPr>
            <p:ph type="ftr" sz="quarter" idx="11"/>
          </p:nvPr>
        </p:nvSpPr>
        <p:spPr/>
        <p:txBody>
          <a:bodyPr/>
          <a:lstStyle>
            <a:lvl1pPr>
              <a:defRPr/>
            </a:lvl1pPr>
          </a:lstStyle>
          <a:p>
            <a:pPr>
              <a:defRPr/>
            </a:pPr>
            <a:r>
              <a:rPr lang="en-US" smtClean="0"/>
              <a:t>Copyright © 2015, Oracle All rights reserved.</a:t>
            </a:r>
            <a:endParaRPr/>
          </a:p>
        </p:txBody>
      </p:sp>
      <p:sp>
        <p:nvSpPr>
          <p:cNvPr id="6" name="Slide Number Placeholder 5"/>
          <p:cNvSpPr>
            <a:spLocks noGrp="1"/>
          </p:cNvSpPr>
          <p:nvPr>
            <p:ph type="sldNum" sz="quarter" idx="12"/>
          </p:nvPr>
        </p:nvSpPr>
        <p:spPr/>
        <p:txBody>
          <a:bodyPr/>
          <a:lstStyle>
            <a:lvl1pPr>
              <a:defRPr/>
            </a:lvl1pPr>
          </a:lstStyle>
          <a:p>
            <a:pPr>
              <a:defRPr/>
            </a:pPr>
            <a:fld id="{E0EEB2E8-CC56-440F-8873-BD5080B9EC8D}" type="slidenum">
              <a:rPr/>
              <a:pPr>
                <a:defRPr/>
              </a:pPr>
              <a:t>&lt;#&gt;</a:t>
            </a:fld>
            <a:endParaRPr dirty="0"/>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398963" y="1428750"/>
            <a:ext cx="3601388" cy="1234440"/>
          </a:xfrm>
        </p:spPr>
        <p:txBody>
          <a:bodyPr/>
          <a:lstStyle>
            <a:lvl1pPr algn="l">
              <a:lnSpc>
                <a:spcPct val="80000"/>
              </a:lnSpc>
              <a:defRPr sz="3600" b="0"/>
            </a:lvl1pPr>
          </a:lstStyle>
          <a:p>
            <a:r>
              <a:rPr lang="ja-JP" altLang="en-US" smtClean="0"/>
              <a:t>マスタ タイトルの書式設定</a:t>
            </a:r>
            <a:endParaRPr dirty="0"/>
          </a:p>
        </p:txBody>
      </p:sp>
      <p:sp>
        <p:nvSpPr>
          <p:cNvPr id="4" name="Text Placeholder 3"/>
          <p:cNvSpPr>
            <a:spLocks noGrp="1"/>
          </p:cNvSpPr>
          <p:nvPr>
            <p:ph type="body" sz="half" idx="2"/>
          </p:nvPr>
        </p:nvSpPr>
        <p:spPr>
          <a:xfrm>
            <a:off x="398963" y="2743200"/>
            <a:ext cx="3601387" cy="1234440"/>
          </a:xfrm>
        </p:spPr>
        <p:txBody>
          <a:bodyPr>
            <a:noAutofit/>
          </a:bodyPr>
          <a:lstStyle>
            <a:lvl1pPr marL="0" indent="0">
              <a:spcBef>
                <a:spcPts val="0"/>
              </a:spcBef>
              <a:buNone/>
              <a:defRPr sz="1800" b="1"/>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ja-JP" altLang="en-US" smtClean="0"/>
              <a:t>マスタ テキストの書式設定</a:t>
            </a:r>
          </a:p>
        </p:txBody>
      </p:sp>
      <p:sp>
        <p:nvSpPr>
          <p:cNvPr id="3" name="Picture Placeholder 2" descr="A photo of your product can be included here"/>
          <p:cNvSpPr>
            <a:spLocks noGrp="1"/>
          </p:cNvSpPr>
          <p:nvPr>
            <p:ph type="pic" idx="1"/>
          </p:nvPr>
        </p:nvSpPr>
        <p:spPr>
          <a:xfrm>
            <a:off x="4192434" y="400050"/>
            <a:ext cx="4552604" cy="4057650"/>
          </a:xfrm>
          <a:noFill/>
        </p:spPr>
        <p:txBody>
          <a:bodyPr tIns="137178" rtlCol="0">
            <a:noAutofit/>
          </a:bodyPr>
          <a:lstStyle>
            <a:lvl1pPr marL="0" indent="0" algn="ctr">
              <a:buNone/>
              <a:defRPr sz="18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ja-JP" altLang="en-US" noProof="0" smtClean="0"/>
              <a:t>アイコンをクリックして図を追加</a:t>
            </a:r>
            <a:endParaRPr noProof="0" dirty="0"/>
          </a:p>
        </p:txBody>
      </p:sp>
      <p:sp>
        <p:nvSpPr>
          <p:cNvPr id="5" name="Date Placeholder 3"/>
          <p:cNvSpPr>
            <a:spLocks noGrp="1"/>
          </p:cNvSpPr>
          <p:nvPr>
            <p:ph type="dt" sz="half" idx="10"/>
          </p:nvPr>
        </p:nvSpPr>
        <p:spPr/>
        <p:txBody>
          <a:bodyPr/>
          <a:lstStyle>
            <a:lvl1pPr>
              <a:defRPr/>
            </a:lvl1pPr>
          </a:lstStyle>
          <a:p>
            <a:pPr>
              <a:defRPr/>
            </a:pPr>
            <a:endParaRPr dirty="0"/>
          </a:p>
        </p:txBody>
      </p:sp>
      <p:sp>
        <p:nvSpPr>
          <p:cNvPr id="6" name="Footer Placeholder 4"/>
          <p:cNvSpPr>
            <a:spLocks noGrp="1"/>
          </p:cNvSpPr>
          <p:nvPr>
            <p:ph type="ftr" sz="quarter" idx="11"/>
          </p:nvPr>
        </p:nvSpPr>
        <p:spPr/>
        <p:txBody>
          <a:bodyPr/>
          <a:lstStyle>
            <a:lvl1pPr>
              <a:defRPr/>
            </a:lvl1pPr>
          </a:lstStyle>
          <a:p>
            <a:pPr>
              <a:defRPr/>
            </a:pPr>
            <a:r>
              <a:rPr lang="en-US" smtClean="0"/>
              <a:t>Copyright © 2015, Oracle All rights reserved.</a:t>
            </a:r>
            <a:endParaRPr/>
          </a:p>
        </p:txBody>
      </p:sp>
      <p:sp>
        <p:nvSpPr>
          <p:cNvPr id="7" name="Slide Number Placeholder 5"/>
          <p:cNvSpPr>
            <a:spLocks noGrp="1"/>
          </p:cNvSpPr>
          <p:nvPr>
            <p:ph type="sldNum" sz="quarter" idx="12"/>
          </p:nvPr>
        </p:nvSpPr>
        <p:spPr/>
        <p:txBody>
          <a:bodyPr/>
          <a:lstStyle>
            <a:lvl1pPr>
              <a:defRPr/>
            </a:lvl1pPr>
          </a:lstStyle>
          <a:p>
            <a:pPr>
              <a:defRPr/>
            </a:pPr>
            <a:fld id="{886D7628-0C12-400D-904C-3F47EA24196B}" type="slidenum">
              <a:rPr/>
              <a:pPr>
                <a:defRPr/>
              </a:pPr>
              <a:t>&lt;#&gt;</a:t>
            </a:fld>
            <a:endParaRPr dirty="0"/>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 タイトルの書式設定</a:t>
            </a:r>
            <a:endParaRPr lang="en-US"/>
          </a:p>
        </p:txBody>
      </p:sp>
      <p:sp>
        <p:nvSpPr>
          <p:cNvPr id="6" name="Picture Placeholder 2" descr="If presenting remotely, you can insert your photo here"/>
          <p:cNvSpPr>
            <a:spLocks noGrp="1" noChangeAspect="1"/>
          </p:cNvSpPr>
          <p:nvPr>
            <p:ph type="pic" idx="1"/>
          </p:nvPr>
        </p:nvSpPr>
        <p:spPr>
          <a:xfrm>
            <a:off x="1714946" y="1371600"/>
            <a:ext cx="2606719" cy="2881084"/>
          </a:xfrm>
          <a:noFill/>
        </p:spPr>
        <p:txBody>
          <a:bodyPr tIns="137178" rtlCol="0">
            <a:noAutofit/>
          </a:bodyPr>
          <a:lstStyle>
            <a:lvl1pPr marL="0" indent="0" algn="ctr">
              <a:buNone/>
              <a:defRPr sz="18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pPr lvl="0"/>
            <a:r>
              <a:rPr lang="ja-JP" altLang="en-US" noProof="0" smtClean="0"/>
              <a:t>アイコンをクリックして図を追加</a:t>
            </a:r>
            <a:endParaRPr noProof="0" dirty="0"/>
          </a:p>
        </p:txBody>
      </p:sp>
      <p:sp>
        <p:nvSpPr>
          <p:cNvPr id="11" name="Text Placeholder 10"/>
          <p:cNvSpPr>
            <a:spLocks noGrp="1"/>
          </p:cNvSpPr>
          <p:nvPr>
            <p:ph type="body" sz="quarter" idx="14"/>
          </p:nvPr>
        </p:nvSpPr>
        <p:spPr>
          <a:xfrm>
            <a:off x="4527459" y="1371599"/>
            <a:ext cx="3827761" cy="2880360"/>
          </a:xfrm>
        </p:spPr>
        <p:txBody>
          <a:bodyPr anchor="ctr"/>
          <a:lstStyle>
            <a:lvl1pPr>
              <a:spcBef>
                <a:spcPts val="0"/>
              </a:spcBef>
              <a:spcAft>
                <a:spcPts val="600"/>
              </a:spcAft>
              <a:buClr>
                <a:schemeClr val="bg1"/>
              </a:buClr>
              <a:defRPr b="1"/>
            </a:lvl1pPr>
            <a:lvl2pPr marL="171473">
              <a:spcBef>
                <a:spcPts val="0"/>
              </a:spcBef>
              <a:buClr>
                <a:schemeClr val="bg1"/>
              </a:buClr>
              <a:defRPr/>
            </a:lvl2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p:txBody>
      </p:sp>
      <p:sp>
        <p:nvSpPr>
          <p:cNvPr id="5" name="Date Placeholder 2"/>
          <p:cNvSpPr>
            <a:spLocks noGrp="1"/>
          </p:cNvSpPr>
          <p:nvPr>
            <p:ph type="dt" sz="half" idx="15"/>
          </p:nvPr>
        </p:nvSpPr>
        <p:spPr/>
        <p:txBody>
          <a:bodyPr numCol="1" anchorCtr="0" compatLnSpc="1">
            <a:prstTxWarp prst="textNoShape">
              <a:avLst/>
            </a:prstTxWarp>
          </a:bodyPr>
          <a:lstStyle>
            <a:lvl1pPr fontAlgn="base">
              <a:spcBef>
                <a:spcPct val="0"/>
              </a:spcBef>
              <a:spcAft>
                <a:spcPct val="0"/>
              </a:spcAft>
              <a:defRPr smtClean="0">
                <a:solidFill>
                  <a:srgbClr val="9F9F9F"/>
                </a:solidFill>
              </a:defRPr>
            </a:lvl1pPr>
          </a:lstStyle>
          <a:p>
            <a:endParaRPr lang="en-US" altLang="ja-JP"/>
          </a:p>
        </p:txBody>
      </p:sp>
      <p:sp>
        <p:nvSpPr>
          <p:cNvPr id="7" name="Footer Placeholder 3"/>
          <p:cNvSpPr>
            <a:spLocks noGrp="1"/>
          </p:cNvSpPr>
          <p:nvPr>
            <p:ph type="ftr" sz="quarter" idx="16"/>
          </p:nvPr>
        </p:nvSpPr>
        <p:spPr/>
        <p:txBody>
          <a:bodyPr/>
          <a:lstStyle>
            <a:lvl1pPr>
              <a:defRPr smtClean="0"/>
            </a:lvl1pPr>
          </a:lstStyle>
          <a:p>
            <a:pPr>
              <a:defRPr/>
            </a:pPr>
            <a:r>
              <a:rPr lang="en-US" smtClean="0"/>
              <a:t>Copyright © 2015, Oracle All rights reserved.</a:t>
            </a:r>
            <a:endParaRPr lang="en-US"/>
          </a:p>
        </p:txBody>
      </p:sp>
      <p:sp>
        <p:nvSpPr>
          <p:cNvPr id="8" name="Slide Number Placeholder 4"/>
          <p:cNvSpPr>
            <a:spLocks noGrp="1"/>
          </p:cNvSpPr>
          <p:nvPr>
            <p:ph type="sldNum" sz="quarter" idx="17"/>
          </p:nvPr>
        </p:nvSpPr>
        <p:spPr/>
        <p:txBody>
          <a:bodyPr numCol="1" anchorCtr="0" compatLnSpc="1">
            <a:prstTxWarp prst="textNoShape">
              <a:avLst/>
            </a:prstTxWarp>
          </a:bodyPr>
          <a:lstStyle>
            <a:lvl1pPr fontAlgn="base">
              <a:spcBef>
                <a:spcPct val="0"/>
              </a:spcBef>
              <a:spcAft>
                <a:spcPct val="0"/>
              </a:spcAft>
              <a:defRPr smtClean="0">
                <a:solidFill>
                  <a:srgbClr val="9F9F9F"/>
                </a:solidFill>
              </a:defRPr>
            </a:lvl1pPr>
          </a:lstStyle>
          <a:p>
            <a:fld id="{EAEA756B-8B4A-473A-9736-D02D8AD50369}" type="slidenum">
              <a:rPr lang="en-US" altLang="ja-JP"/>
              <a:pPr/>
              <a:t>&lt;#&gt;</a:t>
            </a:fld>
            <a:endParaRPr lang="en-US" altLang="ja-JP"/>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Border"/>
          <p:cNvGrpSpPr>
            <a:grpSpLocks/>
          </p:cNvGrpSpPr>
          <p:nvPr/>
        </p:nvGrpSpPr>
        <p:grpSpPr bwMode="auto">
          <a:xfrm>
            <a:off x="0" y="0"/>
            <a:ext cx="9144000" cy="5143500"/>
            <a:chOff x="-287" y="0"/>
            <a:chExt cx="12189399" cy="6858000"/>
          </a:xfrm>
        </p:grpSpPr>
        <p:sp>
          <p:nvSpPr>
            <p:cNvPr id="8" name="Rectangle 7"/>
            <p:cNvSpPr/>
            <p:nvPr/>
          </p:nvSpPr>
          <p:spPr bwMode="gray">
            <a:xfrm>
              <a:off x="-287" y="0"/>
              <a:ext cx="193684" cy="68516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0" dirty="0"/>
            </a:p>
          </p:txBody>
        </p:sp>
        <p:sp>
          <p:nvSpPr>
            <p:cNvPr id="9" name="Rectangle 8"/>
            <p:cNvSpPr/>
            <p:nvPr/>
          </p:nvSpPr>
          <p:spPr bwMode="gray">
            <a:xfrm>
              <a:off x="11995428" y="6350"/>
              <a:ext cx="193684" cy="68516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0" dirty="0"/>
            </a:p>
          </p:txBody>
        </p:sp>
        <p:sp>
          <p:nvSpPr>
            <p:cNvPr id="10" name="Rectangle 9"/>
            <p:cNvSpPr/>
            <p:nvPr/>
          </p:nvSpPr>
          <p:spPr bwMode="gray">
            <a:xfrm>
              <a:off x="-287" y="6400800"/>
              <a:ext cx="12189399"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0" dirty="0"/>
            </a:p>
          </p:txBody>
        </p:sp>
        <p:sp>
          <p:nvSpPr>
            <p:cNvPr id="11" name="Rectangle 10"/>
            <p:cNvSpPr/>
            <p:nvPr/>
          </p:nvSpPr>
          <p:spPr bwMode="gray">
            <a:xfrm>
              <a:off x="-287" y="0"/>
              <a:ext cx="12189399" cy="1920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kumimoji="0" dirty="0"/>
            </a:p>
          </p:txBody>
        </p:sp>
      </p:grpSp>
      <p:pic>
        <p:nvPicPr>
          <p:cNvPr id="1027" name="Oracle red badge logo" descr="Oracle logo in white on red staging background"/>
          <p:cNvPicPr>
            <a:picLocks noChangeAspect="1"/>
          </p:cNvPicPr>
          <p:nvPr/>
        </p:nvPicPr>
        <p:blipFill>
          <a:blip r:embed="rId24"/>
          <a:srcRect/>
          <a:stretch>
            <a:fillRect/>
          </a:stretch>
        </p:blipFill>
        <p:spPr bwMode="ltGray">
          <a:xfrm>
            <a:off x="398964" y="4698207"/>
            <a:ext cx="1217136" cy="445294"/>
          </a:xfrm>
          <a:prstGeom prst="rect">
            <a:avLst/>
          </a:prstGeom>
          <a:noFill/>
          <a:ln w="9525">
            <a:noFill/>
            <a:miter lim="800000"/>
            <a:headEnd/>
            <a:tailEnd/>
          </a:ln>
        </p:spPr>
      </p:pic>
      <p:sp>
        <p:nvSpPr>
          <p:cNvPr id="1028" name="Title Placeholder 1"/>
          <p:cNvSpPr>
            <a:spLocks noGrp="1"/>
          </p:cNvSpPr>
          <p:nvPr>
            <p:ph type="title"/>
          </p:nvPr>
        </p:nvSpPr>
        <p:spPr bwMode="auto">
          <a:xfrm>
            <a:off x="398964" y="304800"/>
            <a:ext cx="8346073" cy="66675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ja-JP" altLang="en-US" smtClean="0"/>
              <a:t>マスタ タイトルの書式設定</a:t>
            </a:r>
            <a:endParaRPr lang="ja-JP" smtClean="0"/>
          </a:p>
        </p:txBody>
      </p:sp>
      <p:sp>
        <p:nvSpPr>
          <p:cNvPr id="1029" name="Text Placeholder 2"/>
          <p:cNvSpPr>
            <a:spLocks noGrp="1"/>
          </p:cNvSpPr>
          <p:nvPr>
            <p:ph type="body" idx="1"/>
          </p:nvPr>
        </p:nvSpPr>
        <p:spPr bwMode="auto">
          <a:xfrm>
            <a:off x="398964" y="1143000"/>
            <a:ext cx="8346073" cy="33147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4" name="Date Placeholder 3"/>
          <p:cNvSpPr>
            <a:spLocks noGrp="1"/>
          </p:cNvSpPr>
          <p:nvPr>
            <p:ph type="dt" sz="half" idx="2"/>
          </p:nvPr>
        </p:nvSpPr>
        <p:spPr>
          <a:xfrm>
            <a:off x="3422748" y="4917282"/>
            <a:ext cx="920593" cy="136922"/>
          </a:xfrm>
          <a:prstGeom prst="rect">
            <a:avLst/>
          </a:prstGeom>
        </p:spPr>
        <p:txBody>
          <a:bodyPr vert="horz" wrap="none" lIns="0" tIns="0" rIns="0" bIns="0" rtlCol="0" anchor="ctr"/>
          <a:lstStyle>
            <a:lvl1pPr algn="r" fontAlgn="auto">
              <a:spcBef>
                <a:spcPts val="0"/>
              </a:spcBef>
              <a:spcAft>
                <a:spcPts val="0"/>
              </a:spcAft>
              <a:defRPr kumimoji="0" sz="600">
                <a:solidFill>
                  <a:schemeClr val="tx1">
                    <a:lumMod val="60000"/>
                    <a:lumOff val="40000"/>
                  </a:schemeClr>
                </a:solidFill>
                <a:latin typeface="+mn-lt"/>
                <a:ea typeface="+mn-ea"/>
              </a:defRPr>
            </a:lvl1pPr>
          </a:lstStyle>
          <a:p>
            <a:pPr>
              <a:defRPr/>
            </a:pPr>
            <a:endParaRPr lang="ja-JP" altLang="en-US"/>
          </a:p>
        </p:txBody>
      </p:sp>
      <p:sp>
        <p:nvSpPr>
          <p:cNvPr id="15" name="TextBox 14"/>
          <p:cNvSpPr txBox="1"/>
          <p:nvPr/>
        </p:nvSpPr>
        <p:spPr>
          <a:xfrm>
            <a:off x="4493399" y="4917282"/>
            <a:ext cx="2091282" cy="136922"/>
          </a:xfrm>
          <a:prstGeom prst="rect">
            <a:avLst/>
          </a:prstGeom>
          <a:noFill/>
        </p:spPr>
        <p:txBody>
          <a:bodyPr wrap="none" lIns="0" tIns="0" rIns="0" bIns="0" anchor="ctr"/>
          <a:lstStyle/>
          <a:p>
            <a:pPr fontAlgn="auto">
              <a:spcBef>
                <a:spcPts val="0"/>
              </a:spcBef>
              <a:spcAft>
                <a:spcPts val="0"/>
              </a:spcAft>
              <a:defRPr/>
            </a:pPr>
            <a:r>
              <a:rPr kumimoji="0" sz="600" dirty="0">
                <a:solidFill>
                  <a:schemeClr val="tx1">
                    <a:lumMod val="60000"/>
                    <a:lumOff val="40000"/>
                  </a:schemeClr>
                </a:solidFill>
                <a:latin typeface="+mn-lt"/>
                <a:ea typeface="+mn-ea"/>
              </a:rPr>
              <a:t>Copyright © </a:t>
            </a:r>
            <a:r>
              <a:rPr kumimoji="0" sz="600" dirty="0" smtClean="0">
                <a:solidFill>
                  <a:schemeClr val="tx1">
                    <a:lumMod val="60000"/>
                    <a:lumOff val="40000"/>
                  </a:schemeClr>
                </a:solidFill>
                <a:latin typeface="+mn-lt"/>
                <a:ea typeface="+mn-ea"/>
              </a:rPr>
              <a:t>201</a:t>
            </a:r>
            <a:r>
              <a:rPr kumimoji="0" lang="en-US" sz="600" dirty="0" smtClean="0">
                <a:solidFill>
                  <a:schemeClr val="tx1">
                    <a:lumMod val="60000"/>
                    <a:lumOff val="40000"/>
                  </a:schemeClr>
                </a:solidFill>
                <a:latin typeface="+mn-lt"/>
                <a:ea typeface="+mn-ea"/>
              </a:rPr>
              <a:t>5</a:t>
            </a:r>
            <a:r>
              <a:rPr kumimoji="0" sz="600" dirty="0" smtClean="0">
                <a:solidFill>
                  <a:schemeClr val="tx1">
                    <a:lumMod val="60000"/>
                    <a:lumOff val="40000"/>
                  </a:schemeClr>
                </a:solidFill>
                <a:latin typeface="+mn-lt"/>
                <a:ea typeface="+mn-ea"/>
              </a:rPr>
              <a:t> </a:t>
            </a:r>
            <a:r>
              <a:rPr kumimoji="0" sz="600" dirty="0">
                <a:solidFill>
                  <a:schemeClr val="tx1">
                    <a:lumMod val="60000"/>
                    <a:lumOff val="40000"/>
                  </a:schemeClr>
                </a:solidFill>
                <a:latin typeface="+mn-lt"/>
                <a:ea typeface="+mn-ea"/>
              </a:rPr>
              <a:t>Oracle and/or its affiliates. All rights reserved.  |</a:t>
            </a:r>
          </a:p>
        </p:txBody>
      </p:sp>
      <p:sp>
        <p:nvSpPr>
          <p:cNvPr id="5" name="Footer Placeholder 4"/>
          <p:cNvSpPr>
            <a:spLocks noGrp="1"/>
          </p:cNvSpPr>
          <p:nvPr>
            <p:ph type="ftr" sz="quarter" idx="3"/>
          </p:nvPr>
        </p:nvSpPr>
        <p:spPr>
          <a:xfrm>
            <a:off x="6584681" y="4917282"/>
            <a:ext cx="1874532" cy="136922"/>
          </a:xfrm>
          <a:prstGeom prst="rect">
            <a:avLst/>
          </a:prstGeom>
        </p:spPr>
        <p:txBody>
          <a:bodyPr vert="horz" wrap="none" lIns="0" tIns="0" rIns="0" bIns="0" rtlCol="0" anchor="ctr"/>
          <a:lstStyle>
            <a:lvl1pPr algn="l" fontAlgn="auto">
              <a:spcBef>
                <a:spcPts val="0"/>
              </a:spcBef>
              <a:spcAft>
                <a:spcPts val="0"/>
              </a:spcAft>
              <a:defRPr kumimoji="0" sz="600" dirty="0">
                <a:solidFill>
                  <a:schemeClr val="tx1">
                    <a:lumMod val="60000"/>
                    <a:lumOff val="40000"/>
                  </a:schemeClr>
                </a:solidFill>
                <a:latin typeface="+mn-lt"/>
                <a:ea typeface="+mn-ea"/>
              </a:defRPr>
            </a:lvl1pPr>
          </a:lstStyle>
          <a:p>
            <a:pPr>
              <a:defRPr/>
            </a:pPr>
            <a:r>
              <a:rPr lang="en-US" altLang="ja-JP" dirty="0" smtClean="0"/>
              <a:t>Copyright © 2015, Oracle All rights reserved.</a:t>
            </a:r>
            <a:endParaRPr lang="ja-JP" altLang="en-US" dirty="0"/>
          </a:p>
        </p:txBody>
      </p:sp>
      <p:sp>
        <p:nvSpPr>
          <p:cNvPr id="6" name="Slide Number Placeholder 5"/>
          <p:cNvSpPr>
            <a:spLocks noGrp="1"/>
          </p:cNvSpPr>
          <p:nvPr>
            <p:ph type="sldNum" sz="quarter" idx="4"/>
          </p:nvPr>
        </p:nvSpPr>
        <p:spPr>
          <a:xfrm>
            <a:off x="8459213" y="4917282"/>
            <a:ext cx="285824" cy="136922"/>
          </a:xfrm>
          <a:prstGeom prst="rect">
            <a:avLst/>
          </a:prstGeom>
        </p:spPr>
        <p:txBody>
          <a:bodyPr vert="horz" wrap="none" lIns="0" tIns="0" rIns="0" bIns="0" rtlCol="0" anchor="ctr"/>
          <a:lstStyle>
            <a:lvl1pPr algn="r" fontAlgn="auto">
              <a:spcBef>
                <a:spcPts val="0"/>
              </a:spcBef>
              <a:spcAft>
                <a:spcPts val="0"/>
              </a:spcAft>
              <a:defRPr kumimoji="0" sz="1000">
                <a:solidFill>
                  <a:schemeClr val="tx1">
                    <a:lumMod val="60000"/>
                    <a:lumOff val="40000"/>
                  </a:schemeClr>
                </a:solidFill>
                <a:latin typeface="+mn-lt"/>
                <a:ea typeface="+mn-ea"/>
              </a:defRPr>
            </a:lvl1pPr>
          </a:lstStyle>
          <a:p>
            <a:pPr>
              <a:defRPr/>
            </a:pPr>
            <a:fld id="{6143BF6B-DDCC-4EFC-A720-32FA8CFA9617}" type="slidenum">
              <a:rPr lang="ja-JP" altLang="en-US" smtClean="0"/>
              <a:pPr>
                <a:defRPr/>
              </a:pPr>
              <a:t>&lt;#&gt;</a:t>
            </a:fld>
            <a:endParaRPr lang="ja-JP" altLang="en-US"/>
          </a:p>
        </p:txBody>
      </p:sp>
    </p:spTree>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6" r:id="rId4"/>
    <p:sldLayoutId id="2147483927" r:id="rId5"/>
    <p:sldLayoutId id="2147483928" r:id="rId6"/>
    <p:sldLayoutId id="2147483929"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40" r:id="rId16"/>
    <p:sldLayoutId id="2147483941" r:id="rId17"/>
    <p:sldLayoutId id="2147483942" r:id="rId18"/>
    <p:sldLayoutId id="2147483943" r:id="rId19"/>
    <p:sldLayoutId id="2147483955" r:id="rId20"/>
    <p:sldLayoutId id="2147483956" r:id="rId21"/>
    <p:sldLayoutId id="2147483961" r:id="rId22"/>
  </p:sldLayoutIdLst>
  <p:transition spd="med">
    <p:fade/>
  </p:transition>
  <p:timing>
    <p:tnLst>
      <p:par>
        <p:cTn id="1" dur="indefinite" restart="never" nodeType="tmRoot"/>
      </p:par>
    </p:tnLst>
  </p:timing>
  <p:hf hdr="0" dt="0"/>
  <p:txStyles>
    <p:titleStyle>
      <a:lvl1pPr algn="l" rtl="0" eaLnBrk="1" fontAlgn="base" hangingPunct="1">
        <a:lnSpc>
          <a:spcPct val="80000"/>
        </a:lnSpc>
        <a:spcBef>
          <a:spcPct val="0"/>
        </a:spcBef>
        <a:spcAft>
          <a:spcPct val="0"/>
        </a:spcAft>
        <a:defRPr kumimoji="1" sz="2700" kern="1200">
          <a:solidFill>
            <a:schemeClr val="tx1"/>
          </a:solidFill>
          <a:latin typeface="+mj-lt"/>
          <a:ea typeface="+mj-ea"/>
          <a:cs typeface="+mj-cs"/>
        </a:defRPr>
      </a:lvl1pPr>
      <a:lvl2pPr algn="l" rtl="0" eaLnBrk="1" fontAlgn="base" hangingPunct="1">
        <a:lnSpc>
          <a:spcPct val="80000"/>
        </a:lnSpc>
        <a:spcBef>
          <a:spcPct val="0"/>
        </a:spcBef>
        <a:spcAft>
          <a:spcPct val="0"/>
        </a:spcAft>
        <a:defRPr kumimoji="1" sz="2700">
          <a:solidFill>
            <a:schemeClr val="tx1"/>
          </a:solidFill>
          <a:latin typeface="Calibri" pitchFamily="34" charset="0"/>
        </a:defRPr>
      </a:lvl2pPr>
      <a:lvl3pPr algn="l" rtl="0" eaLnBrk="1" fontAlgn="base" hangingPunct="1">
        <a:lnSpc>
          <a:spcPct val="80000"/>
        </a:lnSpc>
        <a:spcBef>
          <a:spcPct val="0"/>
        </a:spcBef>
        <a:spcAft>
          <a:spcPct val="0"/>
        </a:spcAft>
        <a:defRPr kumimoji="1" sz="2700">
          <a:solidFill>
            <a:schemeClr val="tx1"/>
          </a:solidFill>
          <a:latin typeface="Calibri" pitchFamily="34" charset="0"/>
        </a:defRPr>
      </a:lvl3pPr>
      <a:lvl4pPr algn="l" rtl="0" eaLnBrk="1" fontAlgn="base" hangingPunct="1">
        <a:lnSpc>
          <a:spcPct val="80000"/>
        </a:lnSpc>
        <a:spcBef>
          <a:spcPct val="0"/>
        </a:spcBef>
        <a:spcAft>
          <a:spcPct val="0"/>
        </a:spcAft>
        <a:defRPr kumimoji="1" sz="2700">
          <a:solidFill>
            <a:schemeClr val="tx1"/>
          </a:solidFill>
          <a:latin typeface="Calibri" pitchFamily="34" charset="0"/>
        </a:defRPr>
      </a:lvl4pPr>
      <a:lvl5pPr algn="l" rtl="0" eaLnBrk="1" fontAlgn="base" hangingPunct="1">
        <a:lnSpc>
          <a:spcPct val="80000"/>
        </a:lnSpc>
        <a:spcBef>
          <a:spcPct val="0"/>
        </a:spcBef>
        <a:spcAft>
          <a:spcPct val="0"/>
        </a:spcAft>
        <a:defRPr kumimoji="1" sz="2700">
          <a:solidFill>
            <a:schemeClr val="tx1"/>
          </a:solidFill>
          <a:latin typeface="Calibri" pitchFamily="34" charset="0"/>
        </a:defRPr>
      </a:lvl5pPr>
      <a:lvl6pPr marL="342946" algn="l" rtl="0" eaLnBrk="1" fontAlgn="base" hangingPunct="1">
        <a:lnSpc>
          <a:spcPct val="80000"/>
        </a:lnSpc>
        <a:spcBef>
          <a:spcPct val="0"/>
        </a:spcBef>
        <a:spcAft>
          <a:spcPct val="0"/>
        </a:spcAft>
        <a:defRPr kumimoji="1" sz="2700">
          <a:solidFill>
            <a:schemeClr val="tx1"/>
          </a:solidFill>
          <a:latin typeface="Calibri" pitchFamily="34" charset="0"/>
        </a:defRPr>
      </a:lvl6pPr>
      <a:lvl7pPr marL="685891" algn="l" rtl="0" eaLnBrk="1" fontAlgn="base" hangingPunct="1">
        <a:lnSpc>
          <a:spcPct val="80000"/>
        </a:lnSpc>
        <a:spcBef>
          <a:spcPct val="0"/>
        </a:spcBef>
        <a:spcAft>
          <a:spcPct val="0"/>
        </a:spcAft>
        <a:defRPr kumimoji="1" sz="2700">
          <a:solidFill>
            <a:schemeClr val="tx1"/>
          </a:solidFill>
          <a:latin typeface="Calibri" pitchFamily="34" charset="0"/>
        </a:defRPr>
      </a:lvl7pPr>
      <a:lvl8pPr marL="1028837" algn="l" rtl="0" eaLnBrk="1" fontAlgn="base" hangingPunct="1">
        <a:lnSpc>
          <a:spcPct val="80000"/>
        </a:lnSpc>
        <a:spcBef>
          <a:spcPct val="0"/>
        </a:spcBef>
        <a:spcAft>
          <a:spcPct val="0"/>
        </a:spcAft>
        <a:defRPr kumimoji="1" sz="2700">
          <a:solidFill>
            <a:schemeClr val="tx1"/>
          </a:solidFill>
          <a:latin typeface="Calibri" pitchFamily="34" charset="0"/>
        </a:defRPr>
      </a:lvl8pPr>
      <a:lvl9pPr marL="1371783" algn="l" rtl="0" eaLnBrk="1" fontAlgn="base" hangingPunct="1">
        <a:lnSpc>
          <a:spcPct val="80000"/>
        </a:lnSpc>
        <a:spcBef>
          <a:spcPct val="0"/>
        </a:spcBef>
        <a:spcAft>
          <a:spcPct val="0"/>
        </a:spcAft>
        <a:defRPr kumimoji="1" sz="2700">
          <a:solidFill>
            <a:schemeClr val="tx1"/>
          </a:solidFill>
          <a:latin typeface="Calibri" pitchFamily="34" charset="0"/>
        </a:defRPr>
      </a:lvl9pPr>
    </p:titleStyle>
    <p:bodyStyle>
      <a:lvl1pPr marL="171473" indent="-171473" algn="l" rtl="0" eaLnBrk="1" fontAlgn="base" hangingPunct="1">
        <a:lnSpc>
          <a:spcPct val="90000"/>
        </a:lnSpc>
        <a:spcBef>
          <a:spcPts val="900"/>
        </a:spcBef>
        <a:spcAft>
          <a:spcPct val="0"/>
        </a:spcAft>
        <a:buClr>
          <a:srgbClr val="9F9F9F"/>
        </a:buClr>
        <a:buFont typeface="Arial" pitchFamily="34" charset="0"/>
        <a:buChar char="•"/>
        <a:defRPr kumimoji="1" sz="2100" kern="1200">
          <a:solidFill>
            <a:schemeClr val="tx1"/>
          </a:solidFill>
          <a:latin typeface="+mn-lt"/>
          <a:ea typeface="+mn-ea"/>
          <a:cs typeface="+mn-cs"/>
        </a:defRPr>
      </a:lvl1pPr>
      <a:lvl2pPr marL="376288" indent="-171473" algn="l" rtl="0" eaLnBrk="1" fontAlgn="base" hangingPunct="1">
        <a:lnSpc>
          <a:spcPct val="90000"/>
        </a:lnSpc>
        <a:spcBef>
          <a:spcPts val="600"/>
        </a:spcBef>
        <a:spcAft>
          <a:spcPct val="0"/>
        </a:spcAft>
        <a:buClr>
          <a:srgbClr val="9F9F9F"/>
        </a:buClr>
        <a:buFont typeface="Arial" pitchFamily="34" charset="0"/>
        <a:buChar char="–"/>
        <a:defRPr kumimoji="1" sz="1800" kern="1200">
          <a:solidFill>
            <a:schemeClr val="tx1"/>
          </a:solidFill>
          <a:latin typeface="+mn-lt"/>
          <a:ea typeface="+mn-ea"/>
          <a:cs typeface="+mn-cs"/>
        </a:defRPr>
      </a:lvl2pPr>
      <a:lvl3pPr marL="547761" indent="-136941" algn="l" rtl="0" eaLnBrk="1" fontAlgn="base" hangingPunct="1">
        <a:lnSpc>
          <a:spcPct val="90000"/>
        </a:lnSpc>
        <a:spcBef>
          <a:spcPts val="450"/>
        </a:spcBef>
        <a:spcAft>
          <a:spcPct val="0"/>
        </a:spcAft>
        <a:buClr>
          <a:srgbClr val="9F9F9F"/>
        </a:buClr>
        <a:buFont typeface="Arial" pitchFamily="34" charset="0"/>
        <a:buChar char="•"/>
        <a:defRPr kumimoji="1" sz="1500" kern="1200">
          <a:solidFill>
            <a:schemeClr val="tx1"/>
          </a:solidFill>
          <a:latin typeface="+mn-lt"/>
          <a:ea typeface="+mn-ea"/>
          <a:cs typeface="+mn-cs"/>
        </a:defRPr>
      </a:lvl3pPr>
      <a:lvl4pPr marL="719233" indent="-136941" algn="l" rtl="0" eaLnBrk="1" fontAlgn="base" hangingPunct="1">
        <a:lnSpc>
          <a:spcPct val="90000"/>
        </a:lnSpc>
        <a:spcBef>
          <a:spcPts val="450"/>
        </a:spcBef>
        <a:spcAft>
          <a:spcPct val="0"/>
        </a:spcAft>
        <a:buClr>
          <a:srgbClr val="9F9F9F"/>
        </a:buClr>
        <a:buFont typeface="Arial" pitchFamily="34" charset="0"/>
        <a:buChar char="–"/>
        <a:defRPr kumimoji="1" kern="1200">
          <a:solidFill>
            <a:schemeClr val="tx1"/>
          </a:solidFill>
          <a:latin typeface="+mn-lt"/>
          <a:ea typeface="+mn-ea"/>
          <a:cs typeface="+mn-cs"/>
        </a:defRPr>
      </a:lvl4pPr>
      <a:lvl5pPr marL="890706" indent="-136941" algn="l" rtl="0" eaLnBrk="1" fontAlgn="base" hangingPunct="1">
        <a:lnSpc>
          <a:spcPct val="90000"/>
        </a:lnSpc>
        <a:spcBef>
          <a:spcPts val="450"/>
        </a:spcBef>
        <a:spcAft>
          <a:spcPct val="0"/>
        </a:spcAft>
        <a:buClr>
          <a:srgbClr val="9F9F9F"/>
        </a:buClr>
        <a:buFont typeface="Arial" pitchFamily="34" charset="0"/>
        <a:buChar char="•"/>
        <a:defRPr kumimoji="1" sz="1200" kern="1200">
          <a:solidFill>
            <a:schemeClr val="tx1"/>
          </a:solidFill>
          <a:latin typeface="+mn-lt"/>
          <a:ea typeface="+mn-ea"/>
          <a:cs typeface="+mn-cs"/>
        </a:defRPr>
      </a:lvl5pPr>
      <a:lvl6pPr marL="1063132"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kumimoji="1" sz="1200" kern="1200">
          <a:solidFill>
            <a:schemeClr val="tx1"/>
          </a:solidFill>
          <a:latin typeface="+mn-lt"/>
          <a:ea typeface="+mn-ea"/>
          <a:cs typeface="+mn-cs"/>
        </a:defRPr>
      </a:lvl6pPr>
      <a:lvl7pPr marL="1234605"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kumimoji="1" sz="1200" kern="1200">
          <a:solidFill>
            <a:schemeClr val="tx1"/>
          </a:solidFill>
          <a:latin typeface="+mn-lt"/>
          <a:ea typeface="+mn-ea"/>
          <a:cs typeface="+mn-cs"/>
        </a:defRPr>
      </a:lvl7pPr>
      <a:lvl8pPr marL="1406077"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kumimoji="1" sz="1200" kern="1200">
          <a:solidFill>
            <a:schemeClr val="tx1"/>
          </a:solidFill>
          <a:latin typeface="+mn-lt"/>
          <a:ea typeface="+mn-ea"/>
          <a:cs typeface="+mn-cs"/>
        </a:defRPr>
      </a:lvl8pPr>
      <a:lvl9pPr marL="1577550"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kumimoji="1" sz="1200" kern="1200">
          <a:solidFill>
            <a:schemeClr val="tx1"/>
          </a:solidFill>
          <a:latin typeface="+mn-lt"/>
          <a:ea typeface="+mn-ea"/>
          <a:cs typeface="+mn-cs"/>
        </a:defRPr>
      </a:lvl9pPr>
    </p:bodyStyle>
    <p:otherStyle>
      <a:defPPr>
        <a:defRPr/>
      </a:defPPr>
      <a:lvl1pPr marL="0" algn="l" defTabSz="685891" rtl="0" eaLnBrk="1" latinLnBrk="0" hangingPunct="1">
        <a:defRPr kumimoji="1" sz="1400" kern="1200">
          <a:solidFill>
            <a:schemeClr val="tx1"/>
          </a:solidFill>
          <a:latin typeface="+mn-lt"/>
          <a:ea typeface="+mn-ea"/>
          <a:cs typeface="+mn-cs"/>
        </a:defRPr>
      </a:lvl1pPr>
      <a:lvl2pPr marL="342946" algn="l" defTabSz="685891" rtl="0" eaLnBrk="1" latinLnBrk="0" hangingPunct="1">
        <a:defRPr kumimoji="1" sz="1400" kern="1200">
          <a:solidFill>
            <a:schemeClr val="tx1"/>
          </a:solidFill>
          <a:latin typeface="+mn-lt"/>
          <a:ea typeface="+mn-ea"/>
          <a:cs typeface="+mn-cs"/>
        </a:defRPr>
      </a:lvl2pPr>
      <a:lvl3pPr marL="685891" algn="l" defTabSz="685891" rtl="0" eaLnBrk="1" latinLnBrk="0" hangingPunct="1">
        <a:defRPr kumimoji="1" sz="1400" kern="1200">
          <a:solidFill>
            <a:schemeClr val="tx1"/>
          </a:solidFill>
          <a:latin typeface="+mn-lt"/>
          <a:ea typeface="+mn-ea"/>
          <a:cs typeface="+mn-cs"/>
        </a:defRPr>
      </a:lvl3pPr>
      <a:lvl4pPr marL="1028837" algn="l" defTabSz="685891" rtl="0" eaLnBrk="1" latinLnBrk="0" hangingPunct="1">
        <a:defRPr kumimoji="1" sz="1400" kern="1200">
          <a:solidFill>
            <a:schemeClr val="tx1"/>
          </a:solidFill>
          <a:latin typeface="+mn-lt"/>
          <a:ea typeface="+mn-ea"/>
          <a:cs typeface="+mn-cs"/>
        </a:defRPr>
      </a:lvl4pPr>
      <a:lvl5pPr marL="1371783" algn="l" defTabSz="685891" rtl="0" eaLnBrk="1" latinLnBrk="0" hangingPunct="1">
        <a:defRPr kumimoji="1" sz="1400" kern="1200">
          <a:solidFill>
            <a:schemeClr val="tx1"/>
          </a:solidFill>
          <a:latin typeface="+mn-lt"/>
          <a:ea typeface="+mn-ea"/>
          <a:cs typeface="+mn-cs"/>
        </a:defRPr>
      </a:lvl5pPr>
      <a:lvl6pPr marL="1714729" algn="l" defTabSz="685891" rtl="0" eaLnBrk="1" latinLnBrk="0" hangingPunct="1">
        <a:defRPr kumimoji="1" sz="1400" kern="1200">
          <a:solidFill>
            <a:schemeClr val="tx1"/>
          </a:solidFill>
          <a:latin typeface="+mn-lt"/>
          <a:ea typeface="+mn-ea"/>
          <a:cs typeface="+mn-cs"/>
        </a:defRPr>
      </a:lvl6pPr>
      <a:lvl7pPr marL="2057674" algn="l" defTabSz="685891" rtl="0" eaLnBrk="1" latinLnBrk="0" hangingPunct="1">
        <a:defRPr kumimoji="1" sz="1400" kern="1200">
          <a:solidFill>
            <a:schemeClr val="tx1"/>
          </a:solidFill>
          <a:latin typeface="+mn-lt"/>
          <a:ea typeface="+mn-ea"/>
          <a:cs typeface="+mn-cs"/>
        </a:defRPr>
      </a:lvl7pPr>
      <a:lvl8pPr marL="2400620" algn="l" defTabSz="685891" rtl="0" eaLnBrk="1" latinLnBrk="0" hangingPunct="1">
        <a:defRPr kumimoji="1" sz="1400" kern="1200">
          <a:solidFill>
            <a:schemeClr val="tx1"/>
          </a:solidFill>
          <a:latin typeface="+mn-lt"/>
          <a:ea typeface="+mn-ea"/>
          <a:cs typeface="+mn-cs"/>
        </a:defRPr>
      </a:lvl8pPr>
      <a:lvl9pPr marL="2743566" algn="l" defTabSz="685891" rtl="0" eaLnBrk="1" latinLnBrk="0" hangingPunct="1">
        <a:defRPr kumimoji="1"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chart" Target="../charts/chart2.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11.gif"/><Relationship Id="rId7" Type="http://schemas.openxmlformats.org/officeDocument/2006/relationships/image" Target="../media/image15.gif"/><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4.gif"/><Relationship Id="rId5" Type="http://schemas.openxmlformats.org/officeDocument/2006/relationships/image" Target="../media/image13.gif"/><Relationship Id="rId10" Type="http://schemas.openxmlformats.org/officeDocument/2006/relationships/image" Target="../media/image18.gif"/><Relationship Id="rId4" Type="http://schemas.openxmlformats.org/officeDocument/2006/relationships/image" Target="../media/image12.gif"/><Relationship Id="rId9" Type="http://schemas.openxmlformats.org/officeDocument/2006/relationships/image" Target="../media/image17.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chart" Target="../charts/chart4.xml"/></Relationships>
</file>

<file path=ppt/slides/_rels/slide2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31.gif"/><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6.xml"/><Relationship Id="rId1" Type="http://schemas.openxmlformats.org/officeDocument/2006/relationships/slideLayout" Target="../slideLayouts/slideLayout17.xml"/><Relationship Id="rId4" Type="http://schemas.openxmlformats.org/officeDocument/2006/relationships/chart" Target="../charts/chart7.xml"/></Relationships>
</file>

<file path=ppt/slides/_rels/slide3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34.gif"/></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37.gif"/><Relationship Id="rId4" Type="http://schemas.openxmlformats.org/officeDocument/2006/relationships/image" Target="../media/image36.gi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1.xml"/><Relationship Id="rId1" Type="http://schemas.openxmlformats.org/officeDocument/2006/relationships/slideLayout" Target="../slideLayouts/slideLayout4.xml"/><Relationship Id="rId5" Type="http://schemas.openxmlformats.org/officeDocument/2006/relationships/image" Target="../media/image38.gif"/><Relationship Id="rId4" Type="http://schemas.openxmlformats.org/officeDocument/2006/relationships/image" Target="../media/image14.gif"/></Relationships>
</file>

<file path=ppt/slides/_rels/slide6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63.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openxmlformats.org/officeDocument/2006/relationships/image" Target="../media/image43.jpeg"/><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69.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chart" Target="../charts/char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0.xml"/><Relationship Id="rId1" Type="http://schemas.openxmlformats.org/officeDocument/2006/relationships/slideLayout" Target="../slideLayouts/slideLayout4.xml"/><Relationship Id="rId5" Type="http://schemas.openxmlformats.org/officeDocument/2006/relationships/chart" Target="../charts/chart14.xml"/><Relationship Id="rId4" Type="http://schemas.openxmlformats.org/officeDocument/2006/relationships/chart" Target="../charts/char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84.xml"/><Relationship Id="rId7" Type="http://schemas.openxmlformats.org/officeDocument/2006/relationships/image" Target="../media/image53.png"/><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52.png"/><Relationship Id="rId5" Type="http://schemas.openxmlformats.org/officeDocument/2006/relationships/oleObject" Target="../embeddings/oleObject4.bin"/><Relationship Id="rId4" Type="http://schemas.openxmlformats.org/officeDocument/2006/relationships/oleObject" Target="../embeddings/oleObject3.bin"/><Relationship Id="rId9" Type="http://schemas.openxmlformats.org/officeDocument/2006/relationships/oleObject" Target="../embeddings/oleObject6.bin"/></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89.xml"/><Relationship Id="rId7" Type="http://schemas.openxmlformats.org/officeDocument/2006/relationships/image" Target="../media/image22.png"/><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57.png"/><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5238432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ja-JP" altLang="en-US" dirty="0" smtClean="0"/>
              <a:t>スタート・ポイント</a:t>
            </a:r>
            <a:r>
              <a:rPr lang="en-US" altLang="ja-JP" dirty="0" smtClean="0"/>
              <a:t/>
            </a:r>
            <a:br>
              <a:rPr lang="en-US" altLang="ja-JP" dirty="0" smtClean="0"/>
            </a:br>
            <a:r>
              <a:rPr lang="en-US" altLang="ja-JP" sz="1600" dirty="0" smtClean="0"/>
              <a:t>-</a:t>
            </a:r>
            <a:r>
              <a:rPr lang="ja-JP" altLang="en-US" sz="1600" dirty="0" smtClean="0"/>
              <a:t> パラレル度の考え方 </a:t>
            </a:r>
            <a:r>
              <a:rPr lang="en-US" altLang="ja-JP" sz="1600" dirty="0" smtClean="0"/>
              <a:t>-</a:t>
            </a:r>
          </a:p>
        </p:txBody>
      </p:sp>
      <p:sp>
        <p:nvSpPr>
          <p:cNvPr id="16" name="コンテンツ プレースホルダ 15"/>
          <p:cNvSpPr>
            <a:spLocks noGrp="1"/>
          </p:cNvSpPr>
          <p:nvPr>
            <p:ph idx="1"/>
          </p:nvPr>
        </p:nvSpPr>
        <p:spPr>
          <a:xfrm>
            <a:off x="463384" y="981146"/>
            <a:ext cx="8229600" cy="2929889"/>
          </a:xfrm>
        </p:spPr>
        <p:txBody>
          <a:bodyPr/>
          <a:lstStyle/>
          <a:p>
            <a:pPr lvl="0">
              <a:buFont typeface="Arial" pitchFamily="34" charset="0"/>
              <a:buChar char="•"/>
            </a:pPr>
            <a:r>
              <a:rPr lang="ja-JP" altLang="en-US" sz="1600" dirty="0" smtClean="0"/>
              <a:t>パラレル実行はパフォーマンス向上につながるが、その分リソースを消費する</a:t>
            </a:r>
          </a:p>
          <a:p>
            <a:pPr lvl="0">
              <a:buFont typeface="Arial" pitchFamily="34" charset="0"/>
              <a:buChar char="•"/>
            </a:pPr>
            <a:r>
              <a:rPr lang="en-US" altLang="ja-JP" sz="1600" dirty="0" smtClean="0"/>
              <a:t>DOP</a:t>
            </a:r>
            <a:r>
              <a:rPr lang="ja-JP" altLang="en-US" sz="1600" dirty="0" smtClean="0"/>
              <a:t>（</a:t>
            </a:r>
            <a:r>
              <a:rPr lang="en-US" altLang="ja-JP" sz="1600" dirty="0" smtClean="0"/>
              <a:t>Degree of Parallelism)</a:t>
            </a:r>
            <a:r>
              <a:rPr lang="ja-JP" altLang="en-US" sz="1600" dirty="0" smtClean="0"/>
              <a:t>決定の一般的なルール</a:t>
            </a:r>
          </a:p>
          <a:p>
            <a:pPr marL="746125" lvl="1" indent="-342900">
              <a:buClr>
                <a:schemeClr val="accent1"/>
              </a:buClr>
              <a:buFont typeface="Arial" pitchFamily="34" charset="0"/>
              <a:buChar char="•"/>
            </a:pPr>
            <a:r>
              <a:rPr lang="en-US" altLang="ja-JP" sz="1400" dirty="0" smtClean="0"/>
              <a:t>200MB</a:t>
            </a:r>
            <a:r>
              <a:rPr lang="ja-JP" altLang="en-US" sz="1400" dirty="0" smtClean="0"/>
              <a:t>以下の小さなオブジェクト：パラレル化しない</a:t>
            </a:r>
          </a:p>
          <a:p>
            <a:pPr marL="746125" lvl="1" indent="-342900">
              <a:buClr>
                <a:schemeClr val="accent1"/>
              </a:buClr>
              <a:buFont typeface="Arial" pitchFamily="34" charset="0"/>
              <a:buChar char="•"/>
            </a:pPr>
            <a:r>
              <a:rPr lang="en-US" altLang="ja-JP" sz="1400" dirty="0" smtClean="0"/>
              <a:t>200MB</a:t>
            </a:r>
            <a:r>
              <a:rPr lang="ja-JP" altLang="en-US" sz="1400" dirty="0" smtClean="0"/>
              <a:t>～</a:t>
            </a:r>
            <a:r>
              <a:rPr lang="en-US" altLang="ja-JP" sz="1400" dirty="0" smtClean="0"/>
              <a:t>5GB</a:t>
            </a:r>
            <a:r>
              <a:rPr lang="ja-JP" altLang="en-US" sz="1400" dirty="0" smtClean="0"/>
              <a:t>のオブジェクト：パラレル度</a:t>
            </a:r>
            <a:r>
              <a:rPr lang="en-US" altLang="ja-JP" sz="1400" dirty="0" smtClean="0"/>
              <a:t>4</a:t>
            </a:r>
          </a:p>
          <a:p>
            <a:pPr marL="746125" lvl="1" indent="-342900">
              <a:buClr>
                <a:schemeClr val="accent1"/>
              </a:buClr>
              <a:buFont typeface="Arial" pitchFamily="34" charset="0"/>
              <a:buChar char="•"/>
            </a:pPr>
            <a:r>
              <a:rPr lang="en-US" altLang="ja-JP" sz="1400" dirty="0" smtClean="0"/>
              <a:t>5GB</a:t>
            </a:r>
            <a:r>
              <a:rPr lang="ja-JP" altLang="en-US" sz="1400" dirty="0" smtClean="0"/>
              <a:t>以上の大規模なオブジェクト：パラレル度</a:t>
            </a:r>
            <a:r>
              <a:rPr lang="en-US" altLang="ja-JP" sz="1400" dirty="0" smtClean="0"/>
              <a:t>32</a:t>
            </a:r>
          </a:p>
          <a:p>
            <a:pPr>
              <a:buFont typeface="Arial" pitchFamily="34" charset="0"/>
              <a:buChar char="•"/>
            </a:pPr>
            <a:endParaRPr lang="ja-JP" altLang="en-US" sz="1600" dirty="0"/>
          </a:p>
        </p:txBody>
      </p:sp>
      <p:sp>
        <p:nvSpPr>
          <p:cNvPr id="11" name="Rectangle 3"/>
          <p:cNvSpPr txBox="1">
            <a:spLocks noChangeArrowheads="1"/>
          </p:cNvSpPr>
          <p:nvPr/>
        </p:nvSpPr>
        <p:spPr bwMode="auto">
          <a:xfrm>
            <a:off x="502595" y="1100380"/>
            <a:ext cx="7696200" cy="10933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27013" marR="0" lvl="0" indent="-227013" algn="l" defTabSz="914400" rtl="0" eaLnBrk="0" fontAlgn="base" latinLnBrk="0" hangingPunct="0">
              <a:lnSpc>
                <a:spcPct val="100000"/>
              </a:lnSpc>
              <a:spcBef>
                <a:spcPct val="20000"/>
              </a:spcBef>
              <a:spcAft>
                <a:spcPct val="0"/>
              </a:spcAft>
              <a:buClr>
                <a:schemeClr val="accent1"/>
              </a:buClr>
              <a:buSzTx/>
              <a:buFontTx/>
              <a:buChar char="•"/>
              <a:tabLst/>
              <a:defRPr/>
            </a:pPr>
            <a:endParaRPr kumimoji="0" lang="en-US" altLang="ja-JP" sz="1800" b="0" i="0" u="none" strike="noStrike" kern="0" cap="none" spc="0" normalizeH="0" noProof="0" dirty="0">
              <a:ln>
                <a:noFill/>
              </a:ln>
              <a:solidFill>
                <a:schemeClr val="tx1"/>
              </a:solidFill>
              <a:effectLst/>
              <a:uLnTx/>
              <a:uFillTx/>
              <a:latin typeface="Verdana" pitchFamily="34" charset="0"/>
              <a:ea typeface="HGP創英角ｺﾞｼｯｸUB" pitchFamily="50" charset="-128"/>
            </a:endParaRPr>
          </a:p>
        </p:txBody>
      </p:sp>
      <p:sp>
        <p:nvSpPr>
          <p:cNvPr id="14" name="テキスト ボックス 13"/>
          <p:cNvSpPr txBox="1"/>
          <p:nvPr/>
        </p:nvSpPr>
        <p:spPr>
          <a:xfrm>
            <a:off x="5215833" y="3202682"/>
            <a:ext cx="2403222" cy="216982"/>
          </a:xfrm>
          <a:prstGeom prst="rect">
            <a:avLst/>
          </a:prstGeom>
          <a:noFill/>
        </p:spPr>
        <p:txBody>
          <a:bodyPr wrap="none" rtlCol="0">
            <a:spAutoFit/>
          </a:bodyPr>
          <a:lstStyle/>
          <a:p>
            <a:r>
              <a:rPr kumimoji="1" lang="ja-JP" altLang="en-US" sz="900" dirty="0" smtClean="0">
                <a:latin typeface="Verdana" pitchFamily="34" charset="0"/>
                <a:ea typeface="HGP創英角ｺﾞｼｯｸUB" pitchFamily="50" charset="-128"/>
              </a:rPr>
              <a:t>* </a:t>
            </a:r>
            <a:r>
              <a:rPr kumimoji="1" lang="en-US" altLang="ja-JP" sz="900" dirty="0" err="1" smtClean="0">
                <a:latin typeface="Verdana" pitchFamily="34" charset="0"/>
                <a:ea typeface="HGP創英角ｺﾞｼｯｸUB" pitchFamily="50" charset="-128"/>
              </a:rPr>
              <a:t>parallel_threads_per_cpu</a:t>
            </a:r>
            <a:r>
              <a:rPr kumimoji="1" lang="en-US" altLang="ja-JP" sz="900" dirty="0" smtClean="0">
                <a:latin typeface="Verdana" pitchFamily="34" charset="0"/>
                <a:ea typeface="HGP創英角ｺﾞｼｯｸUB" pitchFamily="50" charset="-128"/>
              </a:rPr>
              <a:t>=1</a:t>
            </a:r>
            <a:r>
              <a:rPr kumimoji="1" lang="ja-JP" altLang="en-US" sz="900" dirty="0" err="1" smtClean="0">
                <a:latin typeface="Verdana" pitchFamily="34" charset="0"/>
                <a:ea typeface="HGP創英角ｺﾞｼｯｸUB" pitchFamily="50" charset="-128"/>
              </a:rPr>
              <a:t>の設</a:t>
            </a:r>
            <a:r>
              <a:rPr kumimoji="1" lang="ja-JP" altLang="en-US" sz="900" dirty="0" smtClean="0">
                <a:latin typeface="Verdana" pitchFamily="34" charset="0"/>
                <a:ea typeface="HGP創英角ｺﾞｼｯｸUB" pitchFamily="50" charset="-128"/>
              </a:rPr>
              <a:t>定時</a:t>
            </a:r>
            <a:endParaRPr kumimoji="1" lang="ja-JP" altLang="en-US" sz="1050" dirty="0">
              <a:latin typeface="Verdana" pitchFamily="34" charset="0"/>
              <a:ea typeface="HGP創英角ｺﾞｼｯｸUB" pitchFamily="50" charset="-128"/>
            </a:endParaRPr>
          </a:p>
        </p:txBody>
      </p:sp>
      <p:sp>
        <p:nvSpPr>
          <p:cNvPr id="19" name="Text Box 4"/>
          <p:cNvSpPr txBox="1">
            <a:spLocks noChangeArrowheads="1"/>
          </p:cNvSpPr>
          <p:nvPr/>
        </p:nvSpPr>
        <p:spPr bwMode="auto">
          <a:xfrm>
            <a:off x="567577" y="2503992"/>
            <a:ext cx="8024642" cy="517707"/>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lIns="92075" tIns="46038" rIns="92075" bIns="46038">
            <a:spAutoFit/>
          </a:bodyPr>
          <a:lstStyle/>
          <a:p>
            <a:pPr algn="l"/>
            <a:r>
              <a:rPr lang="en-US" altLang="ja-JP" sz="1200" b="0" dirty="0">
                <a:latin typeface="+mn-ea"/>
              </a:rPr>
              <a:t>Database Machine</a:t>
            </a:r>
            <a:r>
              <a:rPr lang="ja-JP" altLang="en-US" sz="1200" b="0" dirty="0">
                <a:latin typeface="+mn-ea"/>
              </a:rPr>
              <a:t>では、単一ユーザでのクエリを実施する場合にはデフォルト</a:t>
            </a:r>
            <a:r>
              <a:rPr lang="en-US" altLang="ja-JP" sz="1200" b="0" dirty="0">
                <a:latin typeface="+mn-ea"/>
              </a:rPr>
              <a:t>DOP</a:t>
            </a:r>
            <a:r>
              <a:rPr lang="ja-JP" altLang="en-US" sz="1200" b="0" dirty="0">
                <a:latin typeface="+mn-ea"/>
              </a:rPr>
              <a:t>を利用し</a:t>
            </a:r>
            <a:r>
              <a:rPr lang="ja-JP" altLang="en-US" sz="1200" b="0" dirty="0" smtClean="0">
                <a:latin typeface="+mn-ea"/>
              </a:rPr>
              <a:t>、</a:t>
            </a:r>
            <a:endParaRPr lang="en-US" altLang="ja-JP" sz="1200" b="0" dirty="0" smtClean="0">
              <a:latin typeface="+mn-ea"/>
            </a:endParaRPr>
          </a:p>
          <a:p>
            <a:pPr algn="l"/>
            <a:r>
              <a:rPr lang="ja-JP" altLang="en-US" sz="1200" b="0" dirty="0" smtClean="0">
                <a:latin typeface="+mn-ea"/>
              </a:rPr>
              <a:t>複数</a:t>
            </a:r>
            <a:r>
              <a:rPr lang="ja-JP" altLang="en-US" sz="1200" b="0" dirty="0">
                <a:latin typeface="+mn-ea"/>
              </a:rPr>
              <a:t>ユーザでの実施の場合には</a:t>
            </a:r>
            <a:r>
              <a:rPr lang="en-US" altLang="ja-JP" sz="1200" b="0" dirty="0">
                <a:latin typeface="+mn-ea"/>
              </a:rPr>
              <a:t>Resource Manager</a:t>
            </a:r>
            <a:r>
              <a:rPr lang="ja-JP" altLang="en-US" sz="1200" b="0" dirty="0">
                <a:latin typeface="+mn-ea"/>
              </a:rPr>
              <a:t>を使ってパラレル度制御を実施</a:t>
            </a:r>
          </a:p>
        </p:txBody>
      </p:sp>
      <p:sp>
        <p:nvSpPr>
          <p:cNvPr id="23" name="テキスト ボックス 22"/>
          <p:cNvSpPr txBox="1"/>
          <p:nvPr/>
        </p:nvSpPr>
        <p:spPr>
          <a:xfrm>
            <a:off x="31542" y="3168671"/>
            <a:ext cx="3578774" cy="560153"/>
          </a:xfrm>
          <a:prstGeom prst="rect">
            <a:avLst/>
          </a:prstGeom>
          <a:noFill/>
        </p:spPr>
        <p:txBody>
          <a:bodyPr wrap="square" rtlCol="0">
            <a:spAutoFit/>
          </a:bodyPr>
          <a:lstStyle/>
          <a:p>
            <a:r>
              <a:rPr kumimoji="1" lang="en-US" altLang="ja-JP" sz="1200" dirty="0" smtClean="0">
                <a:latin typeface="+mn-ea"/>
                <a:ea typeface="+mn-ea"/>
              </a:rPr>
              <a:t>&lt;X5-2 </a:t>
            </a:r>
            <a:r>
              <a:rPr kumimoji="1" lang="ja-JP" altLang="en-US" sz="1200" dirty="0" smtClean="0">
                <a:latin typeface="+mn-ea"/>
                <a:ea typeface="+mn-ea"/>
              </a:rPr>
              <a:t>モデル別のデフォルトパラレル度</a:t>
            </a:r>
            <a:r>
              <a:rPr kumimoji="1" lang="en-US" altLang="ja-JP" sz="1200" dirty="0" smtClean="0">
                <a:latin typeface="+mn-ea"/>
                <a:ea typeface="+mn-ea"/>
              </a:rPr>
              <a:t>&gt;</a:t>
            </a:r>
            <a:endParaRPr kumimoji="1" lang="ja-JP" altLang="en-US" sz="1200" dirty="0" smtClean="0">
              <a:latin typeface="+mn-ea"/>
              <a:ea typeface="+mn-ea"/>
            </a:endParaRPr>
          </a:p>
          <a:p>
            <a:endParaRPr kumimoji="1" lang="ja-JP" altLang="en-US" sz="1400" dirty="0" err="1" smtClean="0">
              <a:solidFill>
                <a:schemeClr val="tx2"/>
              </a:solidFill>
            </a:endParaRPr>
          </a:p>
        </p:txBody>
      </p:sp>
      <p:graphicFrame>
        <p:nvGraphicFramePr>
          <p:cNvPr id="26" name="表 25"/>
          <p:cNvGraphicFramePr>
            <a:graphicFrameLocks noGrp="1"/>
          </p:cNvGraphicFramePr>
          <p:nvPr/>
        </p:nvGraphicFramePr>
        <p:xfrm>
          <a:off x="1398720" y="3420378"/>
          <a:ext cx="6142257" cy="1143000"/>
        </p:xfrm>
        <a:graphic>
          <a:graphicData uri="http://schemas.openxmlformats.org/drawingml/2006/table">
            <a:tbl>
              <a:tblPr firstRow="1" bandRow="1">
                <a:tableStyleId>{5940675A-B579-460E-94D1-54222C63F5DA}</a:tableStyleId>
              </a:tblPr>
              <a:tblGrid>
                <a:gridCol w="2047419"/>
                <a:gridCol w="2047419"/>
                <a:gridCol w="2047419"/>
              </a:tblGrid>
              <a:tr h="0">
                <a:tc>
                  <a:txBody>
                    <a:bodyPr/>
                    <a:lstStyle/>
                    <a:p>
                      <a:r>
                        <a:rPr kumimoji="1" lang="ja-JP" altLang="en-US" sz="900" baseline="0" dirty="0" smtClean="0">
                          <a:solidFill>
                            <a:schemeClr val="bg1"/>
                          </a:solidFill>
                          <a:latin typeface="Verdana" pitchFamily="34" charset="0"/>
                          <a:ea typeface="HGP創英角ｺﾞｼｯｸUB" pitchFamily="50" charset="-128"/>
                        </a:rPr>
                        <a:t>モデル</a:t>
                      </a:r>
                      <a:endParaRPr kumimoji="1" lang="ja-JP" altLang="en-US" sz="900" baseline="0" dirty="0">
                        <a:solidFill>
                          <a:schemeClr val="bg1"/>
                        </a:solidFill>
                        <a:latin typeface="Verdana" pitchFamily="34" charset="0"/>
                        <a:ea typeface="HGP創英角ｺﾞｼｯｸUB" pitchFamily="50" charset="-128"/>
                      </a:endParaRPr>
                    </a:p>
                  </a:txBody>
                  <a:tcPr anchor="ctr" anchorCtr="1">
                    <a:solidFill>
                      <a:srgbClr val="002060"/>
                    </a:solidFill>
                  </a:tcPr>
                </a:tc>
                <a:tc>
                  <a:txBody>
                    <a:bodyPr/>
                    <a:lstStyle/>
                    <a:p>
                      <a:r>
                        <a:rPr kumimoji="1" lang="en-US" altLang="ja-JP" sz="900" baseline="0" dirty="0" smtClean="0">
                          <a:solidFill>
                            <a:schemeClr val="bg1"/>
                          </a:solidFill>
                          <a:latin typeface="Verdana" pitchFamily="34" charset="0"/>
                          <a:ea typeface="HGP創英角ｺﾞｼｯｸUB" pitchFamily="50" charset="-128"/>
                        </a:rPr>
                        <a:t>CPU</a:t>
                      </a:r>
                      <a:r>
                        <a:rPr kumimoji="1" lang="ja-JP" altLang="en-US" sz="900" baseline="0" dirty="0" smtClean="0">
                          <a:solidFill>
                            <a:schemeClr val="bg1"/>
                          </a:solidFill>
                          <a:latin typeface="Verdana" pitchFamily="34" charset="0"/>
                          <a:ea typeface="HGP創英角ｺﾞｼｯｸUB" pitchFamily="50" charset="-128"/>
                        </a:rPr>
                        <a:t>コア数</a:t>
                      </a:r>
                      <a:endParaRPr kumimoji="1" lang="ja-JP" altLang="en-US" sz="900" baseline="0" dirty="0">
                        <a:solidFill>
                          <a:schemeClr val="bg1"/>
                        </a:solidFill>
                        <a:latin typeface="Verdana" pitchFamily="34" charset="0"/>
                        <a:ea typeface="HGP創英角ｺﾞｼｯｸUB" pitchFamily="50" charset="-128"/>
                      </a:endParaRPr>
                    </a:p>
                  </a:txBody>
                  <a:tcPr anchor="ctr" anchorCtr="1">
                    <a:solidFill>
                      <a:srgbClr val="002060"/>
                    </a:solidFill>
                  </a:tcPr>
                </a:tc>
                <a:tc>
                  <a:txBody>
                    <a:bodyPr/>
                    <a:lstStyle/>
                    <a:p>
                      <a:r>
                        <a:rPr kumimoji="1" lang="ja-JP" altLang="en-US" sz="900" baseline="0" dirty="0" smtClean="0">
                          <a:solidFill>
                            <a:schemeClr val="bg1"/>
                          </a:solidFill>
                          <a:latin typeface="Verdana" pitchFamily="34" charset="0"/>
                          <a:ea typeface="HGP創英角ｺﾞｼｯｸUB" pitchFamily="50" charset="-128"/>
                        </a:rPr>
                        <a:t>パラレル度</a:t>
                      </a:r>
                      <a:endParaRPr kumimoji="1" lang="ja-JP" altLang="en-US" sz="900" baseline="0" dirty="0">
                        <a:solidFill>
                          <a:schemeClr val="bg1"/>
                        </a:solidFill>
                        <a:latin typeface="Verdana" pitchFamily="34" charset="0"/>
                        <a:ea typeface="HGP創英角ｺﾞｼｯｸUB" pitchFamily="50" charset="-128"/>
                      </a:endParaRPr>
                    </a:p>
                  </a:txBody>
                  <a:tcPr anchor="ctr" anchorCtr="1">
                    <a:solidFill>
                      <a:srgbClr val="002060"/>
                    </a:solidFill>
                  </a:tcPr>
                </a:tc>
              </a:tr>
              <a:tr h="0">
                <a:tc>
                  <a:txBody>
                    <a:bodyPr/>
                    <a:lstStyle/>
                    <a:p>
                      <a:r>
                        <a:rPr kumimoji="1" lang="en-US" altLang="ja-JP" sz="900" baseline="0" dirty="0" smtClean="0">
                          <a:latin typeface="Verdana" pitchFamily="34" charset="0"/>
                          <a:ea typeface="HGP創英角ｺﾞｼｯｸUB" pitchFamily="50" charset="-128"/>
                        </a:rPr>
                        <a:t>Full Rack</a:t>
                      </a:r>
                      <a:endParaRPr kumimoji="1" lang="ja-JP" altLang="en-US" sz="900" baseline="0" dirty="0">
                        <a:latin typeface="Verdana" pitchFamily="34" charset="0"/>
                        <a:ea typeface="HGP創英角ｺﾞｼｯｸUB" pitchFamily="50" charset="-128"/>
                      </a:endParaRPr>
                    </a:p>
                  </a:txBody>
                  <a:tcPr anchor="ctr" anchorCtr="1"/>
                </a:tc>
                <a:tc>
                  <a:txBody>
                    <a:bodyPr/>
                    <a:lstStyle/>
                    <a:p>
                      <a:r>
                        <a:rPr kumimoji="1" lang="en-US" altLang="ja-JP" sz="900" baseline="0" dirty="0" smtClean="0">
                          <a:latin typeface="Verdana" pitchFamily="34" charset="0"/>
                          <a:ea typeface="HGP創英角ｺﾞｼｯｸUB" pitchFamily="50" charset="-128"/>
                        </a:rPr>
                        <a:t>288 core</a:t>
                      </a:r>
                      <a:endParaRPr kumimoji="1" lang="ja-JP" altLang="en-US" sz="900" baseline="0" dirty="0">
                        <a:latin typeface="Verdana" pitchFamily="34" charset="0"/>
                        <a:ea typeface="HGP創英角ｺﾞｼｯｸUB" pitchFamily="50" charset="-128"/>
                      </a:endParaRPr>
                    </a:p>
                  </a:txBody>
                  <a:tcPr anchor="ctr" anchorCtr="1"/>
                </a:tc>
                <a:tc>
                  <a:txBody>
                    <a:bodyPr/>
                    <a:lstStyle/>
                    <a:p>
                      <a:r>
                        <a:rPr kumimoji="1" lang="en-US" altLang="ja-JP" sz="900" baseline="0" dirty="0" smtClean="0">
                          <a:latin typeface="Verdana" pitchFamily="34" charset="0"/>
                          <a:ea typeface="HGP創英角ｺﾞｼｯｸUB" pitchFamily="50" charset="-128"/>
                        </a:rPr>
                        <a:t>DOP=576</a:t>
                      </a:r>
                      <a:endParaRPr kumimoji="1" lang="ja-JP" altLang="en-US" sz="900" baseline="0" dirty="0">
                        <a:latin typeface="Verdana" pitchFamily="34" charset="0"/>
                        <a:ea typeface="HGP創英角ｺﾞｼｯｸUB" pitchFamily="50" charset="-128"/>
                      </a:endParaRPr>
                    </a:p>
                  </a:txBody>
                  <a:tcPr anchor="ctr" anchorCtr="1"/>
                </a:tc>
              </a:tr>
              <a:tr h="0">
                <a:tc>
                  <a:txBody>
                    <a:bodyPr/>
                    <a:lstStyle/>
                    <a:p>
                      <a:r>
                        <a:rPr kumimoji="1" lang="en-US" altLang="ja-JP" sz="900" baseline="0" dirty="0" smtClean="0">
                          <a:latin typeface="Verdana" pitchFamily="34" charset="0"/>
                          <a:ea typeface="HGP創英角ｺﾞｼｯｸUB" pitchFamily="50" charset="-128"/>
                        </a:rPr>
                        <a:t>Half Rack</a:t>
                      </a:r>
                      <a:endParaRPr kumimoji="1" lang="ja-JP" altLang="en-US" sz="900" baseline="0" dirty="0">
                        <a:latin typeface="Verdana" pitchFamily="34" charset="0"/>
                        <a:ea typeface="HGP創英角ｺﾞｼｯｸUB" pitchFamily="50" charset="-128"/>
                      </a:endParaRPr>
                    </a:p>
                  </a:txBody>
                  <a:tcPr anchor="ctr" anchorCtr="1"/>
                </a:tc>
                <a:tc>
                  <a:txBody>
                    <a:bodyPr/>
                    <a:lstStyle/>
                    <a:p>
                      <a:r>
                        <a:rPr kumimoji="1" lang="en-US" altLang="ja-JP" sz="900" baseline="0" dirty="0" smtClean="0">
                          <a:latin typeface="Verdana" pitchFamily="34" charset="0"/>
                          <a:ea typeface="HGP創英角ｺﾞｼｯｸUB" pitchFamily="50" charset="-128"/>
                        </a:rPr>
                        <a:t>144 core</a:t>
                      </a:r>
                      <a:endParaRPr kumimoji="1" lang="ja-JP" altLang="en-US" sz="900" baseline="0" dirty="0">
                        <a:latin typeface="Verdana" pitchFamily="34" charset="0"/>
                        <a:ea typeface="HGP創英角ｺﾞｼｯｸUB" pitchFamily="50" charset="-128"/>
                      </a:endParaRPr>
                    </a:p>
                  </a:txBody>
                  <a:tcPr anchor="ctr" anchorCtr="1"/>
                </a:tc>
                <a:tc>
                  <a:txBody>
                    <a:bodyPr/>
                    <a:lstStyle/>
                    <a:p>
                      <a:r>
                        <a:rPr kumimoji="1" lang="en-US" altLang="ja-JP" sz="900" baseline="0" dirty="0" smtClean="0">
                          <a:latin typeface="Verdana" pitchFamily="34" charset="0"/>
                          <a:ea typeface="HGP創英角ｺﾞｼｯｸUB" pitchFamily="50" charset="-128"/>
                        </a:rPr>
                        <a:t>DOP=288</a:t>
                      </a:r>
                      <a:endParaRPr kumimoji="1" lang="ja-JP" altLang="en-US" sz="900" baseline="0" dirty="0">
                        <a:latin typeface="Verdana" pitchFamily="34" charset="0"/>
                        <a:ea typeface="HGP創英角ｺﾞｼｯｸUB" pitchFamily="50" charset="-128"/>
                      </a:endParaRPr>
                    </a:p>
                  </a:txBody>
                  <a:tcPr anchor="ctr" anchorCtr="1"/>
                </a:tc>
              </a:tr>
              <a:tr h="0">
                <a:tc>
                  <a:txBody>
                    <a:bodyPr/>
                    <a:lstStyle/>
                    <a:p>
                      <a:r>
                        <a:rPr kumimoji="1" lang="en-US" altLang="ja-JP" sz="900" baseline="0" dirty="0" smtClean="0">
                          <a:latin typeface="Verdana" pitchFamily="34" charset="0"/>
                          <a:ea typeface="HGP創英角ｺﾞｼｯｸUB" pitchFamily="50" charset="-128"/>
                        </a:rPr>
                        <a:t>Quarter Rack</a:t>
                      </a:r>
                      <a:endParaRPr kumimoji="1" lang="ja-JP" altLang="en-US" sz="900" baseline="0" dirty="0">
                        <a:latin typeface="Verdana" pitchFamily="34" charset="0"/>
                        <a:ea typeface="HGP創英角ｺﾞｼｯｸUB" pitchFamily="50" charset="-128"/>
                      </a:endParaRPr>
                    </a:p>
                  </a:txBody>
                  <a:tcPr anchor="ctr" anchorCtr="1"/>
                </a:tc>
                <a:tc>
                  <a:txBody>
                    <a:bodyPr/>
                    <a:lstStyle/>
                    <a:p>
                      <a:r>
                        <a:rPr kumimoji="1" lang="en-US" altLang="ja-JP" sz="900" baseline="0" dirty="0" smtClean="0">
                          <a:latin typeface="Verdana" pitchFamily="34" charset="0"/>
                          <a:ea typeface="HGP創英角ｺﾞｼｯｸUB" pitchFamily="50" charset="-128"/>
                        </a:rPr>
                        <a:t>72 core</a:t>
                      </a:r>
                      <a:endParaRPr kumimoji="1" lang="ja-JP" altLang="en-US" sz="900" baseline="0" dirty="0">
                        <a:latin typeface="Verdana" pitchFamily="34" charset="0"/>
                        <a:ea typeface="HGP創英角ｺﾞｼｯｸUB" pitchFamily="50" charset="-128"/>
                      </a:endParaRPr>
                    </a:p>
                  </a:txBody>
                  <a:tcPr anchor="ctr" anchorCtr="1"/>
                </a:tc>
                <a:tc>
                  <a:txBody>
                    <a:bodyPr/>
                    <a:lstStyle/>
                    <a:p>
                      <a:r>
                        <a:rPr kumimoji="1" lang="en-US" altLang="ja-JP" sz="900" baseline="0" dirty="0" smtClean="0">
                          <a:latin typeface="Verdana" pitchFamily="34" charset="0"/>
                          <a:ea typeface="HGP創英角ｺﾞｼｯｸUB" pitchFamily="50" charset="-128"/>
                        </a:rPr>
                        <a:t>DOP=144</a:t>
                      </a:r>
                      <a:endParaRPr kumimoji="1" lang="ja-JP" altLang="en-US" sz="900" baseline="0" dirty="0">
                        <a:latin typeface="Verdana" pitchFamily="34" charset="0"/>
                        <a:ea typeface="HGP創英角ｺﾞｼｯｸUB" pitchFamily="50" charset="-128"/>
                      </a:endParaRPr>
                    </a:p>
                  </a:txBody>
                  <a:tcPr anchor="ctr" anchorCtr="1"/>
                </a:tc>
              </a:tr>
              <a:tr h="0">
                <a:tc>
                  <a:txBody>
                    <a:bodyPr/>
                    <a:lstStyle/>
                    <a:p>
                      <a:r>
                        <a:rPr kumimoji="1" lang="en-US" altLang="ja-JP" sz="900" baseline="0" dirty="0" smtClean="0">
                          <a:latin typeface="Verdana" pitchFamily="34" charset="0"/>
                          <a:ea typeface="HGP創英角ｺﾞｼｯｸUB" pitchFamily="50" charset="-128"/>
                        </a:rPr>
                        <a:t>Eighth Rack</a:t>
                      </a:r>
                      <a:endParaRPr kumimoji="1" lang="ja-JP" altLang="en-US" sz="900" baseline="0" dirty="0">
                        <a:latin typeface="Verdana" pitchFamily="34" charset="0"/>
                        <a:ea typeface="HGP創英角ｺﾞｼｯｸUB" pitchFamily="50" charset="-128"/>
                      </a:endParaRPr>
                    </a:p>
                  </a:txBody>
                  <a:tcPr anchor="ctr" anchorCtr="1"/>
                </a:tc>
                <a:tc>
                  <a:txBody>
                    <a:bodyPr/>
                    <a:lstStyle/>
                    <a:p>
                      <a:r>
                        <a:rPr kumimoji="1" lang="en-US" altLang="ja-JP" sz="900" baseline="0" dirty="0" smtClean="0">
                          <a:latin typeface="Verdana" pitchFamily="34" charset="0"/>
                          <a:ea typeface="HGP創英角ｺﾞｼｯｸUB" pitchFamily="50" charset="-128"/>
                        </a:rPr>
                        <a:t>36 core</a:t>
                      </a:r>
                      <a:endParaRPr kumimoji="1" lang="ja-JP" altLang="en-US" sz="900" baseline="0" dirty="0">
                        <a:latin typeface="Verdana" pitchFamily="34" charset="0"/>
                        <a:ea typeface="HGP創英角ｺﾞｼｯｸUB" pitchFamily="50" charset="-128"/>
                      </a:endParaRPr>
                    </a:p>
                  </a:txBody>
                  <a:tcPr anchor="ctr" anchorCtr="1"/>
                </a:tc>
                <a:tc>
                  <a:txBody>
                    <a:bodyPr/>
                    <a:lstStyle/>
                    <a:p>
                      <a:r>
                        <a:rPr kumimoji="1" lang="en-US" altLang="ja-JP" sz="900" baseline="0" dirty="0" smtClean="0">
                          <a:latin typeface="Verdana" pitchFamily="34" charset="0"/>
                          <a:ea typeface="HGP創英角ｺﾞｼｯｸUB" pitchFamily="50" charset="-128"/>
                        </a:rPr>
                        <a:t>DOP=72</a:t>
                      </a:r>
                      <a:endParaRPr kumimoji="1" lang="ja-JP" altLang="en-US" sz="900" baseline="0" dirty="0">
                        <a:latin typeface="Verdana" pitchFamily="34" charset="0"/>
                        <a:ea typeface="HGP創英角ｺﾞｼｯｸUB" pitchFamily="50" charset="-128"/>
                      </a:endParaRPr>
                    </a:p>
                  </a:txBody>
                  <a:tcPr anchor="ctr" anchorCtr="1"/>
                </a:tc>
              </a:tr>
            </a:tbl>
          </a:graphicData>
        </a:graphic>
      </p:graphicFrame>
      <p:sp>
        <p:nvSpPr>
          <p:cNvPr id="10" name="角丸四角形 9"/>
          <p:cNvSpPr/>
          <p:nvPr/>
        </p:nvSpPr>
        <p:spPr>
          <a:xfrm rot="20198652">
            <a:off x="7488914" y="371805"/>
            <a:ext cx="1577591" cy="3114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smtClean="0"/>
              <a:t>経験値より</a:t>
            </a:r>
            <a:endParaRPr kumimoji="1" lang="ja-JP" altLang="en-US" sz="1800" dirty="0"/>
          </a:p>
        </p:txBody>
      </p:sp>
      <p:sp>
        <p:nvSpPr>
          <p:cNvPr id="12" name="スライド番号プレースホルダ 11"/>
          <p:cNvSpPr>
            <a:spLocks noGrp="1"/>
          </p:cNvSpPr>
          <p:nvPr>
            <p:ph type="sldNum" sz="quarter" idx="12"/>
          </p:nvPr>
        </p:nvSpPr>
        <p:spPr/>
        <p:txBody>
          <a:bodyPr/>
          <a:lstStyle/>
          <a:p>
            <a:pPr>
              <a:defRPr/>
            </a:pPr>
            <a:fld id="{47645EBB-67B3-46AB-AC82-6F9B6AD9EB81}" type="slidenum">
              <a:rPr lang="en-US" altLang="ja-JP" smtClean="0"/>
              <a:pPr>
                <a:defRPr/>
              </a:pPr>
              <a:t>10</a:t>
            </a:fld>
            <a:endParaRPr lang="ja-JP" altLang="en-US" dirty="0"/>
          </a:p>
        </p:txBody>
      </p:sp>
      <p:sp>
        <p:nvSpPr>
          <p:cNvPr id="13" name="フッター プレースホルダ 12"/>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r>
              <a:rPr lang="ja-JP" altLang="en-US" dirty="0" smtClean="0"/>
              <a:t>スタート・ポイント</a:t>
            </a:r>
            <a:r>
              <a:rPr lang="en-US" altLang="ja-JP" dirty="0" smtClean="0"/>
              <a:t/>
            </a:r>
            <a:br>
              <a:rPr lang="en-US" altLang="ja-JP" dirty="0" smtClean="0"/>
            </a:br>
            <a:r>
              <a:rPr lang="en-US" altLang="ja-JP" sz="1600" dirty="0" smtClean="0"/>
              <a:t>-</a:t>
            </a:r>
            <a:r>
              <a:rPr lang="ja-JP" altLang="en-US" sz="1600" dirty="0" smtClean="0"/>
              <a:t> </a:t>
            </a:r>
            <a:r>
              <a:rPr lang="en-US" altLang="ja-JP" sz="1600" dirty="0" err="1" smtClean="0"/>
              <a:t>Exadata</a:t>
            </a:r>
            <a:r>
              <a:rPr lang="ja-JP" altLang="en-US" sz="1600" dirty="0" smtClean="0"/>
              <a:t>では索引が必要か</a:t>
            </a:r>
            <a:r>
              <a:rPr lang="en-US" altLang="ja-JP" sz="1600" dirty="0" smtClean="0"/>
              <a:t>?</a:t>
            </a:r>
            <a:r>
              <a:rPr lang="ja-JP" altLang="en-US" sz="1600" dirty="0" smtClean="0"/>
              <a:t> </a:t>
            </a:r>
            <a:r>
              <a:rPr lang="en-US" altLang="ja-JP" sz="1600" dirty="0" smtClean="0"/>
              <a:t>-</a:t>
            </a:r>
          </a:p>
        </p:txBody>
      </p:sp>
      <p:sp>
        <p:nvSpPr>
          <p:cNvPr id="43" name="コンテンツ プレースホルダ 42"/>
          <p:cNvSpPr>
            <a:spLocks noGrp="1"/>
          </p:cNvSpPr>
          <p:nvPr>
            <p:ph idx="1"/>
          </p:nvPr>
        </p:nvSpPr>
        <p:spPr>
          <a:xfrm>
            <a:off x="331381" y="3214510"/>
            <a:ext cx="4488975" cy="1282676"/>
          </a:xfrm>
        </p:spPr>
        <p:txBody>
          <a:bodyPr/>
          <a:lstStyle/>
          <a:p>
            <a:pPr>
              <a:buNone/>
            </a:pPr>
            <a:r>
              <a:rPr lang="ja-JP" altLang="en-US" sz="1200" dirty="0" smtClean="0"/>
              <a:t>処理内容によっては、索引を削除することで高速化される。</a:t>
            </a:r>
            <a:endParaRPr lang="en-US" altLang="ja-JP" sz="1200" dirty="0" smtClean="0"/>
          </a:p>
          <a:p>
            <a:pPr>
              <a:buNone/>
            </a:pPr>
            <a:r>
              <a:rPr lang="ja-JP" altLang="en-US" sz="1200" dirty="0" smtClean="0"/>
              <a:t>これにより、索引メンテナンスコストが削減できる可能性があります。</a:t>
            </a:r>
            <a:endParaRPr lang="ja-JP" altLang="en-US" dirty="0"/>
          </a:p>
        </p:txBody>
      </p:sp>
      <p:grpSp>
        <p:nvGrpSpPr>
          <p:cNvPr id="42" name="グループ化 41"/>
          <p:cNvGrpSpPr/>
          <p:nvPr/>
        </p:nvGrpSpPr>
        <p:grpSpPr>
          <a:xfrm>
            <a:off x="264868" y="980187"/>
            <a:ext cx="4121184" cy="2145575"/>
            <a:chOff x="91441" y="991596"/>
            <a:chExt cx="4121184" cy="2860766"/>
          </a:xfrm>
        </p:grpSpPr>
        <p:sp>
          <p:nvSpPr>
            <p:cNvPr id="8" name="フリーフォーム 7"/>
            <p:cNvSpPr/>
            <p:nvPr/>
          </p:nvSpPr>
          <p:spPr>
            <a:xfrm>
              <a:off x="314188" y="1246322"/>
              <a:ext cx="994358" cy="487244"/>
            </a:xfrm>
            <a:custGeom>
              <a:avLst/>
              <a:gdLst>
                <a:gd name="connsiteX0" fmla="*/ 0 w 1563624"/>
                <a:gd name="connsiteY0" fmla="*/ 86868 h 868680"/>
                <a:gd name="connsiteX1" fmla="*/ 25443 w 1563624"/>
                <a:gd name="connsiteY1" fmla="*/ 25443 h 868680"/>
                <a:gd name="connsiteX2" fmla="*/ 86868 w 1563624"/>
                <a:gd name="connsiteY2" fmla="*/ 0 h 868680"/>
                <a:gd name="connsiteX3" fmla="*/ 1476756 w 1563624"/>
                <a:gd name="connsiteY3" fmla="*/ 0 h 868680"/>
                <a:gd name="connsiteX4" fmla="*/ 1538181 w 1563624"/>
                <a:gd name="connsiteY4" fmla="*/ 25443 h 868680"/>
                <a:gd name="connsiteX5" fmla="*/ 1563624 w 1563624"/>
                <a:gd name="connsiteY5" fmla="*/ 86868 h 868680"/>
                <a:gd name="connsiteX6" fmla="*/ 1563624 w 1563624"/>
                <a:gd name="connsiteY6" fmla="*/ 781812 h 868680"/>
                <a:gd name="connsiteX7" fmla="*/ 1538181 w 1563624"/>
                <a:gd name="connsiteY7" fmla="*/ 843237 h 868680"/>
                <a:gd name="connsiteX8" fmla="*/ 1476756 w 1563624"/>
                <a:gd name="connsiteY8" fmla="*/ 868680 h 868680"/>
                <a:gd name="connsiteX9" fmla="*/ 86868 w 1563624"/>
                <a:gd name="connsiteY9" fmla="*/ 868680 h 868680"/>
                <a:gd name="connsiteX10" fmla="*/ 25443 w 1563624"/>
                <a:gd name="connsiteY10" fmla="*/ 843237 h 868680"/>
                <a:gd name="connsiteX11" fmla="*/ 0 w 1563624"/>
                <a:gd name="connsiteY11" fmla="*/ 781812 h 868680"/>
                <a:gd name="connsiteX12" fmla="*/ 0 w 1563624"/>
                <a:gd name="connsiteY12" fmla="*/ 86868 h 86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624" h="868680">
                  <a:moveTo>
                    <a:pt x="0" y="86868"/>
                  </a:moveTo>
                  <a:cubicBezTo>
                    <a:pt x="0" y="63829"/>
                    <a:pt x="9152" y="41734"/>
                    <a:pt x="25443" y="25443"/>
                  </a:cubicBezTo>
                  <a:cubicBezTo>
                    <a:pt x="41734" y="9152"/>
                    <a:pt x="63829" y="0"/>
                    <a:pt x="86868" y="0"/>
                  </a:cubicBezTo>
                  <a:lnTo>
                    <a:pt x="1476756" y="0"/>
                  </a:lnTo>
                  <a:cubicBezTo>
                    <a:pt x="1499795" y="0"/>
                    <a:pt x="1521890" y="9152"/>
                    <a:pt x="1538181" y="25443"/>
                  </a:cubicBezTo>
                  <a:cubicBezTo>
                    <a:pt x="1554472" y="41734"/>
                    <a:pt x="1563624" y="63829"/>
                    <a:pt x="1563624" y="86868"/>
                  </a:cubicBezTo>
                  <a:lnTo>
                    <a:pt x="1563624" y="781812"/>
                  </a:lnTo>
                  <a:cubicBezTo>
                    <a:pt x="1563624" y="804851"/>
                    <a:pt x="1554472" y="826946"/>
                    <a:pt x="1538181" y="843237"/>
                  </a:cubicBezTo>
                  <a:cubicBezTo>
                    <a:pt x="1521890" y="859528"/>
                    <a:pt x="1499795" y="868680"/>
                    <a:pt x="1476756" y="868680"/>
                  </a:cubicBezTo>
                  <a:lnTo>
                    <a:pt x="86868" y="868680"/>
                  </a:lnTo>
                  <a:cubicBezTo>
                    <a:pt x="63829" y="868680"/>
                    <a:pt x="41734" y="859528"/>
                    <a:pt x="25443" y="843237"/>
                  </a:cubicBezTo>
                  <a:cubicBezTo>
                    <a:pt x="9152" y="826946"/>
                    <a:pt x="0" y="804851"/>
                    <a:pt x="0" y="781812"/>
                  </a:cubicBezTo>
                  <a:lnTo>
                    <a:pt x="0" y="86868"/>
                  </a:lnTo>
                  <a:close/>
                </a:path>
              </a:pathLst>
            </a:custGeom>
            <a:gradFill>
              <a:gsLst>
                <a:gs pos="0">
                  <a:srgbClr val="0070C0"/>
                </a:gs>
                <a:gs pos="100000">
                  <a:schemeClr val="dk1">
                    <a:tint val="50000"/>
                    <a:shade val="100000"/>
                    <a:satMod val="350000"/>
                  </a:schemeClr>
                </a:gs>
              </a:gsLst>
            </a:gradFill>
          </p:spPr>
          <p:style>
            <a:lnRef idx="0">
              <a:schemeClr val="dk1"/>
            </a:lnRef>
            <a:fillRef idx="3">
              <a:schemeClr val="dk1"/>
            </a:fillRef>
            <a:effectRef idx="3">
              <a:schemeClr val="dk1"/>
            </a:effectRef>
            <a:fontRef idx="minor">
              <a:schemeClr val="lt1"/>
            </a:fontRef>
          </p:style>
          <p:txBody>
            <a:bodyPr spcFirstLastPara="0" vert="horz" wrap="square" lIns="105453" tIns="105453" rIns="105453" bIns="105453" numCol="1" spcCol="1270" anchor="ctr" anchorCtr="0">
              <a:noAutofit/>
            </a:bodyPr>
            <a:lstStyle/>
            <a:p>
              <a:pPr lvl="0" algn="ctr" defTabSz="933450">
                <a:lnSpc>
                  <a:spcPct val="90000"/>
                </a:lnSpc>
                <a:spcBef>
                  <a:spcPct val="0"/>
                </a:spcBef>
                <a:spcAft>
                  <a:spcPct val="35000"/>
                </a:spcAft>
              </a:pPr>
              <a:r>
                <a:rPr kumimoji="1" lang="en-US" altLang="ja-JP" sz="1100" b="1" kern="1200" dirty="0" smtClean="0">
                  <a:latin typeface="Verdana" pitchFamily="34" charset="0"/>
                </a:rPr>
                <a:t>INDEX</a:t>
              </a:r>
              <a:endParaRPr kumimoji="1" lang="ja-JP" altLang="en-US" sz="1100" b="1" kern="1200" dirty="0">
                <a:latin typeface="Verdana" pitchFamily="34" charset="0"/>
              </a:endParaRPr>
            </a:p>
          </p:txBody>
        </p:sp>
        <p:sp>
          <p:nvSpPr>
            <p:cNvPr id="9" name="フリーフォーム 8"/>
            <p:cNvSpPr/>
            <p:nvPr/>
          </p:nvSpPr>
          <p:spPr>
            <a:xfrm>
              <a:off x="1750483" y="1246322"/>
              <a:ext cx="994358" cy="487244"/>
            </a:xfrm>
            <a:custGeom>
              <a:avLst/>
              <a:gdLst>
                <a:gd name="connsiteX0" fmla="*/ 0 w 1563624"/>
                <a:gd name="connsiteY0" fmla="*/ 86868 h 868680"/>
                <a:gd name="connsiteX1" fmla="*/ 25443 w 1563624"/>
                <a:gd name="connsiteY1" fmla="*/ 25443 h 868680"/>
                <a:gd name="connsiteX2" fmla="*/ 86868 w 1563624"/>
                <a:gd name="connsiteY2" fmla="*/ 0 h 868680"/>
                <a:gd name="connsiteX3" fmla="*/ 1476756 w 1563624"/>
                <a:gd name="connsiteY3" fmla="*/ 0 h 868680"/>
                <a:gd name="connsiteX4" fmla="*/ 1538181 w 1563624"/>
                <a:gd name="connsiteY4" fmla="*/ 25443 h 868680"/>
                <a:gd name="connsiteX5" fmla="*/ 1563624 w 1563624"/>
                <a:gd name="connsiteY5" fmla="*/ 86868 h 868680"/>
                <a:gd name="connsiteX6" fmla="*/ 1563624 w 1563624"/>
                <a:gd name="connsiteY6" fmla="*/ 781812 h 868680"/>
                <a:gd name="connsiteX7" fmla="*/ 1538181 w 1563624"/>
                <a:gd name="connsiteY7" fmla="*/ 843237 h 868680"/>
                <a:gd name="connsiteX8" fmla="*/ 1476756 w 1563624"/>
                <a:gd name="connsiteY8" fmla="*/ 868680 h 868680"/>
                <a:gd name="connsiteX9" fmla="*/ 86868 w 1563624"/>
                <a:gd name="connsiteY9" fmla="*/ 868680 h 868680"/>
                <a:gd name="connsiteX10" fmla="*/ 25443 w 1563624"/>
                <a:gd name="connsiteY10" fmla="*/ 843237 h 868680"/>
                <a:gd name="connsiteX11" fmla="*/ 0 w 1563624"/>
                <a:gd name="connsiteY11" fmla="*/ 781812 h 868680"/>
                <a:gd name="connsiteX12" fmla="*/ 0 w 1563624"/>
                <a:gd name="connsiteY12" fmla="*/ 86868 h 86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624" h="868680">
                  <a:moveTo>
                    <a:pt x="0" y="86868"/>
                  </a:moveTo>
                  <a:cubicBezTo>
                    <a:pt x="0" y="63829"/>
                    <a:pt x="9152" y="41734"/>
                    <a:pt x="25443" y="25443"/>
                  </a:cubicBezTo>
                  <a:cubicBezTo>
                    <a:pt x="41734" y="9152"/>
                    <a:pt x="63829" y="0"/>
                    <a:pt x="86868" y="0"/>
                  </a:cubicBezTo>
                  <a:lnTo>
                    <a:pt x="1476756" y="0"/>
                  </a:lnTo>
                  <a:cubicBezTo>
                    <a:pt x="1499795" y="0"/>
                    <a:pt x="1521890" y="9152"/>
                    <a:pt x="1538181" y="25443"/>
                  </a:cubicBezTo>
                  <a:cubicBezTo>
                    <a:pt x="1554472" y="41734"/>
                    <a:pt x="1563624" y="63829"/>
                    <a:pt x="1563624" y="86868"/>
                  </a:cubicBezTo>
                  <a:lnTo>
                    <a:pt x="1563624" y="781812"/>
                  </a:lnTo>
                  <a:cubicBezTo>
                    <a:pt x="1563624" y="804851"/>
                    <a:pt x="1554472" y="826946"/>
                    <a:pt x="1538181" y="843237"/>
                  </a:cubicBezTo>
                  <a:cubicBezTo>
                    <a:pt x="1521890" y="859528"/>
                    <a:pt x="1499795" y="868680"/>
                    <a:pt x="1476756" y="868680"/>
                  </a:cubicBezTo>
                  <a:lnTo>
                    <a:pt x="86868" y="868680"/>
                  </a:lnTo>
                  <a:cubicBezTo>
                    <a:pt x="63829" y="868680"/>
                    <a:pt x="41734" y="859528"/>
                    <a:pt x="25443" y="843237"/>
                  </a:cubicBezTo>
                  <a:cubicBezTo>
                    <a:pt x="9152" y="826946"/>
                    <a:pt x="0" y="804851"/>
                    <a:pt x="0" y="781812"/>
                  </a:cubicBezTo>
                  <a:lnTo>
                    <a:pt x="0" y="86868"/>
                  </a:lnTo>
                  <a:close/>
                </a:path>
              </a:pathLst>
            </a:custGeom>
            <a:gradFill>
              <a:gsLst>
                <a:gs pos="0">
                  <a:srgbClr val="00B050"/>
                </a:gs>
                <a:gs pos="100000">
                  <a:schemeClr val="dk1">
                    <a:tint val="50000"/>
                    <a:shade val="100000"/>
                    <a:satMod val="350000"/>
                  </a:schemeClr>
                </a:gs>
              </a:gsLst>
            </a:gradFill>
          </p:spPr>
          <p:style>
            <a:lnRef idx="0">
              <a:schemeClr val="dk1"/>
            </a:lnRef>
            <a:fillRef idx="3">
              <a:schemeClr val="dk1"/>
            </a:fillRef>
            <a:effectRef idx="3">
              <a:schemeClr val="dk1"/>
            </a:effectRef>
            <a:fontRef idx="minor">
              <a:schemeClr val="lt1"/>
            </a:fontRef>
          </p:style>
          <p:txBody>
            <a:bodyPr spcFirstLastPara="0" vert="horz" wrap="square" lIns="105453" tIns="105453" rIns="105453" bIns="105453" numCol="1" spcCol="1270" anchor="ctr" anchorCtr="0">
              <a:noAutofit/>
            </a:bodyPr>
            <a:lstStyle/>
            <a:p>
              <a:pPr lvl="0" algn="ctr" defTabSz="933450">
                <a:lnSpc>
                  <a:spcPct val="90000"/>
                </a:lnSpc>
                <a:spcBef>
                  <a:spcPct val="0"/>
                </a:spcBef>
                <a:spcAft>
                  <a:spcPct val="35000"/>
                </a:spcAft>
              </a:pPr>
              <a:r>
                <a:rPr kumimoji="1" lang="en-US" altLang="ja-JP" sz="1100" b="1" kern="1200" dirty="0" smtClean="0">
                  <a:latin typeface="Verdana" pitchFamily="34" charset="0"/>
                </a:rPr>
                <a:t>STORAGE</a:t>
              </a:r>
              <a:br>
                <a:rPr kumimoji="1" lang="en-US" altLang="ja-JP" sz="1100" b="1" kern="1200" dirty="0" smtClean="0">
                  <a:latin typeface="Verdana" pitchFamily="34" charset="0"/>
                </a:rPr>
              </a:br>
              <a:r>
                <a:rPr kumimoji="1" lang="en-US" altLang="ja-JP" sz="1100" b="1" kern="1200" dirty="0" smtClean="0">
                  <a:latin typeface="Verdana" pitchFamily="34" charset="0"/>
                </a:rPr>
                <a:t>FULL</a:t>
              </a:r>
              <a:endParaRPr kumimoji="1" lang="ja-JP" altLang="en-US" sz="1100" b="1" kern="1200" dirty="0">
                <a:latin typeface="Verdana" pitchFamily="34" charset="0"/>
              </a:endParaRPr>
            </a:p>
          </p:txBody>
        </p:sp>
        <p:sp>
          <p:nvSpPr>
            <p:cNvPr id="10" name="二等辺三角形 9"/>
            <p:cNvSpPr/>
            <p:nvPr/>
          </p:nvSpPr>
          <p:spPr>
            <a:xfrm>
              <a:off x="1322357" y="3317111"/>
              <a:ext cx="414316" cy="365434"/>
            </a:xfrm>
            <a:prstGeom prst="triangle">
              <a:avLst/>
            </a:prstGeom>
            <a:gradFill>
              <a:gsLst>
                <a:gs pos="0">
                  <a:schemeClr val="bg1">
                    <a:lumMod val="50000"/>
                  </a:schemeClr>
                </a:gs>
                <a:gs pos="100000">
                  <a:schemeClr val="dk1">
                    <a:tint val="50000"/>
                    <a:shade val="100000"/>
                    <a:satMod val="350000"/>
                  </a:schemeClr>
                </a:gs>
              </a:gsLst>
            </a:gradFill>
          </p:spPr>
          <p:style>
            <a:lnRef idx="0">
              <a:schemeClr val="dk1"/>
            </a:lnRef>
            <a:fillRef idx="3">
              <a:schemeClr val="dk1"/>
            </a:fillRef>
            <a:effectRef idx="3">
              <a:schemeClr val="dk1"/>
            </a:effectRef>
            <a:fontRef idx="minor">
              <a:schemeClr val="lt1"/>
            </a:fontRef>
          </p:style>
        </p:sp>
        <p:sp>
          <p:nvSpPr>
            <p:cNvPr id="11" name="正方形/長方形 10"/>
            <p:cNvSpPr/>
            <p:nvPr/>
          </p:nvSpPr>
          <p:spPr>
            <a:xfrm>
              <a:off x="286567" y="3164117"/>
              <a:ext cx="2485895" cy="148123"/>
            </a:xfrm>
            <a:prstGeom prst="rect">
              <a:avLst/>
            </a:prstGeom>
            <a:gradFill>
              <a:gsLst>
                <a:gs pos="0">
                  <a:schemeClr val="bg1">
                    <a:lumMod val="50000"/>
                  </a:schemeClr>
                </a:gs>
                <a:gs pos="100000">
                  <a:schemeClr val="dk1">
                    <a:tint val="50000"/>
                    <a:shade val="100000"/>
                    <a:satMod val="350000"/>
                  </a:schemeClr>
                </a:gs>
              </a:gsLst>
            </a:gradFill>
          </p:spPr>
          <p:style>
            <a:lnRef idx="0">
              <a:schemeClr val="dk1"/>
            </a:lnRef>
            <a:fillRef idx="3">
              <a:schemeClr val="dk1"/>
            </a:fillRef>
            <a:effectRef idx="3">
              <a:schemeClr val="dk1"/>
            </a:effectRef>
            <a:fontRef idx="minor">
              <a:schemeClr val="lt1"/>
            </a:fontRef>
          </p:style>
        </p:sp>
        <p:sp>
          <p:nvSpPr>
            <p:cNvPr id="12" name="フリーフォーム 11"/>
            <p:cNvSpPr/>
            <p:nvPr/>
          </p:nvSpPr>
          <p:spPr>
            <a:xfrm>
              <a:off x="1750483" y="2846433"/>
              <a:ext cx="994358" cy="300143"/>
            </a:xfrm>
            <a:custGeom>
              <a:avLst/>
              <a:gdLst>
                <a:gd name="connsiteX0" fmla="*/ 0 w 1563624"/>
                <a:gd name="connsiteY0" fmla="*/ 89186 h 535106"/>
                <a:gd name="connsiteX1" fmla="*/ 26122 w 1563624"/>
                <a:gd name="connsiteY1" fmla="*/ 26122 h 535106"/>
                <a:gd name="connsiteX2" fmla="*/ 89186 w 1563624"/>
                <a:gd name="connsiteY2" fmla="*/ 0 h 535106"/>
                <a:gd name="connsiteX3" fmla="*/ 1474438 w 1563624"/>
                <a:gd name="connsiteY3" fmla="*/ 0 h 535106"/>
                <a:gd name="connsiteX4" fmla="*/ 1537502 w 1563624"/>
                <a:gd name="connsiteY4" fmla="*/ 26122 h 535106"/>
                <a:gd name="connsiteX5" fmla="*/ 1563624 w 1563624"/>
                <a:gd name="connsiteY5" fmla="*/ 89186 h 535106"/>
                <a:gd name="connsiteX6" fmla="*/ 1563624 w 1563624"/>
                <a:gd name="connsiteY6" fmla="*/ 445920 h 535106"/>
                <a:gd name="connsiteX7" fmla="*/ 1537502 w 1563624"/>
                <a:gd name="connsiteY7" fmla="*/ 508984 h 535106"/>
                <a:gd name="connsiteX8" fmla="*/ 1474438 w 1563624"/>
                <a:gd name="connsiteY8" fmla="*/ 535106 h 535106"/>
                <a:gd name="connsiteX9" fmla="*/ 89186 w 1563624"/>
                <a:gd name="connsiteY9" fmla="*/ 535106 h 535106"/>
                <a:gd name="connsiteX10" fmla="*/ 26122 w 1563624"/>
                <a:gd name="connsiteY10" fmla="*/ 508984 h 535106"/>
                <a:gd name="connsiteX11" fmla="*/ 0 w 1563624"/>
                <a:gd name="connsiteY11" fmla="*/ 445920 h 535106"/>
                <a:gd name="connsiteX12" fmla="*/ 0 w 1563624"/>
                <a:gd name="connsiteY12" fmla="*/ 89186 h 53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624" h="535106">
                  <a:moveTo>
                    <a:pt x="0" y="89186"/>
                  </a:moveTo>
                  <a:cubicBezTo>
                    <a:pt x="0" y="65532"/>
                    <a:pt x="9396" y="42848"/>
                    <a:pt x="26122" y="26122"/>
                  </a:cubicBezTo>
                  <a:cubicBezTo>
                    <a:pt x="42848" y="9396"/>
                    <a:pt x="65532" y="0"/>
                    <a:pt x="89186" y="0"/>
                  </a:cubicBezTo>
                  <a:lnTo>
                    <a:pt x="1474438" y="0"/>
                  </a:lnTo>
                  <a:cubicBezTo>
                    <a:pt x="1498092" y="0"/>
                    <a:pt x="1520776" y="9396"/>
                    <a:pt x="1537502" y="26122"/>
                  </a:cubicBezTo>
                  <a:cubicBezTo>
                    <a:pt x="1554228" y="42848"/>
                    <a:pt x="1563624" y="65532"/>
                    <a:pt x="1563624" y="89186"/>
                  </a:cubicBezTo>
                  <a:lnTo>
                    <a:pt x="1563624" y="445920"/>
                  </a:lnTo>
                  <a:cubicBezTo>
                    <a:pt x="1563624" y="469574"/>
                    <a:pt x="1554228" y="492258"/>
                    <a:pt x="1537502" y="508984"/>
                  </a:cubicBezTo>
                  <a:cubicBezTo>
                    <a:pt x="1520776" y="525710"/>
                    <a:pt x="1498092" y="535106"/>
                    <a:pt x="1474438" y="535106"/>
                  </a:cubicBezTo>
                  <a:lnTo>
                    <a:pt x="89186" y="535106"/>
                  </a:lnTo>
                  <a:cubicBezTo>
                    <a:pt x="65532" y="535106"/>
                    <a:pt x="42848" y="525710"/>
                    <a:pt x="26122" y="508984"/>
                  </a:cubicBezTo>
                  <a:cubicBezTo>
                    <a:pt x="9396" y="492258"/>
                    <a:pt x="0" y="469574"/>
                    <a:pt x="0" y="445920"/>
                  </a:cubicBezTo>
                  <a:lnTo>
                    <a:pt x="0" y="89186"/>
                  </a:lnTo>
                  <a:close/>
                </a:path>
              </a:pathLst>
            </a:custGeom>
            <a:gradFill>
              <a:gsLst>
                <a:gs pos="0">
                  <a:schemeClr val="accent1"/>
                </a:gs>
                <a:gs pos="100000">
                  <a:schemeClr val="dk1">
                    <a:tint val="50000"/>
                    <a:shade val="100000"/>
                    <a:satMod val="350000"/>
                  </a:schemeClr>
                </a:gs>
              </a:gsLst>
            </a:gradFill>
          </p:spPr>
          <p:style>
            <a:lnRef idx="0">
              <a:schemeClr val="dk1"/>
            </a:lnRef>
            <a:fillRef idx="3">
              <a:schemeClr val="dk1"/>
            </a:fillRef>
            <a:effectRef idx="3">
              <a:schemeClr val="dk1"/>
            </a:effectRef>
            <a:fontRef idx="minor">
              <a:schemeClr val="lt1"/>
            </a:fontRef>
          </p:style>
          <p:txBody>
            <a:bodyPr spcFirstLastPara="0" vert="horz" wrap="square" lIns="71842" tIns="71842" rIns="71842" bIns="71842" numCol="1" spcCol="1270" anchor="ctr" anchorCtr="0">
              <a:noAutofit/>
            </a:bodyPr>
            <a:lstStyle/>
            <a:p>
              <a:pPr lvl="0" algn="ctr" defTabSz="533400">
                <a:lnSpc>
                  <a:spcPct val="90000"/>
                </a:lnSpc>
                <a:spcBef>
                  <a:spcPct val="0"/>
                </a:spcBef>
                <a:spcAft>
                  <a:spcPct val="35000"/>
                </a:spcAft>
              </a:pPr>
              <a:r>
                <a:rPr kumimoji="1" lang="ja-JP" altLang="en-US" sz="900" kern="1200" dirty="0" smtClean="0">
                  <a:solidFill>
                    <a:srgbClr val="FFFF00"/>
                  </a:solidFill>
                  <a:latin typeface="HGP創英角ｺﾞｼｯｸUB" pitchFamily="50" charset="-128"/>
                  <a:ea typeface="HGP創英角ｺﾞｼｯｸUB" pitchFamily="50" charset="-128"/>
                </a:rPr>
                <a:t>読取量 多</a:t>
              </a:r>
              <a:endParaRPr kumimoji="1" lang="ja-JP" altLang="en-US" sz="900" kern="1200" dirty="0">
                <a:solidFill>
                  <a:srgbClr val="FFFF00"/>
                </a:solidFill>
                <a:latin typeface="HGP創英角ｺﾞｼｯｸUB" pitchFamily="50" charset="-128"/>
                <a:ea typeface="HGP創英角ｺﾞｼｯｸUB" pitchFamily="50" charset="-128"/>
              </a:endParaRPr>
            </a:p>
          </p:txBody>
        </p:sp>
        <p:sp>
          <p:nvSpPr>
            <p:cNvPr id="13" name="フリーフォーム 12"/>
            <p:cNvSpPr/>
            <p:nvPr/>
          </p:nvSpPr>
          <p:spPr>
            <a:xfrm>
              <a:off x="1750483" y="2522903"/>
              <a:ext cx="994358" cy="300143"/>
            </a:xfrm>
            <a:custGeom>
              <a:avLst/>
              <a:gdLst>
                <a:gd name="connsiteX0" fmla="*/ 0 w 1563624"/>
                <a:gd name="connsiteY0" fmla="*/ 89186 h 535106"/>
                <a:gd name="connsiteX1" fmla="*/ 26122 w 1563624"/>
                <a:gd name="connsiteY1" fmla="*/ 26122 h 535106"/>
                <a:gd name="connsiteX2" fmla="*/ 89186 w 1563624"/>
                <a:gd name="connsiteY2" fmla="*/ 0 h 535106"/>
                <a:gd name="connsiteX3" fmla="*/ 1474438 w 1563624"/>
                <a:gd name="connsiteY3" fmla="*/ 0 h 535106"/>
                <a:gd name="connsiteX4" fmla="*/ 1537502 w 1563624"/>
                <a:gd name="connsiteY4" fmla="*/ 26122 h 535106"/>
                <a:gd name="connsiteX5" fmla="*/ 1563624 w 1563624"/>
                <a:gd name="connsiteY5" fmla="*/ 89186 h 535106"/>
                <a:gd name="connsiteX6" fmla="*/ 1563624 w 1563624"/>
                <a:gd name="connsiteY6" fmla="*/ 445920 h 535106"/>
                <a:gd name="connsiteX7" fmla="*/ 1537502 w 1563624"/>
                <a:gd name="connsiteY7" fmla="*/ 508984 h 535106"/>
                <a:gd name="connsiteX8" fmla="*/ 1474438 w 1563624"/>
                <a:gd name="connsiteY8" fmla="*/ 535106 h 535106"/>
                <a:gd name="connsiteX9" fmla="*/ 89186 w 1563624"/>
                <a:gd name="connsiteY9" fmla="*/ 535106 h 535106"/>
                <a:gd name="connsiteX10" fmla="*/ 26122 w 1563624"/>
                <a:gd name="connsiteY10" fmla="*/ 508984 h 535106"/>
                <a:gd name="connsiteX11" fmla="*/ 0 w 1563624"/>
                <a:gd name="connsiteY11" fmla="*/ 445920 h 535106"/>
                <a:gd name="connsiteX12" fmla="*/ 0 w 1563624"/>
                <a:gd name="connsiteY12" fmla="*/ 89186 h 53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624" h="535106">
                  <a:moveTo>
                    <a:pt x="0" y="89186"/>
                  </a:moveTo>
                  <a:cubicBezTo>
                    <a:pt x="0" y="65532"/>
                    <a:pt x="9396" y="42848"/>
                    <a:pt x="26122" y="26122"/>
                  </a:cubicBezTo>
                  <a:cubicBezTo>
                    <a:pt x="42848" y="9396"/>
                    <a:pt x="65532" y="0"/>
                    <a:pt x="89186" y="0"/>
                  </a:cubicBezTo>
                  <a:lnTo>
                    <a:pt x="1474438" y="0"/>
                  </a:lnTo>
                  <a:cubicBezTo>
                    <a:pt x="1498092" y="0"/>
                    <a:pt x="1520776" y="9396"/>
                    <a:pt x="1537502" y="26122"/>
                  </a:cubicBezTo>
                  <a:cubicBezTo>
                    <a:pt x="1554228" y="42848"/>
                    <a:pt x="1563624" y="65532"/>
                    <a:pt x="1563624" y="89186"/>
                  </a:cubicBezTo>
                  <a:lnTo>
                    <a:pt x="1563624" y="445920"/>
                  </a:lnTo>
                  <a:cubicBezTo>
                    <a:pt x="1563624" y="469574"/>
                    <a:pt x="1554228" y="492258"/>
                    <a:pt x="1537502" y="508984"/>
                  </a:cubicBezTo>
                  <a:cubicBezTo>
                    <a:pt x="1520776" y="525710"/>
                    <a:pt x="1498092" y="535106"/>
                    <a:pt x="1474438" y="535106"/>
                  </a:cubicBezTo>
                  <a:lnTo>
                    <a:pt x="89186" y="535106"/>
                  </a:lnTo>
                  <a:cubicBezTo>
                    <a:pt x="65532" y="535106"/>
                    <a:pt x="42848" y="525710"/>
                    <a:pt x="26122" y="508984"/>
                  </a:cubicBezTo>
                  <a:cubicBezTo>
                    <a:pt x="9396" y="492258"/>
                    <a:pt x="0" y="469574"/>
                    <a:pt x="0" y="445920"/>
                  </a:cubicBezTo>
                  <a:lnTo>
                    <a:pt x="0" y="89186"/>
                  </a:lnTo>
                  <a:close/>
                </a:path>
              </a:pathLst>
            </a:custGeom>
            <a:gradFill>
              <a:gsLst>
                <a:gs pos="0">
                  <a:schemeClr val="accent1"/>
                </a:gs>
                <a:gs pos="100000">
                  <a:schemeClr val="dk1">
                    <a:tint val="50000"/>
                    <a:shade val="100000"/>
                    <a:satMod val="350000"/>
                  </a:schemeClr>
                </a:gs>
              </a:gsLst>
            </a:gradFill>
          </p:spPr>
          <p:style>
            <a:lnRef idx="0">
              <a:schemeClr val="dk1"/>
            </a:lnRef>
            <a:fillRef idx="3">
              <a:schemeClr val="dk1"/>
            </a:fillRef>
            <a:effectRef idx="3">
              <a:schemeClr val="dk1"/>
            </a:effectRef>
            <a:fontRef idx="minor">
              <a:schemeClr val="lt1"/>
            </a:fontRef>
          </p:style>
          <p:txBody>
            <a:bodyPr spcFirstLastPara="0" vert="horz" wrap="square" lIns="71842" tIns="71842" rIns="71842" bIns="71842" numCol="1" spcCol="1270" anchor="ctr" anchorCtr="0">
              <a:noAutofit/>
            </a:bodyPr>
            <a:lstStyle/>
            <a:p>
              <a:pPr lvl="0" algn="ctr" defTabSz="533400">
                <a:lnSpc>
                  <a:spcPct val="90000"/>
                </a:lnSpc>
                <a:spcBef>
                  <a:spcPct val="0"/>
                </a:spcBef>
                <a:spcAft>
                  <a:spcPct val="35000"/>
                </a:spcAft>
              </a:pPr>
              <a:r>
                <a:rPr kumimoji="1" lang="ja-JP" altLang="en-US" sz="900" kern="1200" dirty="0" smtClean="0">
                  <a:solidFill>
                    <a:srgbClr val="FFFF00"/>
                  </a:solidFill>
                  <a:latin typeface="HGP創英角ｺﾞｼｯｸUB" pitchFamily="50" charset="-128"/>
                  <a:ea typeface="HGP創英角ｺﾞｼｯｸUB" pitchFamily="50" charset="-128"/>
                </a:rPr>
                <a:t>ディスク</a:t>
              </a:r>
              <a:endParaRPr kumimoji="1" lang="ja-JP" altLang="en-US" sz="900" kern="1200" dirty="0">
                <a:solidFill>
                  <a:srgbClr val="FFFF00"/>
                </a:solidFill>
                <a:latin typeface="HGP創英角ｺﾞｼｯｸUB" pitchFamily="50" charset="-128"/>
                <a:ea typeface="HGP創英角ｺﾞｼｯｸUB" pitchFamily="50" charset="-128"/>
              </a:endParaRPr>
            </a:p>
          </p:txBody>
        </p:sp>
        <p:sp>
          <p:nvSpPr>
            <p:cNvPr id="14" name="フリーフォーム 13"/>
            <p:cNvSpPr/>
            <p:nvPr/>
          </p:nvSpPr>
          <p:spPr>
            <a:xfrm>
              <a:off x="1750483" y="2199373"/>
              <a:ext cx="994358" cy="300143"/>
            </a:xfrm>
            <a:custGeom>
              <a:avLst/>
              <a:gdLst>
                <a:gd name="connsiteX0" fmla="*/ 0 w 1563624"/>
                <a:gd name="connsiteY0" fmla="*/ 89186 h 535106"/>
                <a:gd name="connsiteX1" fmla="*/ 26122 w 1563624"/>
                <a:gd name="connsiteY1" fmla="*/ 26122 h 535106"/>
                <a:gd name="connsiteX2" fmla="*/ 89186 w 1563624"/>
                <a:gd name="connsiteY2" fmla="*/ 0 h 535106"/>
                <a:gd name="connsiteX3" fmla="*/ 1474438 w 1563624"/>
                <a:gd name="connsiteY3" fmla="*/ 0 h 535106"/>
                <a:gd name="connsiteX4" fmla="*/ 1537502 w 1563624"/>
                <a:gd name="connsiteY4" fmla="*/ 26122 h 535106"/>
                <a:gd name="connsiteX5" fmla="*/ 1563624 w 1563624"/>
                <a:gd name="connsiteY5" fmla="*/ 89186 h 535106"/>
                <a:gd name="connsiteX6" fmla="*/ 1563624 w 1563624"/>
                <a:gd name="connsiteY6" fmla="*/ 445920 h 535106"/>
                <a:gd name="connsiteX7" fmla="*/ 1537502 w 1563624"/>
                <a:gd name="connsiteY7" fmla="*/ 508984 h 535106"/>
                <a:gd name="connsiteX8" fmla="*/ 1474438 w 1563624"/>
                <a:gd name="connsiteY8" fmla="*/ 535106 h 535106"/>
                <a:gd name="connsiteX9" fmla="*/ 89186 w 1563624"/>
                <a:gd name="connsiteY9" fmla="*/ 535106 h 535106"/>
                <a:gd name="connsiteX10" fmla="*/ 26122 w 1563624"/>
                <a:gd name="connsiteY10" fmla="*/ 508984 h 535106"/>
                <a:gd name="connsiteX11" fmla="*/ 0 w 1563624"/>
                <a:gd name="connsiteY11" fmla="*/ 445920 h 535106"/>
                <a:gd name="connsiteX12" fmla="*/ 0 w 1563624"/>
                <a:gd name="connsiteY12" fmla="*/ 89186 h 53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624" h="535106">
                  <a:moveTo>
                    <a:pt x="0" y="89186"/>
                  </a:moveTo>
                  <a:cubicBezTo>
                    <a:pt x="0" y="65532"/>
                    <a:pt x="9396" y="42848"/>
                    <a:pt x="26122" y="26122"/>
                  </a:cubicBezTo>
                  <a:cubicBezTo>
                    <a:pt x="42848" y="9396"/>
                    <a:pt x="65532" y="0"/>
                    <a:pt x="89186" y="0"/>
                  </a:cubicBezTo>
                  <a:lnTo>
                    <a:pt x="1474438" y="0"/>
                  </a:lnTo>
                  <a:cubicBezTo>
                    <a:pt x="1498092" y="0"/>
                    <a:pt x="1520776" y="9396"/>
                    <a:pt x="1537502" y="26122"/>
                  </a:cubicBezTo>
                  <a:cubicBezTo>
                    <a:pt x="1554228" y="42848"/>
                    <a:pt x="1563624" y="65532"/>
                    <a:pt x="1563624" y="89186"/>
                  </a:cubicBezTo>
                  <a:lnTo>
                    <a:pt x="1563624" y="445920"/>
                  </a:lnTo>
                  <a:cubicBezTo>
                    <a:pt x="1563624" y="469574"/>
                    <a:pt x="1554228" y="492258"/>
                    <a:pt x="1537502" y="508984"/>
                  </a:cubicBezTo>
                  <a:cubicBezTo>
                    <a:pt x="1520776" y="525710"/>
                    <a:pt x="1498092" y="535106"/>
                    <a:pt x="1474438" y="535106"/>
                  </a:cubicBezTo>
                  <a:lnTo>
                    <a:pt x="89186" y="535106"/>
                  </a:lnTo>
                  <a:cubicBezTo>
                    <a:pt x="65532" y="535106"/>
                    <a:pt x="42848" y="525710"/>
                    <a:pt x="26122" y="508984"/>
                  </a:cubicBezTo>
                  <a:cubicBezTo>
                    <a:pt x="9396" y="492258"/>
                    <a:pt x="0" y="469574"/>
                    <a:pt x="0" y="445920"/>
                  </a:cubicBezTo>
                  <a:lnTo>
                    <a:pt x="0" y="89186"/>
                  </a:lnTo>
                  <a:close/>
                </a:path>
              </a:pathLst>
            </a:custGeom>
            <a:gradFill>
              <a:gsLst>
                <a:gs pos="0">
                  <a:srgbClr val="00B050"/>
                </a:gs>
                <a:gs pos="100000">
                  <a:schemeClr val="dk1">
                    <a:tint val="50000"/>
                    <a:shade val="100000"/>
                    <a:satMod val="350000"/>
                  </a:schemeClr>
                </a:gs>
              </a:gsLst>
            </a:gradFill>
          </p:spPr>
          <p:style>
            <a:lnRef idx="0">
              <a:schemeClr val="dk1"/>
            </a:lnRef>
            <a:fillRef idx="3">
              <a:schemeClr val="dk1"/>
            </a:fillRef>
            <a:effectRef idx="3">
              <a:schemeClr val="dk1"/>
            </a:effectRef>
            <a:fontRef idx="minor">
              <a:schemeClr val="lt1"/>
            </a:fontRef>
          </p:style>
          <p:txBody>
            <a:bodyPr spcFirstLastPara="0" vert="horz" wrap="square" lIns="71842" tIns="71842" rIns="71842" bIns="71842" numCol="1" spcCol="1270" anchor="ctr" anchorCtr="0">
              <a:noAutofit/>
            </a:bodyPr>
            <a:lstStyle/>
            <a:p>
              <a:pPr lvl="0" algn="ctr" defTabSz="533400">
                <a:lnSpc>
                  <a:spcPct val="90000"/>
                </a:lnSpc>
                <a:spcBef>
                  <a:spcPct val="0"/>
                </a:spcBef>
                <a:spcAft>
                  <a:spcPct val="35000"/>
                </a:spcAft>
              </a:pPr>
              <a:r>
                <a:rPr kumimoji="1" lang="ja-JP" altLang="en-US" sz="900" kern="1200" dirty="0" smtClean="0">
                  <a:latin typeface="HGP創英角ｺﾞｼｯｸUB" pitchFamily="50" charset="-128"/>
                  <a:ea typeface="HGP創英角ｺﾞｼｯｸUB" pitchFamily="50" charset="-128"/>
                </a:rPr>
                <a:t>マルチ・ブロック</a:t>
              </a:r>
              <a:endParaRPr kumimoji="1" lang="ja-JP" altLang="en-US" sz="900" kern="1200" dirty="0">
                <a:latin typeface="HGP創英角ｺﾞｼｯｸUB" pitchFamily="50" charset="-128"/>
                <a:ea typeface="HGP創英角ｺﾞｼｯｸUB" pitchFamily="50" charset="-128"/>
              </a:endParaRPr>
            </a:p>
          </p:txBody>
        </p:sp>
        <p:sp>
          <p:nvSpPr>
            <p:cNvPr id="15" name="フリーフォーム 14"/>
            <p:cNvSpPr/>
            <p:nvPr/>
          </p:nvSpPr>
          <p:spPr>
            <a:xfrm>
              <a:off x="1750483" y="1869995"/>
              <a:ext cx="994358" cy="300143"/>
            </a:xfrm>
            <a:custGeom>
              <a:avLst/>
              <a:gdLst>
                <a:gd name="connsiteX0" fmla="*/ 0 w 1563624"/>
                <a:gd name="connsiteY0" fmla="*/ 89186 h 535106"/>
                <a:gd name="connsiteX1" fmla="*/ 26122 w 1563624"/>
                <a:gd name="connsiteY1" fmla="*/ 26122 h 535106"/>
                <a:gd name="connsiteX2" fmla="*/ 89186 w 1563624"/>
                <a:gd name="connsiteY2" fmla="*/ 0 h 535106"/>
                <a:gd name="connsiteX3" fmla="*/ 1474438 w 1563624"/>
                <a:gd name="connsiteY3" fmla="*/ 0 h 535106"/>
                <a:gd name="connsiteX4" fmla="*/ 1537502 w 1563624"/>
                <a:gd name="connsiteY4" fmla="*/ 26122 h 535106"/>
                <a:gd name="connsiteX5" fmla="*/ 1563624 w 1563624"/>
                <a:gd name="connsiteY5" fmla="*/ 89186 h 535106"/>
                <a:gd name="connsiteX6" fmla="*/ 1563624 w 1563624"/>
                <a:gd name="connsiteY6" fmla="*/ 445920 h 535106"/>
                <a:gd name="connsiteX7" fmla="*/ 1537502 w 1563624"/>
                <a:gd name="connsiteY7" fmla="*/ 508984 h 535106"/>
                <a:gd name="connsiteX8" fmla="*/ 1474438 w 1563624"/>
                <a:gd name="connsiteY8" fmla="*/ 535106 h 535106"/>
                <a:gd name="connsiteX9" fmla="*/ 89186 w 1563624"/>
                <a:gd name="connsiteY9" fmla="*/ 535106 h 535106"/>
                <a:gd name="connsiteX10" fmla="*/ 26122 w 1563624"/>
                <a:gd name="connsiteY10" fmla="*/ 508984 h 535106"/>
                <a:gd name="connsiteX11" fmla="*/ 0 w 1563624"/>
                <a:gd name="connsiteY11" fmla="*/ 445920 h 535106"/>
                <a:gd name="connsiteX12" fmla="*/ 0 w 1563624"/>
                <a:gd name="connsiteY12" fmla="*/ 89186 h 53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624" h="535106">
                  <a:moveTo>
                    <a:pt x="0" y="89186"/>
                  </a:moveTo>
                  <a:cubicBezTo>
                    <a:pt x="0" y="65532"/>
                    <a:pt x="9396" y="42848"/>
                    <a:pt x="26122" y="26122"/>
                  </a:cubicBezTo>
                  <a:cubicBezTo>
                    <a:pt x="42848" y="9396"/>
                    <a:pt x="65532" y="0"/>
                    <a:pt x="89186" y="0"/>
                  </a:cubicBezTo>
                  <a:lnTo>
                    <a:pt x="1474438" y="0"/>
                  </a:lnTo>
                  <a:cubicBezTo>
                    <a:pt x="1498092" y="0"/>
                    <a:pt x="1520776" y="9396"/>
                    <a:pt x="1537502" y="26122"/>
                  </a:cubicBezTo>
                  <a:cubicBezTo>
                    <a:pt x="1554228" y="42848"/>
                    <a:pt x="1563624" y="65532"/>
                    <a:pt x="1563624" y="89186"/>
                  </a:cubicBezTo>
                  <a:lnTo>
                    <a:pt x="1563624" y="445920"/>
                  </a:lnTo>
                  <a:cubicBezTo>
                    <a:pt x="1563624" y="469574"/>
                    <a:pt x="1554228" y="492258"/>
                    <a:pt x="1537502" y="508984"/>
                  </a:cubicBezTo>
                  <a:cubicBezTo>
                    <a:pt x="1520776" y="525710"/>
                    <a:pt x="1498092" y="535106"/>
                    <a:pt x="1474438" y="535106"/>
                  </a:cubicBezTo>
                  <a:lnTo>
                    <a:pt x="89186" y="535106"/>
                  </a:lnTo>
                  <a:cubicBezTo>
                    <a:pt x="65532" y="535106"/>
                    <a:pt x="42848" y="525710"/>
                    <a:pt x="26122" y="508984"/>
                  </a:cubicBezTo>
                  <a:cubicBezTo>
                    <a:pt x="9396" y="492258"/>
                    <a:pt x="0" y="469574"/>
                    <a:pt x="0" y="445920"/>
                  </a:cubicBezTo>
                  <a:lnTo>
                    <a:pt x="0" y="89186"/>
                  </a:lnTo>
                  <a:close/>
                </a:path>
              </a:pathLst>
            </a:custGeom>
            <a:gradFill>
              <a:gsLst>
                <a:gs pos="0">
                  <a:srgbClr val="00B050"/>
                </a:gs>
                <a:gs pos="100000">
                  <a:schemeClr val="dk1">
                    <a:tint val="50000"/>
                    <a:shade val="100000"/>
                    <a:satMod val="350000"/>
                  </a:schemeClr>
                </a:gs>
              </a:gsLst>
            </a:gradFill>
          </p:spPr>
          <p:style>
            <a:lnRef idx="0">
              <a:schemeClr val="dk1"/>
            </a:lnRef>
            <a:fillRef idx="3">
              <a:schemeClr val="dk1"/>
            </a:fillRef>
            <a:effectRef idx="3">
              <a:schemeClr val="dk1"/>
            </a:effectRef>
            <a:fontRef idx="minor">
              <a:schemeClr val="lt1"/>
            </a:fontRef>
          </p:style>
          <p:txBody>
            <a:bodyPr spcFirstLastPara="0" vert="horz" wrap="square" lIns="71842" tIns="71842" rIns="71842" bIns="71842" numCol="1" spcCol="1270" anchor="ctr" anchorCtr="0">
              <a:noAutofit/>
            </a:bodyPr>
            <a:lstStyle/>
            <a:p>
              <a:pPr lvl="0" algn="ctr" defTabSz="533400">
                <a:lnSpc>
                  <a:spcPct val="90000"/>
                </a:lnSpc>
                <a:spcBef>
                  <a:spcPct val="0"/>
                </a:spcBef>
                <a:spcAft>
                  <a:spcPct val="35000"/>
                </a:spcAft>
              </a:pPr>
              <a:r>
                <a:rPr kumimoji="1" lang="ja-JP" altLang="en-US" sz="900" kern="1200" dirty="0" smtClean="0">
                  <a:latin typeface="HGP創英角ｺﾞｼｯｸUB" pitchFamily="50" charset="-128"/>
                  <a:ea typeface="HGP創英角ｺﾞｼｯｸUB" pitchFamily="50" charset="-128"/>
                </a:rPr>
                <a:t>パラレル・クエリー</a:t>
              </a:r>
              <a:endParaRPr kumimoji="1" lang="ja-JP" altLang="en-US" sz="900" kern="1200" dirty="0">
                <a:latin typeface="HGP創英角ｺﾞｼｯｸUB" pitchFamily="50" charset="-128"/>
                <a:ea typeface="HGP創英角ｺﾞｼｯｸUB" pitchFamily="50" charset="-128"/>
              </a:endParaRPr>
            </a:p>
          </p:txBody>
        </p:sp>
        <p:sp>
          <p:nvSpPr>
            <p:cNvPr id="16" name="フリーフォーム 15"/>
            <p:cNvSpPr/>
            <p:nvPr/>
          </p:nvSpPr>
          <p:spPr>
            <a:xfrm>
              <a:off x="314188" y="2846433"/>
              <a:ext cx="994358" cy="300143"/>
            </a:xfrm>
            <a:custGeom>
              <a:avLst/>
              <a:gdLst>
                <a:gd name="connsiteX0" fmla="*/ 0 w 1563624"/>
                <a:gd name="connsiteY0" fmla="*/ 89186 h 535106"/>
                <a:gd name="connsiteX1" fmla="*/ 26122 w 1563624"/>
                <a:gd name="connsiteY1" fmla="*/ 26122 h 535106"/>
                <a:gd name="connsiteX2" fmla="*/ 89186 w 1563624"/>
                <a:gd name="connsiteY2" fmla="*/ 0 h 535106"/>
                <a:gd name="connsiteX3" fmla="*/ 1474438 w 1563624"/>
                <a:gd name="connsiteY3" fmla="*/ 0 h 535106"/>
                <a:gd name="connsiteX4" fmla="*/ 1537502 w 1563624"/>
                <a:gd name="connsiteY4" fmla="*/ 26122 h 535106"/>
                <a:gd name="connsiteX5" fmla="*/ 1563624 w 1563624"/>
                <a:gd name="connsiteY5" fmla="*/ 89186 h 535106"/>
                <a:gd name="connsiteX6" fmla="*/ 1563624 w 1563624"/>
                <a:gd name="connsiteY6" fmla="*/ 445920 h 535106"/>
                <a:gd name="connsiteX7" fmla="*/ 1537502 w 1563624"/>
                <a:gd name="connsiteY7" fmla="*/ 508984 h 535106"/>
                <a:gd name="connsiteX8" fmla="*/ 1474438 w 1563624"/>
                <a:gd name="connsiteY8" fmla="*/ 535106 h 535106"/>
                <a:gd name="connsiteX9" fmla="*/ 89186 w 1563624"/>
                <a:gd name="connsiteY9" fmla="*/ 535106 h 535106"/>
                <a:gd name="connsiteX10" fmla="*/ 26122 w 1563624"/>
                <a:gd name="connsiteY10" fmla="*/ 508984 h 535106"/>
                <a:gd name="connsiteX11" fmla="*/ 0 w 1563624"/>
                <a:gd name="connsiteY11" fmla="*/ 445920 h 535106"/>
                <a:gd name="connsiteX12" fmla="*/ 0 w 1563624"/>
                <a:gd name="connsiteY12" fmla="*/ 89186 h 53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624" h="535106">
                  <a:moveTo>
                    <a:pt x="0" y="89186"/>
                  </a:moveTo>
                  <a:cubicBezTo>
                    <a:pt x="0" y="65532"/>
                    <a:pt x="9396" y="42848"/>
                    <a:pt x="26122" y="26122"/>
                  </a:cubicBezTo>
                  <a:cubicBezTo>
                    <a:pt x="42848" y="9396"/>
                    <a:pt x="65532" y="0"/>
                    <a:pt x="89186" y="0"/>
                  </a:cubicBezTo>
                  <a:lnTo>
                    <a:pt x="1474438" y="0"/>
                  </a:lnTo>
                  <a:cubicBezTo>
                    <a:pt x="1498092" y="0"/>
                    <a:pt x="1520776" y="9396"/>
                    <a:pt x="1537502" y="26122"/>
                  </a:cubicBezTo>
                  <a:cubicBezTo>
                    <a:pt x="1554228" y="42848"/>
                    <a:pt x="1563624" y="65532"/>
                    <a:pt x="1563624" y="89186"/>
                  </a:cubicBezTo>
                  <a:lnTo>
                    <a:pt x="1563624" y="445920"/>
                  </a:lnTo>
                  <a:cubicBezTo>
                    <a:pt x="1563624" y="469574"/>
                    <a:pt x="1554228" y="492258"/>
                    <a:pt x="1537502" y="508984"/>
                  </a:cubicBezTo>
                  <a:cubicBezTo>
                    <a:pt x="1520776" y="525710"/>
                    <a:pt x="1498092" y="535106"/>
                    <a:pt x="1474438" y="535106"/>
                  </a:cubicBezTo>
                  <a:lnTo>
                    <a:pt x="89186" y="535106"/>
                  </a:lnTo>
                  <a:cubicBezTo>
                    <a:pt x="65532" y="535106"/>
                    <a:pt x="42848" y="525710"/>
                    <a:pt x="26122" y="508984"/>
                  </a:cubicBezTo>
                  <a:cubicBezTo>
                    <a:pt x="9396" y="492258"/>
                    <a:pt x="0" y="469574"/>
                    <a:pt x="0" y="445920"/>
                  </a:cubicBezTo>
                  <a:lnTo>
                    <a:pt x="0" y="89186"/>
                  </a:lnTo>
                  <a:close/>
                </a:path>
              </a:pathLst>
            </a:custGeom>
            <a:gradFill>
              <a:gsLst>
                <a:gs pos="0">
                  <a:srgbClr val="0070C0"/>
                </a:gs>
                <a:gs pos="100000">
                  <a:schemeClr val="dk1">
                    <a:tint val="50000"/>
                    <a:shade val="100000"/>
                    <a:satMod val="350000"/>
                  </a:schemeClr>
                </a:gs>
              </a:gsLst>
            </a:gradFill>
          </p:spPr>
          <p:style>
            <a:lnRef idx="0">
              <a:schemeClr val="dk1"/>
            </a:lnRef>
            <a:fillRef idx="3">
              <a:schemeClr val="dk1"/>
            </a:fillRef>
            <a:effectRef idx="3">
              <a:schemeClr val="dk1"/>
            </a:effectRef>
            <a:fontRef idx="minor">
              <a:schemeClr val="lt1"/>
            </a:fontRef>
          </p:style>
          <p:txBody>
            <a:bodyPr spcFirstLastPara="0" vert="horz" wrap="square" lIns="71842" tIns="71842" rIns="71842" bIns="71842" numCol="1" spcCol="1270" anchor="ctr" anchorCtr="0">
              <a:noAutofit/>
            </a:bodyPr>
            <a:lstStyle/>
            <a:p>
              <a:pPr lvl="0" algn="ctr" defTabSz="533400">
                <a:lnSpc>
                  <a:spcPct val="90000"/>
                </a:lnSpc>
                <a:spcBef>
                  <a:spcPct val="0"/>
                </a:spcBef>
                <a:spcAft>
                  <a:spcPct val="35000"/>
                </a:spcAft>
              </a:pPr>
              <a:r>
                <a:rPr kumimoji="1" lang="ja-JP" altLang="en-US" sz="900" kern="1200" dirty="0" smtClean="0">
                  <a:latin typeface="HGP創英角ｺﾞｼｯｸUB" pitchFamily="50" charset="-128"/>
                  <a:ea typeface="HGP創英角ｺﾞｼｯｸUB" pitchFamily="50" charset="-128"/>
                </a:rPr>
                <a:t>読取量 少</a:t>
              </a:r>
              <a:endParaRPr kumimoji="1" lang="ja-JP" altLang="en-US" sz="900" kern="1200" dirty="0">
                <a:latin typeface="HGP創英角ｺﾞｼｯｸUB" pitchFamily="50" charset="-128"/>
                <a:ea typeface="HGP創英角ｺﾞｼｯｸUB" pitchFamily="50" charset="-128"/>
              </a:endParaRPr>
            </a:p>
          </p:txBody>
        </p:sp>
        <p:sp>
          <p:nvSpPr>
            <p:cNvPr id="17" name="フリーフォーム 16"/>
            <p:cNvSpPr/>
            <p:nvPr/>
          </p:nvSpPr>
          <p:spPr>
            <a:xfrm>
              <a:off x="314188" y="2522903"/>
              <a:ext cx="994358" cy="300143"/>
            </a:xfrm>
            <a:custGeom>
              <a:avLst/>
              <a:gdLst>
                <a:gd name="connsiteX0" fmla="*/ 0 w 1563624"/>
                <a:gd name="connsiteY0" fmla="*/ 89186 h 535106"/>
                <a:gd name="connsiteX1" fmla="*/ 26122 w 1563624"/>
                <a:gd name="connsiteY1" fmla="*/ 26122 h 535106"/>
                <a:gd name="connsiteX2" fmla="*/ 89186 w 1563624"/>
                <a:gd name="connsiteY2" fmla="*/ 0 h 535106"/>
                <a:gd name="connsiteX3" fmla="*/ 1474438 w 1563624"/>
                <a:gd name="connsiteY3" fmla="*/ 0 h 535106"/>
                <a:gd name="connsiteX4" fmla="*/ 1537502 w 1563624"/>
                <a:gd name="connsiteY4" fmla="*/ 26122 h 535106"/>
                <a:gd name="connsiteX5" fmla="*/ 1563624 w 1563624"/>
                <a:gd name="connsiteY5" fmla="*/ 89186 h 535106"/>
                <a:gd name="connsiteX6" fmla="*/ 1563624 w 1563624"/>
                <a:gd name="connsiteY6" fmla="*/ 445920 h 535106"/>
                <a:gd name="connsiteX7" fmla="*/ 1537502 w 1563624"/>
                <a:gd name="connsiteY7" fmla="*/ 508984 h 535106"/>
                <a:gd name="connsiteX8" fmla="*/ 1474438 w 1563624"/>
                <a:gd name="connsiteY8" fmla="*/ 535106 h 535106"/>
                <a:gd name="connsiteX9" fmla="*/ 89186 w 1563624"/>
                <a:gd name="connsiteY9" fmla="*/ 535106 h 535106"/>
                <a:gd name="connsiteX10" fmla="*/ 26122 w 1563624"/>
                <a:gd name="connsiteY10" fmla="*/ 508984 h 535106"/>
                <a:gd name="connsiteX11" fmla="*/ 0 w 1563624"/>
                <a:gd name="connsiteY11" fmla="*/ 445920 h 535106"/>
                <a:gd name="connsiteX12" fmla="*/ 0 w 1563624"/>
                <a:gd name="connsiteY12" fmla="*/ 89186 h 53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624" h="535106">
                  <a:moveTo>
                    <a:pt x="0" y="89186"/>
                  </a:moveTo>
                  <a:cubicBezTo>
                    <a:pt x="0" y="65532"/>
                    <a:pt x="9396" y="42848"/>
                    <a:pt x="26122" y="26122"/>
                  </a:cubicBezTo>
                  <a:cubicBezTo>
                    <a:pt x="42848" y="9396"/>
                    <a:pt x="65532" y="0"/>
                    <a:pt x="89186" y="0"/>
                  </a:cubicBezTo>
                  <a:lnTo>
                    <a:pt x="1474438" y="0"/>
                  </a:lnTo>
                  <a:cubicBezTo>
                    <a:pt x="1498092" y="0"/>
                    <a:pt x="1520776" y="9396"/>
                    <a:pt x="1537502" y="26122"/>
                  </a:cubicBezTo>
                  <a:cubicBezTo>
                    <a:pt x="1554228" y="42848"/>
                    <a:pt x="1563624" y="65532"/>
                    <a:pt x="1563624" y="89186"/>
                  </a:cubicBezTo>
                  <a:lnTo>
                    <a:pt x="1563624" y="445920"/>
                  </a:lnTo>
                  <a:cubicBezTo>
                    <a:pt x="1563624" y="469574"/>
                    <a:pt x="1554228" y="492258"/>
                    <a:pt x="1537502" y="508984"/>
                  </a:cubicBezTo>
                  <a:cubicBezTo>
                    <a:pt x="1520776" y="525710"/>
                    <a:pt x="1498092" y="535106"/>
                    <a:pt x="1474438" y="535106"/>
                  </a:cubicBezTo>
                  <a:lnTo>
                    <a:pt x="89186" y="535106"/>
                  </a:lnTo>
                  <a:cubicBezTo>
                    <a:pt x="65532" y="535106"/>
                    <a:pt x="42848" y="525710"/>
                    <a:pt x="26122" y="508984"/>
                  </a:cubicBezTo>
                  <a:cubicBezTo>
                    <a:pt x="9396" y="492258"/>
                    <a:pt x="0" y="469574"/>
                    <a:pt x="0" y="445920"/>
                  </a:cubicBezTo>
                  <a:lnTo>
                    <a:pt x="0" y="89186"/>
                  </a:lnTo>
                  <a:close/>
                </a:path>
              </a:pathLst>
            </a:custGeom>
            <a:gradFill>
              <a:gsLst>
                <a:gs pos="0">
                  <a:srgbClr val="0070C0"/>
                </a:gs>
                <a:gs pos="100000">
                  <a:schemeClr val="dk1">
                    <a:tint val="50000"/>
                    <a:shade val="100000"/>
                    <a:satMod val="350000"/>
                  </a:schemeClr>
                </a:gs>
              </a:gsLst>
            </a:gradFill>
          </p:spPr>
          <p:style>
            <a:lnRef idx="0">
              <a:schemeClr val="dk1"/>
            </a:lnRef>
            <a:fillRef idx="3">
              <a:schemeClr val="dk1"/>
            </a:fillRef>
            <a:effectRef idx="3">
              <a:schemeClr val="dk1"/>
            </a:effectRef>
            <a:fontRef idx="minor">
              <a:schemeClr val="lt1"/>
            </a:fontRef>
          </p:style>
          <p:txBody>
            <a:bodyPr spcFirstLastPara="0" vert="horz" wrap="square" lIns="71842" tIns="71842" rIns="71842" bIns="71842" numCol="1" spcCol="1270" anchor="ctr" anchorCtr="0">
              <a:noAutofit/>
            </a:bodyPr>
            <a:lstStyle/>
            <a:p>
              <a:pPr lvl="0" algn="ctr" defTabSz="533400">
                <a:lnSpc>
                  <a:spcPct val="90000"/>
                </a:lnSpc>
                <a:spcBef>
                  <a:spcPct val="0"/>
                </a:spcBef>
                <a:spcAft>
                  <a:spcPct val="35000"/>
                </a:spcAft>
              </a:pPr>
              <a:r>
                <a:rPr kumimoji="1" lang="ja-JP" altLang="en-US" sz="900" kern="1200" dirty="0" smtClean="0">
                  <a:latin typeface="HGP創英角ｺﾞｼｯｸUB" pitchFamily="50" charset="-128"/>
                  <a:ea typeface="HGP創英角ｺﾞｼｯｸUB" pitchFamily="50" charset="-128"/>
                </a:rPr>
                <a:t>メモリー</a:t>
              </a:r>
              <a:endParaRPr kumimoji="1" lang="ja-JP" altLang="en-US" sz="900" kern="1200" dirty="0">
                <a:latin typeface="HGP創英角ｺﾞｼｯｸUB" pitchFamily="50" charset="-128"/>
                <a:ea typeface="HGP創英角ｺﾞｼｯｸUB" pitchFamily="50" charset="-128"/>
              </a:endParaRPr>
            </a:p>
          </p:txBody>
        </p:sp>
        <p:sp>
          <p:nvSpPr>
            <p:cNvPr id="18" name="フリーフォーム 17"/>
            <p:cNvSpPr/>
            <p:nvPr/>
          </p:nvSpPr>
          <p:spPr>
            <a:xfrm>
              <a:off x="314188" y="2199373"/>
              <a:ext cx="994358" cy="300143"/>
            </a:xfrm>
            <a:custGeom>
              <a:avLst/>
              <a:gdLst>
                <a:gd name="connsiteX0" fmla="*/ 0 w 1563624"/>
                <a:gd name="connsiteY0" fmla="*/ 89186 h 535106"/>
                <a:gd name="connsiteX1" fmla="*/ 26122 w 1563624"/>
                <a:gd name="connsiteY1" fmla="*/ 26122 h 535106"/>
                <a:gd name="connsiteX2" fmla="*/ 89186 w 1563624"/>
                <a:gd name="connsiteY2" fmla="*/ 0 h 535106"/>
                <a:gd name="connsiteX3" fmla="*/ 1474438 w 1563624"/>
                <a:gd name="connsiteY3" fmla="*/ 0 h 535106"/>
                <a:gd name="connsiteX4" fmla="*/ 1537502 w 1563624"/>
                <a:gd name="connsiteY4" fmla="*/ 26122 h 535106"/>
                <a:gd name="connsiteX5" fmla="*/ 1563624 w 1563624"/>
                <a:gd name="connsiteY5" fmla="*/ 89186 h 535106"/>
                <a:gd name="connsiteX6" fmla="*/ 1563624 w 1563624"/>
                <a:gd name="connsiteY6" fmla="*/ 445920 h 535106"/>
                <a:gd name="connsiteX7" fmla="*/ 1537502 w 1563624"/>
                <a:gd name="connsiteY7" fmla="*/ 508984 h 535106"/>
                <a:gd name="connsiteX8" fmla="*/ 1474438 w 1563624"/>
                <a:gd name="connsiteY8" fmla="*/ 535106 h 535106"/>
                <a:gd name="connsiteX9" fmla="*/ 89186 w 1563624"/>
                <a:gd name="connsiteY9" fmla="*/ 535106 h 535106"/>
                <a:gd name="connsiteX10" fmla="*/ 26122 w 1563624"/>
                <a:gd name="connsiteY10" fmla="*/ 508984 h 535106"/>
                <a:gd name="connsiteX11" fmla="*/ 0 w 1563624"/>
                <a:gd name="connsiteY11" fmla="*/ 445920 h 535106"/>
                <a:gd name="connsiteX12" fmla="*/ 0 w 1563624"/>
                <a:gd name="connsiteY12" fmla="*/ 89186 h 53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624" h="535106">
                  <a:moveTo>
                    <a:pt x="0" y="89186"/>
                  </a:moveTo>
                  <a:cubicBezTo>
                    <a:pt x="0" y="65532"/>
                    <a:pt x="9396" y="42848"/>
                    <a:pt x="26122" y="26122"/>
                  </a:cubicBezTo>
                  <a:cubicBezTo>
                    <a:pt x="42848" y="9396"/>
                    <a:pt x="65532" y="0"/>
                    <a:pt x="89186" y="0"/>
                  </a:cubicBezTo>
                  <a:lnTo>
                    <a:pt x="1474438" y="0"/>
                  </a:lnTo>
                  <a:cubicBezTo>
                    <a:pt x="1498092" y="0"/>
                    <a:pt x="1520776" y="9396"/>
                    <a:pt x="1537502" y="26122"/>
                  </a:cubicBezTo>
                  <a:cubicBezTo>
                    <a:pt x="1554228" y="42848"/>
                    <a:pt x="1563624" y="65532"/>
                    <a:pt x="1563624" y="89186"/>
                  </a:cubicBezTo>
                  <a:lnTo>
                    <a:pt x="1563624" y="445920"/>
                  </a:lnTo>
                  <a:cubicBezTo>
                    <a:pt x="1563624" y="469574"/>
                    <a:pt x="1554228" y="492258"/>
                    <a:pt x="1537502" y="508984"/>
                  </a:cubicBezTo>
                  <a:cubicBezTo>
                    <a:pt x="1520776" y="525710"/>
                    <a:pt x="1498092" y="535106"/>
                    <a:pt x="1474438" y="535106"/>
                  </a:cubicBezTo>
                  <a:lnTo>
                    <a:pt x="89186" y="535106"/>
                  </a:lnTo>
                  <a:cubicBezTo>
                    <a:pt x="65532" y="535106"/>
                    <a:pt x="42848" y="525710"/>
                    <a:pt x="26122" y="508984"/>
                  </a:cubicBezTo>
                  <a:cubicBezTo>
                    <a:pt x="9396" y="492258"/>
                    <a:pt x="0" y="469574"/>
                    <a:pt x="0" y="445920"/>
                  </a:cubicBezTo>
                  <a:lnTo>
                    <a:pt x="0" y="89186"/>
                  </a:lnTo>
                  <a:close/>
                </a:path>
              </a:pathLst>
            </a:custGeom>
            <a:gradFill>
              <a:gsLst>
                <a:gs pos="0">
                  <a:srgbClr val="0070C0"/>
                </a:gs>
                <a:gs pos="100000">
                  <a:schemeClr val="dk1">
                    <a:tint val="50000"/>
                    <a:shade val="100000"/>
                    <a:satMod val="350000"/>
                  </a:schemeClr>
                </a:gs>
              </a:gsLst>
            </a:gradFill>
          </p:spPr>
          <p:style>
            <a:lnRef idx="0">
              <a:schemeClr val="dk1"/>
            </a:lnRef>
            <a:fillRef idx="3">
              <a:schemeClr val="dk1"/>
            </a:fillRef>
            <a:effectRef idx="3">
              <a:schemeClr val="dk1"/>
            </a:effectRef>
            <a:fontRef idx="minor">
              <a:schemeClr val="lt1"/>
            </a:fontRef>
          </p:style>
          <p:txBody>
            <a:bodyPr spcFirstLastPara="0" vert="horz" wrap="square" lIns="71842" tIns="71842" rIns="71842" bIns="71842" numCol="1" spcCol="1270" anchor="ctr" anchorCtr="0">
              <a:noAutofit/>
            </a:bodyPr>
            <a:lstStyle/>
            <a:p>
              <a:pPr lvl="0" algn="ctr" defTabSz="533400">
                <a:lnSpc>
                  <a:spcPct val="90000"/>
                </a:lnSpc>
                <a:spcBef>
                  <a:spcPct val="0"/>
                </a:spcBef>
                <a:spcAft>
                  <a:spcPct val="35000"/>
                </a:spcAft>
              </a:pPr>
              <a:r>
                <a:rPr kumimoji="1" lang="ja-JP" altLang="en-US" sz="900" kern="1200" dirty="0" smtClean="0">
                  <a:latin typeface="HGP創英角ｺﾞｼｯｸUB" pitchFamily="50" charset="-128"/>
                  <a:ea typeface="HGP創英角ｺﾞｼｯｸUB" pitchFamily="50" charset="-128"/>
                </a:rPr>
                <a:t>シングル・ブロック</a:t>
              </a:r>
              <a:endParaRPr kumimoji="1" lang="ja-JP" altLang="en-US" sz="900" kern="1200" dirty="0">
                <a:latin typeface="HGP創英角ｺﾞｼｯｸUB" pitchFamily="50" charset="-128"/>
                <a:ea typeface="HGP創英角ｺﾞｼｯｸUB" pitchFamily="50" charset="-128"/>
              </a:endParaRPr>
            </a:p>
          </p:txBody>
        </p:sp>
        <p:sp>
          <p:nvSpPr>
            <p:cNvPr id="19" name="フリーフォーム 18"/>
            <p:cNvSpPr/>
            <p:nvPr/>
          </p:nvSpPr>
          <p:spPr>
            <a:xfrm>
              <a:off x="314188" y="1869995"/>
              <a:ext cx="994358" cy="300143"/>
            </a:xfrm>
            <a:custGeom>
              <a:avLst/>
              <a:gdLst>
                <a:gd name="connsiteX0" fmla="*/ 0 w 1563624"/>
                <a:gd name="connsiteY0" fmla="*/ 89186 h 535106"/>
                <a:gd name="connsiteX1" fmla="*/ 26122 w 1563624"/>
                <a:gd name="connsiteY1" fmla="*/ 26122 h 535106"/>
                <a:gd name="connsiteX2" fmla="*/ 89186 w 1563624"/>
                <a:gd name="connsiteY2" fmla="*/ 0 h 535106"/>
                <a:gd name="connsiteX3" fmla="*/ 1474438 w 1563624"/>
                <a:gd name="connsiteY3" fmla="*/ 0 h 535106"/>
                <a:gd name="connsiteX4" fmla="*/ 1537502 w 1563624"/>
                <a:gd name="connsiteY4" fmla="*/ 26122 h 535106"/>
                <a:gd name="connsiteX5" fmla="*/ 1563624 w 1563624"/>
                <a:gd name="connsiteY5" fmla="*/ 89186 h 535106"/>
                <a:gd name="connsiteX6" fmla="*/ 1563624 w 1563624"/>
                <a:gd name="connsiteY6" fmla="*/ 445920 h 535106"/>
                <a:gd name="connsiteX7" fmla="*/ 1537502 w 1563624"/>
                <a:gd name="connsiteY7" fmla="*/ 508984 h 535106"/>
                <a:gd name="connsiteX8" fmla="*/ 1474438 w 1563624"/>
                <a:gd name="connsiteY8" fmla="*/ 535106 h 535106"/>
                <a:gd name="connsiteX9" fmla="*/ 89186 w 1563624"/>
                <a:gd name="connsiteY9" fmla="*/ 535106 h 535106"/>
                <a:gd name="connsiteX10" fmla="*/ 26122 w 1563624"/>
                <a:gd name="connsiteY10" fmla="*/ 508984 h 535106"/>
                <a:gd name="connsiteX11" fmla="*/ 0 w 1563624"/>
                <a:gd name="connsiteY11" fmla="*/ 445920 h 535106"/>
                <a:gd name="connsiteX12" fmla="*/ 0 w 1563624"/>
                <a:gd name="connsiteY12" fmla="*/ 89186 h 53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624" h="535106">
                  <a:moveTo>
                    <a:pt x="0" y="89186"/>
                  </a:moveTo>
                  <a:cubicBezTo>
                    <a:pt x="0" y="65532"/>
                    <a:pt x="9396" y="42848"/>
                    <a:pt x="26122" y="26122"/>
                  </a:cubicBezTo>
                  <a:cubicBezTo>
                    <a:pt x="42848" y="9396"/>
                    <a:pt x="65532" y="0"/>
                    <a:pt x="89186" y="0"/>
                  </a:cubicBezTo>
                  <a:lnTo>
                    <a:pt x="1474438" y="0"/>
                  </a:lnTo>
                  <a:cubicBezTo>
                    <a:pt x="1498092" y="0"/>
                    <a:pt x="1520776" y="9396"/>
                    <a:pt x="1537502" y="26122"/>
                  </a:cubicBezTo>
                  <a:cubicBezTo>
                    <a:pt x="1554228" y="42848"/>
                    <a:pt x="1563624" y="65532"/>
                    <a:pt x="1563624" y="89186"/>
                  </a:cubicBezTo>
                  <a:lnTo>
                    <a:pt x="1563624" y="445920"/>
                  </a:lnTo>
                  <a:cubicBezTo>
                    <a:pt x="1563624" y="469574"/>
                    <a:pt x="1554228" y="492258"/>
                    <a:pt x="1537502" y="508984"/>
                  </a:cubicBezTo>
                  <a:cubicBezTo>
                    <a:pt x="1520776" y="525710"/>
                    <a:pt x="1498092" y="535106"/>
                    <a:pt x="1474438" y="535106"/>
                  </a:cubicBezTo>
                  <a:lnTo>
                    <a:pt x="89186" y="535106"/>
                  </a:lnTo>
                  <a:cubicBezTo>
                    <a:pt x="65532" y="535106"/>
                    <a:pt x="42848" y="525710"/>
                    <a:pt x="26122" y="508984"/>
                  </a:cubicBezTo>
                  <a:cubicBezTo>
                    <a:pt x="9396" y="492258"/>
                    <a:pt x="0" y="469574"/>
                    <a:pt x="0" y="445920"/>
                  </a:cubicBezTo>
                  <a:lnTo>
                    <a:pt x="0" y="89186"/>
                  </a:lnTo>
                  <a:close/>
                </a:path>
              </a:pathLst>
            </a:custGeom>
            <a:gradFill>
              <a:gsLst>
                <a:gs pos="0">
                  <a:srgbClr val="0070C0"/>
                </a:gs>
                <a:gs pos="100000">
                  <a:schemeClr val="dk1">
                    <a:tint val="50000"/>
                    <a:shade val="100000"/>
                    <a:satMod val="350000"/>
                  </a:schemeClr>
                </a:gs>
              </a:gsLst>
            </a:gradFill>
          </p:spPr>
          <p:style>
            <a:lnRef idx="0">
              <a:schemeClr val="dk1"/>
            </a:lnRef>
            <a:fillRef idx="3">
              <a:schemeClr val="dk1"/>
            </a:fillRef>
            <a:effectRef idx="3">
              <a:schemeClr val="dk1"/>
            </a:effectRef>
            <a:fontRef idx="minor">
              <a:schemeClr val="lt1"/>
            </a:fontRef>
          </p:style>
          <p:txBody>
            <a:bodyPr spcFirstLastPara="0" vert="horz" wrap="square" lIns="71842" tIns="71842" rIns="71842" bIns="71842" numCol="1" spcCol="1270" anchor="ctr" anchorCtr="0">
              <a:noAutofit/>
            </a:bodyPr>
            <a:lstStyle/>
            <a:p>
              <a:pPr lvl="0" algn="ctr" defTabSz="533400">
                <a:lnSpc>
                  <a:spcPct val="90000"/>
                </a:lnSpc>
                <a:spcBef>
                  <a:spcPct val="0"/>
                </a:spcBef>
                <a:spcAft>
                  <a:spcPct val="35000"/>
                </a:spcAft>
              </a:pPr>
              <a:r>
                <a:rPr kumimoji="1" lang="ja-JP" altLang="en-US" sz="800" kern="1200" dirty="0" smtClean="0">
                  <a:latin typeface="HGP創英角ｺﾞｼｯｸUB" pitchFamily="50" charset="-128"/>
                  <a:ea typeface="HGP創英角ｺﾞｼｯｸUB" pitchFamily="50" charset="-128"/>
                </a:rPr>
                <a:t>シングル・プロセス</a:t>
              </a:r>
              <a:endParaRPr kumimoji="1" lang="ja-JP" altLang="en-US" sz="800" kern="1200" dirty="0">
                <a:latin typeface="HGP創英角ｺﾞｼｯｸUB" pitchFamily="50" charset="-128"/>
                <a:ea typeface="HGP創英角ｺﾞｼｯｸUB" pitchFamily="50" charset="-128"/>
              </a:endParaRPr>
            </a:p>
          </p:txBody>
        </p:sp>
        <p:sp>
          <p:nvSpPr>
            <p:cNvPr id="21" name="テキスト ボックス 20"/>
            <p:cNvSpPr txBox="1"/>
            <p:nvPr/>
          </p:nvSpPr>
          <p:spPr>
            <a:xfrm>
              <a:off x="1308034" y="1854234"/>
              <a:ext cx="415498" cy="455509"/>
            </a:xfrm>
            <a:prstGeom prst="rect">
              <a:avLst/>
            </a:prstGeom>
            <a:noFill/>
          </p:spPr>
          <p:txBody>
            <a:bodyPr wrap="none" rtlCol="0">
              <a:spAutoFit/>
            </a:bodyPr>
            <a:lstStyle/>
            <a:p>
              <a:r>
                <a:rPr kumimoji="1" lang="ja-JP" altLang="en-US" sz="1800" dirty="0" smtClean="0"/>
                <a:t>＜</a:t>
              </a:r>
              <a:endParaRPr kumimoji="1" lang="ja-JP" altLang="en-US" sz="1800" dirty="0"/>
            </a:p>
          </p:txBody>
        </p:sp>
        <p:sp>
          <p:nvSpPr>
            <p:cNvPr id="22" name="テキスト ボックス 21"/>
            <p:cNvSpPr txBox="1"/>
            <p:nvPr/>
          </p:nvSpPr>
          <p:spPr>
            <a:xfrm>
              <a:off x="1294935" y="2171144"/>
              <a:ext cx="415498" cy="455509"/>
            </a:xfrm>
            <a:prstGeom prst="rect">
              <a:avLst/>
            </a:prstGeom>
            <a:noFill/>
          </p:spPr>
          <p:txBody>
            <a:bodyPr wrap="none" rtlCol="0">
              <a:spAutoFit/>
            </a:bodyPr>
            <a:lstStyle/>
            <a:p>
              <a:r>
                <a:rPr kumimoji="1" lang="ja-JP" altLang="en-US" sz="1800" dirty="0" smtClean="0"/>
                <a:t>＜</a:t>
              </a:r>
              <a:endParaRPr kumimoji="1" lang="ja-JP" altLang="en-US" sz="1800" dirty="0"/>
            </a:p>
          </p:txBody>
        </p:sp>
        <p:sp>
          <p:nvSpPr>
            <p:cNvPr id="23" name="テキスト ボックス 22"/>
            <p:cNvSpPr txBox="1"/>
            <p:nvPr/>
          </p:nvSpPr>
          <p:spPr>
            <a:xfrm>
              <a:off x="1301483" y="2524620"/>
              <a:ext cx="415498" cy="455509"/>
            </a:xfrm>
            <a:prstGeom prst="rect">
              <a:avLst/>
            </a:prstGeom>
            <a:noFill/>
          </p:spPr>
          <p:txBody>
            <a:bodyPr wrap="none" rtlCol="0">
              <a:spAutoFit/>
            </a:bodyPr>
            <a:lstStyle/>
            <a:p>
              <a:r>
                <a:rPr kumimoji="1" lang="ja-JP" altLang="en-US" sz="1800" dirty="0" smtClean="0"/>
                <a:t>＞</a:t>
              </a:r>
              <a:endParaRPr kumimoji="1" lang="ja-JP" altLang="en-US" sz="1800" dirty="0"/>
            </a:p>
          </p:txBody>
        </p:sp>
        <p:sp>
          <p:nvSpPr>
            <p:cNvPr id="24" name="テキスト ボックス 23"/>
            <p:cNvSpPr txBox="1"/>
            <p:nvPr/>
          </p:nvSpPr>
          <p:spPr>
            <a:xfrm>
              <a:off x="1327678" y="2823246"/>
              <a:ext cx="415498" cy="455509"/>
            </a:xfrm>
            <a:prstGeom prst="rect">
              <a:avLst/>
            </a:prstGeom>
            <a:noFill/>
          </p:spPr>
          <p:txBody>
            <a:bodyPr wrap="none" rtlCol="0">
              <a:spAutoFit/>
            </a:bodyPr>
            <a:lstStyle/>
            <a:p>
              <a:r>
                <a:rPr kumimoji="1" lang="ja-JP" altLang="en-US" sz="1800" dirty="0" smtClean="0"/>
                <a:t>＞</a:t>
              </a:r>
              <a:endParaRPr kumimoji="1" lang="ja-JP" altLang="en-US" sz="1800" dirty="0"/>
            </a:p>
          </p:txBody>
        </p:sp>
        <p:sp>
          <p:nvSpPr>
            <p:cNvPr id="25" name="角丸四角形 24"/>
            <p:cNvSpPr/>
            <p:nvPr/>
          </p:nvSpPr>
          <p:spPr bwMode="auto">
            <a:xfrm>
              <a:off x="1652611" y="2503284"/>
              <a:ext cx="1168967" cy="682872"/>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ja-JP" altLang="en-US" sz="1800" b="0" i="0" u="none" strike="noStrike" cap="none" normalizeH="0" baseline="0">
                <a:ln>
                  <a:noFill/>
                </a:ln>
                <a:solidFill>
                  <a:schemeClr val="tx1"/>
                </a:solidFill>
                <a:effectLst/>
                <a:latin typeface="Arial" pitchFamily="-111" charset="0"/>
              </a:endParaRPr>
            </a:p>
          </p:txBody>
        </p:sp>
        <p:pic>
          <p:nvPicPr>
            <p:cNvPr id="27" name="Picture 14" descr="sun-card"/>
            <p:cNvPicPr>
              <a:picLocks noChangeAspect="1" noChangeArrowheads="1"/>
            </p:cNvPicPr>
            <p:nvPr/>
          </p:nvPicPr>
          <p:blipFill>
            <a:blip r:embed="rId3"/>
            <a:srcRect/>
            <a:stretch>
              <a:fillRect/>
            </a:stretch>
          </p:blipFill>
          <p:spPr bwMode="auto">
            <a:xfrm>
              <a:off x="2933744" y="2891515"/>
              <a:ext cx="904905" cy="535849"/>
            </a:xfrm>
            <a:prstGeom prst="rect">
              <a:avLst/>
            </a:prstGeom>
            <a:noFill/>
            <a:ln w="9525">
              <a:noFill/>
              <a:miter lim="800000"/>
              <a:headEnd/>
              <a:tailEnd/>
            </a:ln>
          </p:spPr>
        </p:pic>
        <p:sp>
          <p:nvSpPr>
            <p:cNvPr id="28" name="テキスト ボックス 27"/>
            <p:cNvSpPr txBox="1"/>
            <p:nvPr/>
          </p:nvSpPr>
          <p:spPr>
            <a:xfrm>
              <a:off x="2764793" y="2506888"/>
              <a:ext cx="1447832" cy="595035"/>
            </a:xfrm>
            <a:prstGeom prst="rect">
              <a:avLst/>
            </a:prstGeom>
            <a:noFill/>
          </p:spPr>
          <p:txBody>
            <a:bodyPr wrap="none" rtlCol="0">
              <a:spAutoFit/>
            </a:bodyPr>
            <a:lstStyle/>
            <a:p>
              <a:r>
                <a:rPr kumimoji="1" lang="en-US" altLang="ja-JP" sz="1000" dirty="0" err="1" smtClean="0">
                  <a:solidFill>
                    <a:schemeClr val="accent1"/>
                  </a:solidFill>
                  <a:latin typeface="Verdana" pitchFamily="34" charset="0"/>
                  <a:ea typeface="HGP創英角ｺﾞｼｯｸUB" pitchFamily="50" charset="-128"/>
                </a:rPr>
                <a:t>Exadata</a:t>
              </a:r>
              <a:r>
                <a:rPr kumimoji="1" lang="en-US" altLang="ja-JP" sz="1000" dirty="0" smtClean="0">
                  <a:solidFill>
                    <a:schemeClr val="accent1"/>
                  </a:solidFill>
                  <a:latin typeface="Verdana" pitchFamily="34" charset="0"/>
                  <a:ea typeface="HGP創英角ｺﾞｼｯｸUB" pitchFamily="50" charset="-128"/>
                </a:rPr>
                <a:t> </a:t>
              </a:r>
              <a:r>
                <a:rPr kumimoji="1" lang="ja-JP" altLang="en-US" sz="1000" dirty="0" smtClean="0">
                  <a:solidFill>
                    <a:schemeClr val="accent1"/>
                  </a:solidFill>
                  <a:latin typeface="Verdana" pitchFamily="34" charset="0"/>
                  <a:ea typeface="HGP創英角ｺﾞｼｯｸUB" pitchFamily="50" charset="-128"/>
                </a:rPr>
                <a:t>は</a:t>
              </a:r>
              <a:r>
                <a:rPr kumimoji="1" lang="en-US" altLang="ja-JP" sz="1000" dirty="0" smtClean="0">
                  <a:solidFill>
                    <a:schemeClr val="accent1"/>
                  </a:solidFill>
                  <a:latin typeface="Verdana" pitchFamily="34" charset="0"/>
                  <a:ea typeface="HGP創英角ｺﾞｼｯｸUB" pitchFamily="50" charset="-128"/>
                </a:rPr>
                <a:t>I/O</a:t>
              </a:r>
              <a:r>
                <a:rPr kumimoji="1" lang="ja-JP" altLang="en-US" sz="1000" dirty="0" smtClean="0">
                  <a:solidFill>
                    <a:schemeClr val="accent1"/>
                  </a:solidFill>
                  <a:latin typeface="Verdana" pitchFamily="34" charset="0"/>
                  <a:ea typeface="HGP創英角ｺﾞｼｯｸUB" pitchFamily="50" charset="-128"/>
                </a:rPr>
                <a:t>が速い</a:t>
              </a:r>
              <a:endParaRPr kumimoji="1" lang="en-US" altLang="ja-JP" sz="1000" dirty="0" smtClean="0">
                <a:solidFill>
                  <a:schemeClr val="accent1"/>
                </a:solidFill>
                <a:latin typeface="Verdana" pitchFamily="34" charset="0"/>
                <a:ea typeface="HGP創英角ｺﾞｼｯｸUB" pitchFamily="50" charset="-128"/>
              </a:endParaRPr>
            </a:p>
            <a:p>
              <a:r>
                <a:rPr kumimoji="1" lang="ja-JP" altLang="en-US" sz="1000" dirty="0" smtClean="0">
                  <a:latin typeface="Verdana" pitchFamily="34" charset="0"/>
                  <a:ea typeface="HGP創英角ｺﾞｼｯｸUB" pitchFamily="50" charset="-128"/>
                </a:rPr>
                <a:t>＋</a:t>
              </a:r>
              <a:endParaRPr kumimoji="1" lang="ja-JP" altLang="en-US" sz="1000" dirty="0">
                <a:latin typeface="Verdana" pitchFamily="34" charset="0"/>
                <a:ea typeface="HGP創英角ｺﾞｼｯｸUB" pitchFamily="50" charset="-128"/>
              </a:endParaRPr>
            </a:p>
          </p:txBody>
        </p:sp>
        <p:sp>
          <p:nvSpPr>
            <p:cNvPr id="31" name="正方形/長方形 30"/>
            <p:cNvSpPr/>
            <p:nvPr/>
          </p:nvSpPr>
          <p:spPr bwMode="auto">
            <a:xfrm>
              <a:off x="91441" y="991596"/>
              <a:ext cx="4036422" cy="2860766"/>
            </a:xfrm>
            <a:prstGeom prst="rect">
              <a:avLst/>
            </a:prstGeom>
            <a:noFill/>
            <a:ln w="15875">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ja-JP" altLang="en-US" sz="2200" b="0" i="0" u="none" strike="noStrike" cap="none" normalizeH="0" baseline="0">
                <a:ln>
                  <a:noFill/>
                </a:ln>
                <a:solidFill>
                  <a:schemeClr val="tx1"/>
                </a:solidFill>
                <a:effectLst/>
                <a:latin typeface="Arial" pitchFamily="-111" charset="0"/>
              </a:endParaRPr>
            </a:p>
          </p:txBody>
        </p:sp>
      </p:grpSp>
      <p:sp>
        <p:nvSpPr>
          <p:cNvPr id="33" name="テキスト ボックス 74"/>
          <p:cNvSpPr txBox="1">
            <a:spLocks noChangeArrowheads="1"/>
          </p:cNvSpPr>
          <p:nvPr/>
        </p:nvSpPr>
        <p:spPr bwMode="auto">
          <a:xfrm>
            <a:off x="962204" y="4169653"/>
            <a:ext cx="3114442" cy="31393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spAutoFit/>
          </a:bodyPr>
          <a:lstStyle/>
          <a:p>
            <a:pPr algn="l"/>
            <a:r>
              <a:rPr kumimoji="1" lang="en-US" altLang="ja-JP" sz="1600" dirty="0" smtClean="0">
                <a:latin typeface="Calibri" pitchFamily="34" charset="0"/>
                <a:ea typeface="HGP創英角ｺﾞｼｯｸUB" pitchFamily="50" charset="-128"/>
              </a:rPr>
              <a:t>alter</a:t>
            </a:r>
            <a:r>
              <a:rPr kumimoji="1" lang="ja-JP" altLang="en-US" sz="1600" dirty="0" smtClean="0">
                <a:latin typeface="Calibri" pitchFamily="34" charset="0"/>
                <a:ea typeface="HGP創英角ｺﾞｼｯｸUB" pitchFamily="50" charset="-128"/>
              </a:rPr>
              <a:t> </a:t>
            </a:r>
            <a:r>
              <a:rPr kumimoji="1" lang="en-US" altLang="ja-JP" sz="1600" dirty="0" smtClean="0">
                <a:latin typeface="Calibri" pitchFamily="34" charset="0"/>
                <a:ea typeface="HGP創英角ｺﾞｼｯｸUB" pitchFamily="50" charset="-128"/>
              </a:rPr>
              <a:t>index &lt;</a:t>
            </a:r>
            <a:r>
              <a:rPr kumimoji="1" lang="en-US" altLang="ja-JP" sz="1600" dirty="0" err="1" smtClean="0">
                <a:latin typeface="Calibri" pitchFamily="34" charset="0"/>
                <a:ea typeface="HGP創英角ｺﾞｼｯｸUB" pitchFamily="50" charset="-128"/>
              </a:rPr>
              <a:t>index_name</a:t>
            </a:r>
            <a:r>
              <a:rPr kumimoji="1" lang="en-US" altLang="ja-JP" sz="1600" dirty="0" smtClean="0">
                <a:latin typeface="Calibri" pitchFamily="34" charset="0"/>
                <a:ea typeface="HGP創英角ｺﾞｼｯｸUB" pitchFamily="50" charset="-128"/>
              </a:rPr>
              <a:t>&gt; invisible;</a:t>
            </a:r>
            <a:endParaRPr kumimoji="1" lang="ja-JP" altLang="en-US" sz="1600" dirty="0">
              <a:latin typeface="Calibri" pitchFamily="34" charset="0"/>
              <a:ea typeface="HGP創英角ｺﾞｼｯｸUB" pitchFamily="50" charset="-128"/>
            </a:endParaRPr>
          </a:p>
        </p:txBody>
      </p:sp>
      <p:sp>
        <p:nvSpPr>
          <p:cNvPr id="46" name="テキスト ボックス 45"/>
          <p:cNvSpPr txBox="1"/>
          <p:nvPr/>
        </p:nvSpPr>
        <p:spPr>
          <a:xfrm>
            <a:off x="339210" y="3892495"/>
            <a:ext cx="3736730" cy="272382"/>
          </a:xfrm>
          <a:prstGeom prst="rect">
            <a:avLst/>
          </a:prstGeom>
          <a:noFill/>
        </p:spPr>
        <p:txBody>
          <a:bodyPr wrap="square" rtlCol="0">
            <a:spAutoFit/>
          </a:bodyPr>
          <a:lstStyle/>
          <a:p>
            <a:pPr algn="l"/>
            <a:r>
              <a:rPr kumimoji="1" lang="en-US" altLang="ja-JP" sz="1300" dirty="0" smtClean="0">
                <a:latin typeface="+mn-ea"/>
                <a:ea typeface="+mn-ea"/>
              </a:rPr>
              <a:t>(</a:t>
            </a:r>
            <a:r>
              <a:rPr kumimoji="1" lang="ja-JP" altLang="en-US" sz="1300" dirty="0" smtClean="0">
                <a:latin typeface="+mn-ea"/>
                <a:ea typeface="+mn-ea"/>
              </a:rPr>
              <a:t>参考）実際に削除しなくとも確認が可能</a:t>
            </a:r>
            <a:endParaRPr kumimoji="1" lang="ja-JP" altLang="en-US" sz="1300" dirty="0">
              <a:latin typeface="+mn-ea"/>
              <a:ea typeface="+mn-ea"/>
            </a:endParaRPr>
          </a:p>
        </p:txBody>
      </p:sp>
      <p:grpSp>
        <p:nvGrpSpPr>
          <p:cNvPr id="52" name="グループ化 51"/>
          <p:cNvGrpSpPr/>
          <p:nvPr/>
        </p:nvGrpSpPr>
        <p:grpSpPr>
          <a:xfrm>
            <a:off x="4846319" y="326670"/>
            <a:ext cx="3225626" cy="4317521"/>
            <a:chOff x="4846320" y="979714"/>
            <a:chExt cx="3991853" cy="5055325"/>
          </a:xfrm>
        </p:grpSpPr>
        <p:graphicFrame>
          <p:nvGraphicFramePr>
            <p:cNvPr id="53" name="グラフ 52"/>
            <p:cNvGraphicFramePr>
              <a:graphicFrameLocks/>
            </p:cNvGraphicFramePr>
            <p:nvPr/>
          </p:nvGraphicFramePr>
          <p:xfrm>
            <a:off x="4872447" y="3585754"/>
            <a:ext cx="3683730" cy="244928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4" name="グラフ 53"/>
            <p:cNvGraphicFramePr>
              <a:graphicFrameLocks/>
            </p:cNvGraphicFramePr>
            <p:nvPr/>
          </p:nvGraphicFramePr>
          <p:xfrm>
            <a:off x="4846320" y="979714"/>
            <a:ext cx="3696789" cy="2442755"/>
          </p:xfrm>
          <a:graphic>
            <a:graphicData uri="http://schemas.openxmlformats.org/drawingml/2006/chart">
              <c:chart xmlns:c="http://schemas.openxmlformats.org/drawingml/2006/chart" xmlns:r="http://schemas.openxmlformats.org/officeDocument/2006/relationships" r:id="rId5"/>
            </a:graphicData>
          </a:graphic>
        </p:graphicFrame>
        <p:cxnSp>
          <p:nvCxnSpPr>
            <p:cNvPr id="55" name="直線矢印コネクタ 54"/>
            <p:cNvCxnSpPr/>
            <p:nvPr/>
          </p:nvCxnSpPr>
          <p:spPr bwMode="auto">
            <a:xfrm>
              <a:off x="6299202" y="4383317"/>
              <a:ext cx="1114703" cy="968717"/>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55"/>
            <p:cNvSpPr txBox="1"/>
            <p:nvPr/>
          </p:nvSpPr>
          <p:spPr>
            <a:xfrm>
              <a:off x="7244465" y="4402183"/>
              <a:ext cx="1593708" cy="258532"/>
            </a:xfrm>
            <a:prstGeom prst="rect">
              <a:avLst/>
            </a:prstGeom>
            <a:noFill/>
          </p:spPr>
          <p:txBody>
            <a:bodyPr wrap="none" rtlCol="0">
              <a:spAutoFit/>
            </a:bodyPr>
            <a:lstStyle/>
            <a:p>
              <a:r>
                <a:rPr kumimoji="1" lang="ja-JP" altLang="en-US" sz="1200" dirty="0" smtClean="0">
                  <a:solidFill>
                    <a:schemeClr val="accent1"/>
                  </a:solidFill>
                  <a:latin typeface="Verdana" pitchFamily="34" charset="0"/>
                  <a:ea typeface="HGP創英角ｺﾞｼｯｸUB" pitchFamily="50" charset="-128"/>
                </a:rPr>
                <a:t>約</a:t>
              </a:r>
              <a:r>
                <a:rPr kumimoji="1" lang="en-US" altLang="ja-JP" sz="1200" dirty="0" smtClean="0">
                  <a:solidFill>
                    <a:schemeClr val="accent1"/>
                  </a:solidFill>
                  <a:latin typeface="Verdana" pitchFamily="34" charset="0"/>
                  <a:ea typeface="HGP創英角ｺﾞｼｯｸUB" pitchFamily="50" charset="-128"/>
                </a:rPr>
                <a:t>90%</a:t>
              </a:r>
              <a:r>
                <a:rPr kumimoji="1" lang="ja-JP" altLang="en-US" sz="1200" dirty="0" smtClean="0">
                  <a:solidFill>
                    <a:schemeClr val="accent1"/>
                  </a:solidFill>
                  <a:latin typeface="Verdana" pitchFamily="34" charset="0"/>
                  <a:ea typeface="HGP創英角ｺﾞｼｯｸUB" pitchFamily="50" charset="-128"/>
                </a:rPr>
                <a:t>転送量を削減</a:t>
              </a:r>
              <a:endParaRPr kumimoji="1" lang="ja-JP" altLang="en-US" dirty="0">
                <a:solidFill>
                  <a:schemeClr val="accent1"/>
                </a:solidFill>
                <a:latin typeface="Verdana" pitchFamily="34" charset="0"/>
                <a:ea typeface="HGP創英角ｺﾞｼｯｸUB" pitchFamily="50" charset="-128"/>
              </a:endParaRPr>
            </a:p>
          </p:txBody>
        </p:sp>
        <p:cxnSp>
          <p:nvCxnSpPr>
            <p:cNvPr id="57" name="直線矢印コネクタ 56"/>
            <p:cNvCxnSpPr/>
            <p:nvPr/>
          </p:nvCxnSpPr>
          <p:spPr bwMode="auto">
            <a:xfrm rot="16200000" flipH="1">
              <a:off x="6154783" y="1687286"/>
              <a:ext cx="1097280" cy="953589"/>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p:cNvSpPr txBox="1"/>
            <p:nvPr/>
          </p:nvSpPr>
          <p:spPr>
            <a:xfrm>
              <a:off x="6833760" y="1867599"/>
              <a:ext cx="1603324" cy="517065"/>
            </a:xfrm>
            <a:prstGeom prst="rect">
              <a:avLst/>
            </a:prstGeom>
            <a:noFill/>
          </p:spPr>
          <p:txBody>
            <a:bodyPr wrap="none" rtlCol="0">
              <a:spAutoFit/>
            </a:bodyPr>
            <a:lstStyle/>
            <a:p>
              <a:pPr algn="l"/>
              <a:r>
                <a:rPr kumimoji="1" lang="ja-JP" altLang="en-US" sz="1200" dirty="0" smtClean="0">
                  <a:solidFill>
                    <a:schemeClr val="accent1"/>
                  </a:solidFill>
                  <a:latin typeface="Verdana" pitchFamily="34" charset="0"/>
                  <a:ea typeface="HGP創英角ｺﾞｼｯｸUB" pitchFamily="50" charset="-128"/>
                </a:rPr>
                <a:t>索引を削除するだけで</a:t>
              </a:r>
              <a:endParaRPr kumimoji="1" lang="en-US" altLang="ja-JP" sz="1200" dirty="0" smtClean="0">
                <a:solidFill>
                  <a:schemeClr val="accent1"/>
                </a:solidFill>
                <a:latin typeface="Verdana" pitchFamily="34" charset="0"/>
                <a:ea typeface="HGP創英角ｺﾞｼｯｸUB" pitchFamily="50" charset="-128"/>
              </a:endParaRPr>
            </a:p>
            <a:p>
              <a:pPr algn="l"/>
              <a:r>
                <a:rPr kumimoji="1" lang="ja-JP" altLang="en-US" sz="1200" dirty="0" smtClean="0">
                  <a:solidFill>
                    <a:schemeClr val="accent1"/>
                  </a:solidFill>
                  <a:latin typeface="Verdana" pitchFamily="34" charset="0"/>
                  <a:ea typeface="HGP創英角ｺﾞｼｯｸUB" pitchFamily="50" charset="-128"/>
                </a:rPr>
                <a:t>約</a:t>
              </a:r>
              <a:r>
                <a:rPr kumimoji="1" lang="en-US" altLang="ja-JP" sz="1200" dirty="0" smtClean="0">
                  <a:solidFill>
                    <a:schemeClr val="accent1"/>
                  </a:solidFill>
                  <a:latin typeface="Verdana" pitchFamily="34" charset="0"/>
                  <a:ea typeface="HGP創英角ｺﾞｼｯｸUB" pitchFamily="50" charset="-128"/>
                </a:rPr>
                <a:t>1/4</a:t>
              </a:r>
              <a:r>
                <a:rPr kumimoji="1" lang="ja-JP" altLang="en-US" sz="1200" dirty="0" smtClean="0">
                  <a:solidFill>
                    <a:schemeClr val="accent1"/>
                  </a:solidFill>
                  <a:latin typeface="Verdana" pitchFamily="34" charset="0"/>
                  <a:ea typeface="HGP創英角ｺﾞｼｯｸUB" pitchFamily="50" charset="-128"/>
                </a:rPr>
                <a:t>に短縮</a:t>
              </a:r>
              <a:endParaRPr kumimoji="1" lang="ja-JP" altLang="en-US" sz="1200" dirty="0">
                <a:solidFill>
                  <a:schemeClr val="accent1"/>
                </a:solidFill>
                <a:latin typeface="Verdana" pitchFamily="34" charset="0"/>
                <a:ea typeface="HGP創英角ｺﾞｼｯｸUB" pitchFamily="50" charset="-128"/>
              </a:endParaRPr>
            </a:p>
          </p:txBody>
        </p:sp>
      </p:grpSp>
      <p:sp>
        <p:nvSpPr>
          <p:cNvPr id="36" name="角丸四角形 35"/>
          <p:cNvSpPr/>
          <p:nvPr/>
        </p:nvSpPr>
        <p:spPr>
          <a:xfrm rot="20198652">
            <a:off x="7488914" y="371805"/>
            <a:ext cx="1577591" cy="3114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smtClean="0"/>
              <a:t>経験値より</a:t>
            </a:r>
            <a:endParaRPr kumimoji="1" lang="ja-JP" altLang="en-US" sz="1800" dirty="0"/>
          </a:p>
        </p:txBody>
      </p:sp>
      <p:sp>
        <p:nvSpPr>
          <p:cNvPr id="35" name="スライド番号プレースホルダ 34"/>
          <p:cNvSpPr>
            <a:spLocks noGrp="1"/>
          </p:cNvSpPr>
          <p:nvPr>
            <p:ph type="sldNum" sz="quarter" idx="12"/>
          </p:nvPr>
        </p:nvSpPr>
        <p:spPr/>
        <p:txBody>
          <a:bodyPr/>
          <a:lstStyle/>
          <a:p>
            <a:pPr>
              <a:defRPr/>
            </a:pPr>
            <a:fld id="{47645EBB-67B3-46AB-AC82-6F9B6AD9EB81}" type="slidenum">
              <a:rPr lang="en-US" altLang="ja-JP" smtClean="0"/>
              <a:pPr>
                <a:defRPr/>
              </a:pPr>
              <a:t>11</a:t>
            </a:fld>
            <a:endParaRPr lang="ja-JP" altLang="en-US" dirty="0"/>
          </a:p>
        </p:txBody>
      </p:sp>
      <p:sp>
        <p:nvSpPr>
          <p:cNvPr id="37" name="フッター プレースホルダ 36"/>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endParaRPr kumimoji="1" lang="ja-JP" altLang="en-US"/>
          </a:p>
        </p:txBody>
      </p:sp>
      <p:sp>
        <p:nvSpPr>
          <p:cNvPr id="3" name="コンテンツ プレースホルダ 2"/>
          <p:cNvSpPr>
            <a:spLocks noGrp="1"/>
          </p:cNvSpPr>
          <p:nvPr>
            <p:ph idx="1"/>
          </p:nvPr>
        </p:nvSpPr>
        <p:spPr/>
        <p:txBody>
          <a:bodyPr/>
          <a:lstStyle/>
          <a:p>
            <a:pPr>
              <a:buNone/>
            </a:pPr>
            <a:r>
              <a:rPr lang="en-US" altLang="ja-JP" dirty="0" smtClean="0"/>
              <a:t>&lt;</a:t>
            </a:r>
            <a:r>
              <a:rPr lang="ja-JP" altLang="en-US" dirty="0" smtClean="0"/>
              <a:t>空白</a:t>
            </a:r>
            <a:r>
              <a:rPr lang="en-US" altLang="ja-JP" dirty="0" smtClean="0"/>
              <a:t>&gt;</a:t>
            </a:r>
            <a:endParaRPr lang="ja-JP" altLang="en-US" dirty="0"/>
          </a:p>
        </p:txBody>
      </p:sp>
      <p:sp>
        <p:nvSpPr>
          <p:cNvPr id="4" name="スライド番号プレースホルダ 3"/>
          <p:cNvSpPr>
            <a:spLocks noGrp="1"/>
          </p:cNvSpPr>
          <p:nvPr>
            <p:ph type="sldNum" sz="quarter" idx="12"/>
          </p:nvPr>
        </p:nvSpPr>
        <p:spPr/>
        <p:txBody>
          <a:bodyPr/>
          <a:lstStyle/>
          <a:p>
            <a:pPr>
              <a:defRPr/>
            </a:pPr>
            <a:fld id="{47645EBB-67B3-46AB-AC82-6F9B6AD9EB81}" type="slidenum">
              <a:rPr lang="en-US" altLang="ja-JP" smtClean="0"/>
              <a:pPr>
                <a:defRPr/>
              </a:pPr>
              <a:t>12</a:t>
            </a:fld>
            <a:endParaRPr lang="ja-JP" altLang="en-US" dirty="0"/>
          </a:p>
        </p:txBody>
      </p:sp>
      <p:sp>
        <p:nvSpPr>
          <p:cNvPr id="5" name="フッター プレースホルダ 4"/>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r>
              <a:rPr lang="ja-JP" altLang="en-US" dirty="0" smtClean="0"/>
              <a:t>スタートポイント</a:t>
            </a:r>
            <a:r>
              <a:rPr lang="en-US" altLang="ja-JP" dirty="0" smtClean="0"/>
              <a:t/>
            </a:r>
            <a:br>
              <a:rPr lang="en-US" altLang="ja-JP" dirty="0" smtClean="0"/>
            </a:br>
            <a:r>
              <a:rPr lang="en-US" altLang="ja-JP" sz="1600" dirty="0" smtClean="0"/>
              <a:t>-</a:t>
            </a:r>
            <a:r>
              <a:rPr lang="ja-JP" altLang="en-US" sz="1600" dirty="0" smtClean="0"/>
              <a:t> パーティションはどうすべきか？ </a:t>
            </a:r>
            <a:r>
              <a:rPr lang="en-US" altLang="ja-JP" sz="1600" dirty="0" smtClean="0"/>
              <a:t>-</a:t>
            </a:r>
          </a:p>
        </p:txBody>
      </p:sp>
      <p:sp>
        <p:nvSpPr>
          <p:cNvPr id="8" name="コンテンツ プレースホルダ 7"/>
          <p:cNvSpPr>
            <a:spLocks noGrp="1"/>
          </p:cNvSpPr>
          <p:nvPr>
            <p:ph idx="1"/>
          </p:nvPr>
        </p:nvSpPr>
        <p:spPr>
          <a:xfrm>
            <a:off x="570591" y="1192510"/>
            <a:ext cx="8116209" cy="2929889"/>
          </a:xfrm>
        </p:spPr>
        <p:txBody>
          <a:bodyPr/>
          <a:lstStyle/>
          <a:p>
            <a:pPr lvl="0">
              <a:buClr>
                <a:schemeClr val="accent1"/>
              </a:buClr>
              <a:buFont typeface="Arial" pitchFamily="34" charset="0"/>
              <a:buChar char="•"/>
            </a:pPr>
            <a:r>
              <a:rPr lang="ja-JP" altLang="en-US" dirty="0" smtClean="0"/>
              <a:t>業務要件が良く分からない場合</a:t>
            </a:r>
            <a:endParaRPr lang="en-US" altLang="ja-JP" dirty="0" smtClean="0"/>
          </a:p>
          <a:p>
            <a:pPr lvl="1">
              <a:buClr>
                <a:schemeClr val="accent1"/>
              </a:buClr>
              <a:buFont typeface="Arial" pitchFamily="34" charset="0"/>
              <a:buChar char="•"/>
            </a:pPr>
            <a:r>
              <a:rPr lang="ja-JP" altLang="en-US" dirty="0" smtClean="0"/>
              <a:t>ハッシュ・パーティションを利用する</a:t>
            </a:r>
            <a:endParaRPr lang="en-US" altLang="ja-JP" dirty="0" smtClean="0"/>
          </a:p>
          <a:p>
            <a:pPr lvl="1">
              <a:buClr>
                <a:schemeClr val="accent1"/>
              </a:buClr>
              <a:buFont typeface="Arial" pitchFamily="34" charset="0"/>
              <a:buChar char="•"/>
            </a:pPr>
            <a:r>
              <a:rPr lang="ja-JP" altLang="en-US" dirty="0" smtClean="0"/>
              <a:t>デフォルトのパラレル度に合わせたパーティション数</a:t>
            </a:r>
            <a:endParaRPr lang="en-US" altLang="ja-JP" dirty="0" smtClean="0"/>
          </a:p>
          <a:p>
            <a:pPr lvl="2">
              <a:buClr>
                <a:schemeClr val="accent1"/>
              </a:buClr>
              <a:buFont typeface="Arial" pitchFamily="34" charset="0"/>
              <a:buChar char="•"/>
            </a:pPr>
            <a:r>
              <a:rPr lang="ja-JP" altLang="en-US" dirty="0" smtClean="0"/>
              <a:t>パーティション・ワイズ・ジョインとパラレル化で一番効果がでやすい</a:t>
            </a:r>
          </a:p>
          <a:p>
            <a:pPr lvl="0">
              <a:buClr>
                <a:schemeClr val="accent1"/>
              </a:buClr>
              <a:buFont typeface="Arial" pitchFamily="34" charset="0"/>
              <a:buChar char="•"/>
            </a:pPr>
            <a:r>
              <a:rPr lang="ja-JP" altLang="en-US" dirty="0" smtClean="0"/>
              <a:t>データのライフ・サイクルに合わせてデータ管理を考えている場合</a:t>
            </a:r>
          </a:p>
          <a:p>
            <a:pPr lvl="1">
              <a:buClr>
                <a:schemeClr val="accent1"/>
              </a:buClr>
              <a:buFont typeface="Arial" pitchFamily="34" charset="0"/>
              <a:buChar char="•"/>
            </a:pPr>
            <a:r>
              <a:rPr lang="ja-JP" altLang="en-US" dirty="0" smtClean="0"/>
              <a:t>時系列データ（履歴データ）では、日付をキーにレンジ・パーティションを利用</a:t>
            </a:r>
            <a:endParaRPr lang="en-US" altLang="ja-JP" dirty="0" smtClean="0"/>
          </a:p>
          <a:p>
            <a:pPr lvl="1">
              <a:buClr>
                <a:schemeClr val="accent1"/>
              </a:buClr>
              <a:buFont typeface="Arial" pitchFamily="34" charset="0"/>
              <a:buChar char="•"/>
            </a:pPr>
            <a:r>
              <a:rPr lang="ja-JP" altLang="en-US" dirty="0" smtClean="0"/>
              <a:t>レンジの中をサブパーティションとして、ハッシュ・パーティションを利用（ジョイン時のデータの細分化による効率化が目的）</a:t>
            </a:r>
            <a:endParaRPr lang="en-US" altLang="ja-JP" dirty="0" smtClean="0"/>
          </a:p>
          <a:p>
            <a:pPr lvl="1">
              <a:buClr>
                <a:schemeClr val="accent1"/>
              </a:buClr>
              <a:buFont typeface="Arial" pitchFamily="34" charset="0"/>
              <a:buChar char="•"/>
            </a:pPr>
            <a:r>
              <a:rPr lang="en-US" altLang="ja-JP" dirty="0" smtClean="0"/>
              <a:t>ILM</a:t>
            </a:r>
            <a:r>
              <a:rPr lang="ja-JP" altLang="en-US" dirty="0" smtClean="0"/>
              <a:t>を考えた圧縮との連携</a:t>
            </a:r>
            <a:endParaRPr lang="en-US" altLang="ja-JP" dirty="0" smtClean="0"/>
          </a:p>
        </p:txBody>
      </p:sp>
      <p:sp>
        <p:nvSpPr>
          <p:cNvPr id="41" name="Rectangle 3"/>
          <p:cNvSpPr txBox="1">
            <a:spLocks noChangeArrowheads="1"/>
          </p:cNvSpPr>
          <p:nvPr/>
        </p:nvSpPr>
        <p:spPr bwMode="auto">
          <a:xfrm>
            <a:off x="250193" y="888894"/>
            <a:ext cx="8661578" cy="267786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27013" marR="0" lvl="0" indent="-227013" algn="l" defTabSz="914400" rtl="0" eaLnBrk="0" fontAlgn="base" latinLnBrk="0" hangingPunct="0">
              <a:lnSpc>
                <a:spcPct val="100000"/>
              </a:lnSpc>
              <a:spcBef>
                <a:spcPct val="20000"/>
              </a:spcBef>
              <a:spcAft>
                <a:spcPct val="0"/>
              </a:spcAft>
              <a:buClr>
                <a:schemeClr val="accent1"/>
              </a:buClr>
              <a:buSzTx/>
              <a:buFontTx/>
              <a:buChar char="•"/>
              <a:tabLst/>
              <a:defRPr/>
            </a:pPr>
            <a:endParaRPr kumimoji="0" lang="en-US" altLang="ja-JP" sz="2000" b="0" i="0" u="none" strike="noStrike" kern="0" cap="none" spc="0" normalizeH="0" noProof="0" dirty="0">
              <a:ln>
                <a:noFill/>
              </a:ln>
              <a:solidFill>
                <a:schemeClr val="tx1"/>
              </a:solidFill>
              <a:effectLst/>
              <a:uLnTx/>
              <a:uFillTx/>
              <a:latin typeface="Verdana" pitchFamily="34" charset="0"/>
              <a:ea typeface="HGP創英角ｺﾞｼｯｸUB" pitchFamily="50" charset="-128"/>
            </a:endParaRPr>
          </a:p>
        </p:txBody>
      </p:sp>
      <p:sp>
        <p:nvSpPr>
          <p:cNvPr id="6" name="角丸四角形 5"/>
          <p:cNvSpPr/>
          <p:nvPr/>
        </p:nvSpPr>
        <p:spPr>
          <a:xfrm rot="20198652">
            <a:off x="7488914" y="371805"/>
            <a:ext cx="1577591" cy="3114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smtClean="0"/>
              <a:t>経験値より</a:t>
            </a:r>
            <a:endParaRPr kumimoji="1" lang="ja-JP" altLang="en-US" sz="1800" dirty="0"/>
          </a:p>
        </p:txBody>
      </p:sp>
      <p:sp>
        <p:nvSpPr>
          <p:cNvPr id="7" name="スライド番号プレースホルダ 6"/>
          <p:cNvSpPr>
            <a:spLocks noGrp="1"/>
          </p:cNvSpPr>
          <p:nvPr>
            <p:ph type="sldNum" sz="quarter" idx="12"/>
          </p:nvPr>
        </p:nvSpPr>
        <p:spPr/>
        <p:txBody>
          <a:bodyPr/>
          <a:lstStyle/>
          <a:p>
            <a:pPr>
              <a:defRPr/>
            </a:pPr>
            <a:fld id="{47645EBB-67B3-46AB-AC82-6F9B6AD9EB81}" type="slidenum">
              <a:rPr lang="en-US" altLang="ja-JP" smtClean="0"/>
              <a:pPr>
                <a:defRPr/>
              </a:pPr>
              <a:t>13</a:t>
            </a:fld>
            <a:endParaRPr lang="ja-JP" altLang="en-US" dirty="0"/>
          </a:p>
        </p:txBody>
      </p:sp>
      <p:sp>
        <p:nvSpPr>
          <p:cNvPr id="9" name="フッター プレースホルダ 8"/>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r>
              <a:rPr lang="ja-JP" altLang="en-US" dirty="0" smtClean="0"/>
              <a:t>スタートポイント</a:t>
            </a:r>
            <a:r>
              <a:rPr lang="en-US" altLang="ja-JP" dirty="0" smtClean="0"/>
              <a:t/>
            </a:r>
            <a:br>
              <a:rPr lang="en-US" altLang="ja-JP" dirty="0" smtClean="0"/>
            </a:br>
            <a:r>
              <a:rPr lang="en-US" altLang="ja-JP" sz="1600" dirty="0" smtClean="0">
                <a:latin typeface="+mn-ea"/>
                <a:ea typeface="+mn-ea"/>
              </a:rPr>
              <a:t>- </a:t>
            </a:r>
            <a:r>
              <a:rPr lang="ja-JP" altLang="en-US" sz="1600" dirty="0" smtClean="0">
                <a:latin typeface="+mn-ea"/>
                <a:ea typeface="+mn-ea"/>
              </a:rPr>
              <a:t>圧縮はどうすべきか？</a:t>
            </a:r>
            <a:r>
              <a:rPr lang="en-US" altLang="ja-JP" sz="1600" dirty="0" smtClean="0">
                <a:latin typeface="+mn-ea"/>
                <a:ea typeface="+mn-ea"/>
              </a:rPr>
              <a:t>- </a:t>
            </a:r>
          </a:p>
        </p:txBody>
      </p:sp>
      <p:sp>
        <p:nvSpPr>
          <p:cNvPr id="10" name="コンテンツ プレースホルダ 9"/>
          <p:cNvSpPr>
            <a:spLocks noGrp="1"/>
          </p:cNvSpPr>
          <p:nvPr>
            <p:ph idx="1"/>
          </p:nvPr>
        </p:nvSpPr>
        <p:spPr>
          <a:xfrm>
            <a:off x="572400" y="1191600"/>
            <a:ext cx="8229600" cy="2929889"/>
          </a:xfrm>
        </p:spPr>
        <p:txBody>
          <a:bodyPr/>
          <a:lstStyle/>
          <a:p>
            <a:pPr lvl="0">
              <a:buClr>
                <a:schemeClr val="accent1"/>
              </a:buClr>
              <a:buFont typeface="Arial" pitchFamily="34" charset="0"/>
              <a:buChar char="•"/>
            </a:pPr>
            <a:r>
              <a:rPr lang="ja-JP" altLang="en-US" dirty="0" smtClean="0"/>
              <a:t>全てのテーブルを圧縮するべきではない</a:t>
            </a:r>
            <a:endParaRPr lang="en-US" altLang="ja-JP" dirty="0" smtClean="0"/>
          </a:p>
          <a:p>
            <a:pPr lvl="0">
              <a:buClr>
                <a:schemeClr val="accent1"/>
              </a:buClr>
              <a:buFont typeface="Arial" pitchFamily="34" charset="0"/>
              <a:buChar char="•"/>
            </a:pPr>
            <a:r>
              <a:rPr lang="ja-JP" altLang="en-US" dirty="0" smtClean="0"/>
              <a:t>比較的大規模な表を圧縮</a:t>
            </a:r>
          </a:p>
          <a:p>
            <a:pPr lvl="1">
              <a:buClr>
                <a:schemeClr val="accent1"/>
              </a:buClr>
              <a:buFont typeface="Arial" pitchFamily="34" charset="0"/>
              <a:buChar char="•"/>
            </a:pPr>
            <a:r>
              <a:rPr lang="ja-JP" altLang="en-US" dirty="0" smtClean="0"/>
              <a:t>頻繁に更新するテーブルは対象外（圧縮しないのが一番速い）</a:t>
            </a:r>
            <a:endParaRPr lang="en-US" altLang="ja-JP" dirty="0" smtClean="0"/>
          </a:p>
          <a:p>
            <a:pPr lvl="2">
              <a:buClr>
                <a:schemeClr val="accent1"/>
              </a:buClr>
              <a:buFont typeface="Arial" pitchFamily="34" charset="0"/>
              <a:buChar char="•"/>
            </a:pPr>
            <a:r>
              <a:rPr lang="ja-JP" altLang="en-US" dirty="0" smtClean="0"/>
              <a:t>データ容量的にきつい場合は、</a:t>
            </a:r>
            <a:r>
              <a:rPr lang="en-US" altLang="ja-JP" dirty="0" smtClean="0"/>
              <a:t>OLTP</a:t>
            </a:r>
            <a:r>
              <a:rPr lang="ja-JP" altLang="en-US" dirty="0" smtClean="0"/>
              <a:t>圧縮を検討</a:t>
            </a:r>
            <a:endParaRPr lang="en-US" altLang="ja-JP" dirty="0" smtClean="0"/>
          </a:p>
          <a:p>
            <a:pPr lvl="1">
              <a:buClr>
                <a:schemeClr val="accent1"/>
              </a:buClr>
              <a:buFont typeface="Arial" pitchFamily="34" charset="0"/>
              <a:buChar char="•"/>
            </a:pPr>
            <a:r>
              <a:rPr lang="ja-JP" altLang="en-US" dirty="0" smtClean="0"/>
              <a:t>数十</a:t>
            </a:r>
            <a:r>
              <a:rPr lang="en-US" altLang="ja-JP" dirty="0" smtClean="0"/>
              <a:t>GB</a:t>
            </a:r>
            <a:r>
              <a:rPr lang="ja-JP" altLang="en-US" dirty="0" smtClean="0"/>
              <a:t>以上のテーブルであれば、圧縮を検討する</a:t>
            </a:r>
            <a:endParaRPr lang="en-US" altLang="ja-JP" dirty="0" smtClean="0"/>
          </a:p>
          <a:p>
            <a:pPr lvl="1">
              <a:buClr>
                <a:schemeClr val="accent1"/>
              </a:buClr>
              <a:buFont typeface="Arial" pitchFamily="34" charset="0"/>
              <a:buChar char="•"/>
            </a:pPr>
            <a:r>
              <a:rPr lang="en-US" altLang="ja-JP" dirty="0" smtClean="0"/>
              <a:t>HCC</a:t>
            </a:r>
            <a:r>
              <a:rPr lang="ja-JP" altLang="en-US" dirty="0" smtClean="0"/>
              <a:t>（</a:t>
            </a:r>
            <a:r>
              <a:rPr lang="en-US" altLang="ja-JP" dirty="0" smtClean="0"/>
              <a:t>Hybrid Columnar Compression)</a:t>
            </a:r>
            <a:r>
              <a:rPr lang="ja-JP" altLang="en-US" dirty="0" smtClean="0"/>
              <a:t>で圧縮する場合は、スタート・ポイントとして、</a:t>
            </a:r>
            <a:r>
              <a:rPr lang="en-US" altLang="ja-JP" dirty="0" smtClean="0"/>
              <a:t>”Query High”</a:t>
            </a:r>
            <a:r>
              <a:rPr lang="ja-JP" altLang="en-US" dirty="0" smtClean="0"/>
              <a:t>が推奨</a:t>
            </a:r>
            <a:endParaRPr lang="en-US" altLang="ja-JP" dirty="0" smtClean="0"/>
          </a:p>
          <a:p>
            <a:pPr>
              <a:buClr>
                <a:schemeClr val="accent1"/>
              </a:buClr>
              <a:buFont typeface="Arial" pitchFamily="34" charset="0"/>
              <a:buChar char="•"/>
            </a:pPr>
            <a:endParaRPr lang="ja-JP" altLang="en-US" dirty="0"/>
          </a:p>
        </p:txBody>
      </p:sp>
      <p:sp>
        <p:nvSpPr>
          <p:cNvPr id="5" name="Rectangle 3"/>
          <p:cNvSpPr txBox="1">
            <a:spLocks noChangeArrowheads="1"/>
          </p:cNvSpPr>
          <p:nvPr/>
        </p:nvSpPr>
        <p:spPr bwMode="auto">
          <a:xfrm>
            <a:off x="642079" y="936190"/>
            <a:ext cx="7696200" cy="305391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27013" marR="0" lvl="0" indent="-227013" algn="l" defTabSz="914400" rtl="0" eaLnBrk="0" fontAlgn="base" latinLnBrk="0" hangingPunct="0">
              <a:lnSpc>
                <a:spcPct val="100000"/>
              </a:lnSpc>
              <a:spcBef>
                <a:spcPct val="20000"/>
              </a:spcBef>
              <a:spcAft>
                <a:spcPct val="0"/>
              </a:spcAft>
              <a:buClr>
                <a:schemeClr val="accent1"/>
              </a:buClr>
              <a:buSzTx/>
              <a:buFontTx/>
              <a:buChar char="•"/>
              <a:tabLst/>
              <a:defRPr/>
            </a:pPr>
            <a:endParaRPr kumimoji="0" lang="en-US" altLang="ja-JP" sz="2000" b="0" i="0" u="none" strike="noStrike" kern="0" cap="none" spc="0" normalizeH="0" noProof="0" dirty="0">
              <a:ln>
                <a:noFill/>
              </a:ln>
              <a:solidFill>
                <a:schemeClr val="tx1"/>
              </a:solidFill>
              <a:effectLst/>
              <a:uLnTx/>
              <a:uFillTx/>
              <a:latin typeface="Verdana" pitchFamily="34" charset="0"/>
              <a:ea typeface="HGP創英角ｺﾞｼｯｸUB" pitchFamily="50" charset="-128"/>
            </a:endParaRPr>
          </a:p>
        </p:txBody>
      </p:sp>
      <p:sp>
        <p:nvSpPr>
          <p:cNvPr id="7" name="TextBox 6"/>
          <p:cNvSpPr txBox="1"/>
          <p:nvPr/>
        </p:nvSpPr>
        <p:spPr>
          <a:xfrm>
            <a:off x="536123" y="4035287"/>
            <a:ext cx="6473247" cy="463973"/>
          </a:xfrm>
          <a:prstGeom prst="rect">
            <a:avLst/>
          </a:prstGeom>
          <a:noFill/>
        </p:spPr>
        <p:txBody>
          <a:bodyPr wrap="none" rtlCol="0">
            <a:spAutoFit/>
          </a:bodyPr>
          <a:lstStyle/>
          <a:p>
            <a:pPr algn="l"/>
            <a:r>
              <a:rPr kumimoji="1" lang="en-US" altLang="ja-JP" sz="1050" dirty="0" smtClean="0"/>
              <a:t>*HCC(Hybrid Columnar Compression)</a:t>
            </a:r>
          </a:p>
          <a:p>
            <a:pPr algn="l"/>
            <a:r>
              <a:rPr kumimoji="1" lang="en-US" altLang="ja-JP" sz="1050" dirty="0" smtClean="0"/>
              <a:t>      http://www.oracle.com/technetwork/server-storage/engineered-systems/exadata/ehcc-twp-131254.pdf</a:t>
            </a:r>
            <a:endParaRPr kumimoji="1" lang="ja-JP" altLang="en-US" sz="1050" dirty="0" err="1" smtClean="0"/>
          </a:p>
        </p:txBody>
      </p:sp>
      <p:sp>
        <p:nvSpPr>
          <p:cNvPr id="8" name="角丸四角形 7"/>
          <p:cNvSpPr/>
          <p:nvPr/>
        </p:nvSpPr>
        <p:spPr>
          <a:xfrm rot="20198652">
            <a:off x="7488914" y="371805"/>
            <a:ext cx="1577591" cy="3114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smtClean="0"/>
              <a:t>経験値より</a:t>
            </a:r>
            <a:endParaRPr kumimoji="1" lang="ja-JP" altLang="en-US" sz="1800" dirty="0"/>
          </a:p>
        </p:txBody>
      </p:sp>
      <p:sp>
        <p:nvSpPr>
          <p:cNvPr id="9" name="スライド番号プレースホルダ 8"/>
          <p:cNvSpPr>
            <a:spLocks noGrp="1"/>
          </p:cNvSpPr>
          <p:nvPr>
            <p:ph type="sldNum" sz="quarter" idx="12"/>
          </p:nvPr>
        </p:nvSpPr>
        <p:spPr/>
        <p:txBody>
          <a:bodyPr/>
          <a:lstStyle/>
          <a:p>
            <a:pPr>
              <a:defRPr/>
            </a:pPr>
            <a:fld id="{47645EBB-67B3-46AB-AC82-6F9B6AD9EB81}" type="slidenum">
              <a:rPr lang="en-US" altLang="ja-JP" smtClean="0"/>
              <a:pPr>
                <a:defRPr/>
              </a:pPr>
              <a:t>14</a:t>
            </a:fld>
            <a:endParaRPr lang="ja-JP" altLang="en-US" dirty="0"/>
          </a:p>
        </p:txBody>
      </p:sp>
      <p:sp>
        <p:nvSpPr>
          <p:cNvPr id="11" name="フッター プレースホルダ 10"/>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a:lstStyle/>
          <a:p>
            <a:r>
              <a:rPr kumimoji="1" lang="ja-JP" altLang="en-US" dirty="0" smtClean="0"/>
              <a:t>データ・ローディング</a:t>
            </a:r>
            <a:endParaRPr kumimoji="1" lang="ja-JP" altLang="en-US" dirty="0"/>
          </a:p>
        </p:txBody>
      </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ja-JP" altLang="en-US" smtClean="0"/>
              <a:t>データローディング処理</a:t>
            </a:r>
            <a:endParaRPr lang="en-US" altLang="ja-JP" dirty="0" smtClean="0"/>
          </a:p>
        </p:txBody>
      </p:sp>
      <p:sp>
        <p:nvSpPr>
          <p:cNvPr id="9" name="テキスト ボックス 8"/>
          <p:cNvSpPr txBox="1"/>
          <p:nvPr/>
        </p:nvSpPr>
        <p:spPr>
          <a:xfrm>
            <a:off x="732152" y="916197"/>
            <a:ext cx="2430474" cy="313932"/>
          </a:xfrm>
          <a:prstGeom prst="rect">
            <a:avLst/>
          </a:prstGeom>
          <a:noFill/>
        </p:spPr>
        <p:txBody>
          <a:bodyPr wrap="none" rtlCol="0">
            <a:spAutoFit/>
          </a:bodyPr>
          <a:lstStyle/>
          <a:p>
            <a:pPr algn="l"/>
            <a:r>
              <a:rPr kumimoji="1" lang="ja-JP" altLang="en-US" sz="1600" b="1" dirty="0" smtClean="0">
                <a:latin typeface="+mn-ea"/>
                <a:ea typeface="+mn-ea"/>
              </a:rPr>
              <a:t>データローディングの手法</a:t>
            </a:r>
            <a:endParaRPr kumimoji="1" lang="ja-JP" altLang="en-US" sz="1600" b="1" dirty="0">
              <a:latin typeface="+mn-ea"/>
              <a:ea typeface="+mn-ea"/>
            </a:endParaRPr>
          </a:p>
        </p:txBody>
      </p:sp>
      <p:sp>
        <p:nvSpPr>
          <p:cNvPr id="162" name="正方形/長方形 161"/>
          <p:cNvSpPr/>
          <p:nvPr/>
        </p:nvSpPr>
        <p:spPr bwMode="auto">
          <a:xfrm>
            <a:off x="1856137" y="1323560"/>
            <a:ext cx="5361888" cy="3192227"/>
          </a:xfrm>
          <a:prstGeom prst="rect">
            <a:avLst/>
          </a:prstGeom>
          <a:gradFill flip="none" rotWithShape="1">
            <a:gsLst>
              <a:gs pos="100000">
                <a:srgbClr val="FFC000"/>
              </a:gs>
              <a:gs pos="35000">
                <a:schemeClr val="accent4">
                  <a:tint val="37000"/>
                  <a:satMod val="300000"/>
                </a:schemeClr>
              </a:gs>
              <a:gs pos="100000">
                <a:schemeClr val="accent4">
                  <a:tint val="15000"/>
                  <a:satMod val="350000"/>
                </a:schemeClr>
              </a:gs>
            </a:gsLst>
            <a:path path="circle">
              <a:fillToRect t="100000" r="100000"/>
            </a:path>
            <a:tileRect l="-100000" b="-100000"/>
          </a:gradFill>
          <a:ln w="9525" cap="flat" cmpd="sng" algn="ctr">
            <a:noFill/>
            <a:prstDash val="solid"/>
            <a:round/>
            <a:headEnd type="none" w="med" len="med"/>
            <a:tailEnd type="none" w="med" len="med"/>
          </a:ln>
          <a:effectLst/>
        </p:spPr>
        <p:txBody>
          <a:bodyPr vert="horz" wrap="square" lIns="92075" tIns="46038" rIns="92075" bIns="46038" numCol="1" rtlCol="0" anchor="t" anchorCtr="0" compatLnSpc="1">
            <a:prstTxWarp prst="textNoShape">
              <a:avLst/>
            </a:prstTxWarp>
            <a:sp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ja-JP" altLang="en-US" sz="2200" b="0" i="0" u="none" strike="noStrike" cap="none" normalizeH="0" baseline="0">
              <a:ln>
                <a:noFill/>
              </a:ln>
              <a:solidFill>
                <a:schemeClr val="tx1"/>
              </a:solidFill>
              <a:effectLst/>
              <a:latin typeface="Arial" pitchFamily="-111" charset="0"/>
            </a:endParaRPr>
          </a:p>
        </p:txBody>
      </p:sp>
      <p:cxnSp>
        <p:nvCxnSpPr>
          <p:cNvPr id="164" name="直線矢印コネクタ 163"/>
          <p:cNvCxnSpPr/>
          <p:nvPr/>
        </p:nvCxnSpPr>
        <p:spPr bwMode="auto">
          <a:xfrm rot="5400000" flipH="1" flipV="1">
            <a:off x="183730" y="2890345"/>
            <a:ext cx="3309160" cy="11889"/>
          </a:xfrm>
          <a:prstGeom prst="straightConnector1">
            <a:avLst/>
          </a:prstGeom>
          <a:ln w="25400">
            <a:headEnd type="none" w="med" len="med"/>
            <a:tailEnd type="arrow"/>
          </a:ln>
        </p:spPr>
        <p:style>
          <a:lnRef idx="1">
            <a:schemeClr val="dk1"/>
          </a:lnRef>
          <a:fillRef idx="0">
            <a:schemeClr val="dk1"/>
          </a:fillRef>
          <a:effectRef idx="0">
            <a:schemeClr val="dk1"/>
          </a:effectRef>
          <a:fontRef idx="minor">
            <a:schemeClr val="tx1"/>
          </a:fontRef>
        </p:style>
      </p:cxnSp>
      <p:cxnSp>
        <p:nvCxnSpPr>
          <p:cNvPr id="165" name="直線矢印コネクタ 164"/>
          <p:cNvCxnSpPr/>
          <p:nvPr/>
        </p:nvCxnSpPr>
        <p:spPr bwMode="auto">
          <a:xfrm flipV="1">
            <a:off x="1856143" y="4527480"/>
            <a:ext cx="5409438" cy="2"/>
          </a:xfrm>
          <a:prstGeom prst="straightConnector1">
            <a:avLst/>
          </a:prstGeom>
          <a:ln w="25400">
            <a:headEnd type="none" w="med" len="med"/>
            <a:tailEnd type="arrow"/>
          </a:ln>
        </p:spPr>
        <p:style>
          <a:lnRef idx="1">
            <a:schemeClr val="dk1"/>
          </a:lnRef>
          <a:fillRef idx="0">
            <a:schemeClr val="dk1"/>
          </a:fillRef>
          <a:effectRef idx="0">
            <a:schemeClr val="dk1"/>
          </a:effectRef>
          <a:fontRef idx="minor">
            <a:schemeClr val="tx1"/>
          </a:fontRef>
        </p:style>
      </p:cxnSp>
      <p:grpSp>
        <p:nvGrpSpPr>
          <p:cNvPr id="166" name="グループ化 26"/>
          <p:cNvGrpSpPr/>
          <p:nvPr/>
        </p:nvGrpSpPr>
        <p:grpSpPr>
          <a:xfrm>
            <a:off x="5572845" y="1323558"/>
            <a:ext cx="480075" cy="855181"/>
            <a:chOff x="5494859" y="1347005"/>
            <a:chExt cx="942975" cy="1657350"/>
          </a:xfrm>
        </p:grpSpPr>
        <p:pic>
          <p:nvPicPr>
            <p:cNvPr id="191" name="図 190" descr="docum070.gif"/>
            <p:cNvPicPr>
              <a:picLocks noChangeAspect="1"/>
            </p:cNvPicPr>
            <p:nvPr/>
          </p:nvPicPr>
          <p:blipFill>
            <a:blip r:embed="rId3"/>
            <a:stretch>
              <a:fillRect/>
            </a:stretch>
          </p:blipFill>
          <p:spPr>
            <a:xfrm>
              <a:off x="5494859" y="1347005"/>
              <a:ext cx="638175" cy="1352550"/>
            </a:xfrm>
            <a:prstGeom prst="rect">
              <a:avLst/>
            </a:prstGeom>
          </p:spPr>
        </p:pic>
        <p:pic>
          <p:nvPicPr>
            <p:cNvPr id="192" name="図 20" descr="docum070.gif"/>
            <p:cNvPicPr>
              <a:picLocks noChangeAspect="1"/>
            </p:cNvPicPr>
            <p:nvPr/>
          </p:nvPicPr>
          <p:blipFill>
            <a:blip r:embed="rId3"/>
            <a:stretch>
              <a:fillRect/>
            </a:stretch>
          </p:blipFill>
          <p:spPr>
            <a:xfrm>
              <a:off x="5647259" y="1499405"/>
              <a:ext cx="638175" cy="1352550"/>
            </a:xfrm>
            <a:prstGeom prst="rect">
              <a:avLst/>
            </a:prstGeom>
          </p:spPr>
        </p:pic>
        <p:pic>
          <p:nvPicPr>
            <p:cNvPr id="193" name="図 192" descr="docum070.gif"/>
            <p:cNvPicPr>
              <a:picLocks noChangeAspect="1"/>
            </p:cNvPicPr>
            <p:nvPr/>
          </p:nvPicPr>
          <p:blipFill>
            <a:blip r:embed="rId3"/>
            <a:stretch>
              <a:fillRect/>
            </a:stretch>
          </p:blipFill>
          <p:spPr>
            <a:xfrm>
              <a:off x="5799659" y="1651805"/>
              <a:ext cx="638175" cy="1352550"/>
            </a:xfrm>
            <a:prstGeom prst="rect">
              <a:avLst/>
            </a:prstGeom>
          </p:spPr>
        </p:pic>
      </p:grpSp>
      <p:grpSp>
        <p:nvGrpSpPr>
          <p:cNvPr id="167" name="グループ化 25"/>
          <p:cNvGrpSpPr/>
          <p:nvPr/>
        </p:nvGrpSpPr>
        <p:grpSpPr>
          <a:xfrm>
            <a:off x="6179179" y="2586418"/>
            <a:ext cx="456298" cy="808410"/>
            <a:chOff x="4252912" y="2752725"/>
            <a:chExt cx="942975" cy="1657350"/>
          </a:xfrm>
        </p:grpSpPr>
        <p:pic>
          <p:nvPicPr>
            <p:cNvPr id="188" name="図 187" descr="docum099.gif"/>
            <p:cNvPicPr>
              <a:picLocks noChangeAspect="1"/>
            </p:cNvPicPr>
            <p:nvPr/>
          </p:nvPicPr>
          <p:blipFill>
            <a:blip r:embed="rId4"/>
            <a:stretch>
              <a:fillRect/>
            </a:stretch>
          </p:blipFill>
          <p:spPr>
            <a:xfrm>
              <a:off x="4252912" y="2752725"/>
              <a:ext cx="638175" cy="1352550"/>
            </a:xfrm>
            <a:prstGeom prst="rect">
              <a:avLst/>
            </a:prstGeom>
          </p:spPr>
        </p:pic>
        <p:pic>
          <p:nvPicPr>
            <p:cNvPr id="189" name="図 188" descr="docum099.gif"/>
            <p:cNvPicPr>
              <a:picLocks noChangeAspect="1"/>
            </p:cNvPicPr>
            <p:nvPr/>
          </p:nvPicPr>
          <p:blipFill>
            <a:blip r:embed="rId4"/>
            <a:stretch>
              <a:fillRect/>
            </a:stretch>
          </p:blipFill>
          <p:spPr>
            <a:xfrm>
              <a:off x="4405312" y="2905125"/>
              <a:ext cx="638175" cy="1352550"/>
            </a:xfrm>
            <a:prstGeom prst="rect">
              <a:avLst/>
            </a:prstGeom>
          </p:spPr>
        </p:pic>
        <p:pic>
          <p:nvPicPr>
            <p:cNvPr id="190" name="図 189" descr="docum099.gif"/>
            <p:cNvPicPr>
              <a:picLocks noChangeAspect="1"/>
            </p:cNvPicPr>
            <p:nvPr/>
          </p:nvPicPr>
          <p:blipFill>
            <a:blip r:embed="rId4"/>
            <a:stretch>
              <a:fillRect/>
            </a:stretch>
          </p:blipFill>
          <p:spPr>
            <a:xfrm>
              <a:off x="4557712" y="3057525"/>
              <a:ext cx="638175" cy="1352550"/>
            </a:xfrm>
            <a:prstGeom prst="rect">
              <a:avLst/>
            </a:prstGeom>
          </p:spPr>
        </p:pic>
      </p:grpSp>
      <p:grpSp>
        <p:nvGrpSpPr>
          <p:cNvPr id="168" name="グループ化 29"/>
          <p:cNvGrpSpPr/>
          <p:nvPr/>
        </p:nvGrpSpPr>
        <p:grpSpPr>
          <a:xfrm>
            <a:off x="5458848" y="3814198"/>
            <a:ext cx="796184" cy="668761"/>
            <a:chOff x="3971925" y="2938462"/>
            <a:chExt cx="1119187" cy="981075"/>
          </a:xfrm>
        </p:grpSpPr>
        <p:pic>
          <p:nvPicPr>
            <p:cNvPr id="186" name="図 185" descr="conce018.gif"/>
            <p:cNvPicPr>
              <a:picLocks noChangeAspect="1"/>
            </p:cNvPicPr>
            <p:nvPr/>
          </p:nvPicPr>
          <p:blipFill>
            <a:blip r:embed="rId5"/>
            <a:stretch>
              <a:fillRect/>
            </a:stretch>
          </p:blipFill>
          <p:spPr>
            <a:xfrm>
              <a:off x="4052887" y="2938462"/>
              <a:ext cx="1038225" cy="981075"/>
            </a:xfrm>
            <a:prstGeom prst="rect">
              <a:avLst/>
            </a:prstGeom>
          </p:spPr>
        </p:pic>
        <p:pic>
          <p:nvPicPr>
            <p:cNvPr id="187" name="図 186" descr="manuf035.gif"/>
            <p:cNvPicPr>
              <a:picLocks noChangeAspect="1"/>
            </p:cNvPicPr>
            <p:nvPr/>
          </p:nvPicPr>
          <p:blipFill>
            <a:blip r:embed="rId6"/>
            <a:stretch>
              <a:fillRect/>
            </a:stretch>
          </p:blipFill>
          <p:spPr>
            <a:xfrm>
              <a:off x="3971925" y="3179927"/>
              <a:ext cx="907752" cy="734847"/>
            </a:xfrm>
            <a:prstGeom prst="rect">
              <a:avLst/>
            </a:prstGeom>
          </p:spPr>
        </p:pic>
      </p:grpSp>
      <p:grpSp>
        <p:nvGrpSpPr>
          <p:cNvPr id="169" name="グループ化 33"/>
          <p:cNvGrpSpPr/>
          <p:nvPr/>
        </p:nvGrpSpPr>
        <p:grpSpPr>
          <a:xfrm>
            <a:off x="2285174" y="1428069"/>
            <a:ext cx="844112" cy="975951"/>
            <a:chOff x="3125692" y="1705970"/>
            <a:chExt cx="1336898" cy="1862422"/>
          </a:xfrm>
        </p:grpSpPr>
        <p:pic>
          <p:nvPicPr>
            <p:cNvPr id="183" name="図 182" descr="datab001.gif"/>
            <p:cNvPicPr>
              <a:picLocks noChangeAspect="1"/>
            </p:cNvPicPr>
            <p:nvPr/>
          </p:nvPicPr>
          <p:blipFill>
            <a:blip r:embed="rId7"/>
            <a:stretch>
              <a:fillRect/>
            </a:stretch>
          </p:blipFill>
          <p:spPr>
            <a:xfrm>
              <a:off x="3796707" y="2800066"/>
              <a:ext cx="665883" cy="768326"/>
            </a:xfrm>
            <a:prstGeom prst="rect">
              <a:avLst/>
            </a:prstGeom>
          </p:spPr>
        </p:pic>
        <p:pic>
          <p:nvPicPr>
            <p:cNvPr id="184" name="図 183" descr="datab001.gif"/>
            <p:cNvPicPr>
              <a:picLocks noChangeAspect="1"/>
            </p:cNvPicPr>
            <p:nvPr/>
          </p:nvPicPr>
          <p:blipFill>
            <a:blip r:embed="rId7"/>
            <a:stretch>
              <a:fillRect/>
            </a:stretch>
          </p:blipFill>
          <p:spPr>
            <a:xfrm>
              <a:off x="3125692" y="1705970"/>
              <a:ext cx="665883" cy="768326"/>
            </a:xfrm>
            <a:prstGeom prst="rect">
              <a:avLst/>
            </a:prstGeom>
          </p:spPr>
        </p:pic>
        <p:pic>
          <p:nvPicPr>
            <p:cNvPr id="185" name="Picture 2" descr="Network: Data, Exchange"/>
            <p:cNvPicPr>
              <a:picLocks noChangeAspect="1" noChangeArrowheads="1"/>
            </p:cNvPicPr>
            <p:nvPr/>
          </p:nvPicPr>
          <p:blipFill>
            <a:blip r:embed="rId8"/>
            <a:srcRect/>
            <a:stretch>
              <a:fillRect/>
            </a:stretch>
          </p:blipFill>
          <p:spPr bwMode="auto">
            <a:xfrm>
              <a:off x="3226322" y="2135851"/>
              <a:ext cx="1066800" cy="1104901"/>
            </a:xfrm>
            <a:prstGeom prst="rect">
              <a:avLst/>
            </a:prstGeom>
            <a:noFill/>
          </p:spPr>
        </p:pic>
      </p:grpSp>
      <p:pic>
        <p:nvPicPr>
          <p:cNvPr id="170" name="Picture 4" descr="Oil_and_Utilities: Pump "/>
          <p:cNvPicPr>
            <a:picLocks noChangeAspect="1" noChangeArrowheads="1"/>
          </p:cNvPicPr>
          <p:nvPr/>
        </p:nvPicPr>
        <p:blipFill>
          <a:blip r:embed="rId9"/>
          <a:srcRect/>
          <a:stretch>
            <a:fillRect/>
          </a:stretch>
        </p:blipFill>
        <p:spPr bwMode="auto">
          <a:xfrm>
            <a:off x="3393312" y="2180438"/>
            <a:ext cx="638989" cy="680841"/>
          </a:xfrm>
          <a:prstGeom prst="rect">
            <a:avLst/>
          </a:prstGeom>
          <a:noFill/>
        </p:spPr>
      </p:pic>
      <p:pic>
        <p:nvPicPr>
          <p:cNvPr id="171" name="Picture 6" descr="Concept: Chain, Linked, Connect"/>
          <p:cNvPicPr>
            <a:picLocks noChangeAspect="1" noChangeArrowheads="1"/>
          </p:cNvPicPr>
          <p:nvPr/>
        </p:nvPicPr>
        <p:blipFill>
          <a:blip r:embed="rId10"/>
          <a:srcRect/>
          <a:stretch>
            <a:fillRect/>
          </a:stretch>
        </p:blipFill>
        <p:spPr bwMode="auto">
          <a:xfrm>
            <a:off x="4868780" y="3192794"/>
            <a:ext cx="542141" cy="365352"/>
          </a:xfrm>
          <a:prstGeom prst="rect">
            <a:avLst/>
          </a:prstGeom>
          <a:noFill/>
        </p:spPr>
      </p:pic>
      <p:sp>
        <p:nvSpPr>
          <p:cNvPr id="172" name="テキスト ボックス 171"/>
          <p:cNvSpPr txBox="1"/>
          <p:nvPr/>
        </p:nvSpPr>
        <p:spPr>
          <a:xfrm>
            <a:off x="4593444" y="3580335"/>
            <a:ext cx="1058761" cy="221505"/>
          </a:xfrm>
          <a:prstGeom prst="rect">
            <a:avLst/>
          </a:prstGeom>
          <a:noFill/>
        </p:spPr>
        <p:txBody>
          <a:bodyPr wrap="none" rtlCol="0">
            <a:spAutoFit/>
          </a:bodyPr>
          <a:lstStyle/>
          <a:p>
            <a:r>
              <a:rPr kumimoji="1" lang="en-US" altLang="ja-JP" sz="1200" dirty="0" smtClean="0">
                <a:latin typeface="Verdana" pitchFamily="34" charset="0"/>
              </a:rPr>
              <a:t>database</a:t>
            </a:r>
            <a:r>
              <a:rPr kumimoji="1" lang="ja-JP" altLang="en-US" sz="1200" dirty="0" smtClean="0">
                <a:latin typeface="Verdana" pitchFamily="34" charset="0"/>
              </a:rPr>
              <a:t> </a:t>
            </a:r>
            <a:r>
              <a:rPr kumimoji="1" lang="en-US" altLang="ja-JP" sz="1200" dirty="0" smtClean="0">
                <a:latin typeface="Verdana" pitchFamily="34" charset="0"/>
              </a:rPr>
              <a:t>link</a:t>
            </a:r>
            <a:endParaRPr kumimoji="1" lang="ja-JP" altLang="en-US" dirty="0">
              <a:latin typeface="Verdana" pitchFamily="34" charset="0"/>
            </a:endParaRPr>
          </a:p>
        </p:txBody>
      </p:sp>
      <p:sp>
        <p:nvSpPr>
          <p:cNvPr id="173" name="テキスト ボックス 172"/>
          <p:cNvSpPr txBox="1"/>
          <p:nvPr/>
        </p:nvSpPr>
        <p:spPr>
          <a:xfrm>
            <a:off x="6127473" y="4213714"/>
            <a:ext cx="1062001" cy="221505"/>
          </a:xfrm>
          <a:prstGeom prst="rect">
            <a:avLst/>
          </a:prstGeom>
          <a:noFill/>
        </p:spPr>
        <p:txBody>
          <a:bodyPr wrap="none" rtlCol="0">
            <a:spAutoFit/>
          </a:bodyPr>
          <a:lstStyle/>
          <a:p>
            <a:r>
              <a:rPr kumimoji="1" lang="en-US" altLang="ja-JP" sz="1200" dirty="0" smtClean="0">
                <a:latin typeface="Verdana" pitchFamily="34" charset="0"/>
              </a:rPr>
              <a:t>Web Services</a:t>
            </a:r>
            <a:endParaRPr kumimoji="1" lang="ja-JP" altLang="en-US" dirty="0">
              <a:latin typeface="Verdana" pitchFamily="34" charset="0"/>
            </a:endParaRPr>
          </a:p>
        </p:txBody>
      </p:sp>
      <p:sp>
        <p:nvSpPr>
          <p:cNvPr id="174" name="テキスト ボックス 173"/>
          <p:cNvSpPr txBox="1"/>
          <p:nvPr/>
        </p:nvSpPr>
        <p:spPr>
          <a:xfrm>
            <a:off x="6123800" y="3397143"/>
            <a:ext cx="716639" cy="221505"/>
          </a:xfrm>
          <a:prstGeom prst="rect">
            <a:avLst/>
          </a:prstGeom>
          <a:noFill/>
        </p:spPr>
        <p:txBody>
          <a:bodyPr wrap="none" rtlCol="0">
            <a:spAutoFit/>
          </a:bodyPr>
          <a:lstStyle/>
          <a:p>
            <a:r>
              <a:rPr kumimoji="1" lang="en-US" altLang="ja-JP" sz="1200" dirty="0" smtClean="0">
                <a:latin typeface="Verdana" pitchFamily="34" charset="0"/>
              </a:rPr>
              <a:t>XML File</a:t>
            </a:r>
            <a:endParaRPr kumimoji="1" lang="ja-JP" altLang="en-US" dirty="0">
              <a:latin typeface="Verdana" pitchFamily="34" charset="0"/>
            </a:endParaRPr>
          </a:p>
        </p:txBody>
      </p:sp>
      <p:sp>
        <p:nvSpPr>
          <p:cNvPr id="175" name="テキスト ボックス 174"/>
          <p:cNvSpPr txBox="1"/>
          <p:nvPr/>
        </p:nvSpPr>
        <p:spPr>
          <a:xfrm>
            <a:off x="5495195" y="2171311"/>
            <a:ext cx="717590" cy="221505"/>
          </a:xfrm>
          <a:prstGeom prst="rect">
            <a:avLst/>
          </a:prstGeom>
          <a:noFill/>
        </p:spPr>
        <p:txBody>
          <a:bodyPr wrap="none" rtlCol="0">
            <a:spAutoFit/>
          </a:bodyPr>
          <a:lstStyle/>
          <a:p>
            <a:r>
              <a:rPr kumimoji="1" lang="en-US" altLang="ja-JP" sz="1200" dirty="0" smtClean="0">
                <a:latin typeface="Verdana" pitchFamily="34" charset="0"/>
              </a:rPr>
              <a:t>Text File</a:t>
            </a:r>
            <a:endParaRPr kumimoji="1" lang="ja-JP" altLang="en-US" dirty="0">
              <a:latin typeface="Verdana" pitchFamily="34" charset="0"/>
            </a:endParaRPr>
          </a:p>
        </p:txBody>
      </p:sp>
      <p:sp>
        <p:nvSpPr>
          <p:cNvPr id="176" name="テキスト ボックス 175"/>
          <p:cNvSpPr txBox="1"/>
          <p:nvPr/>
        </p:nvSpPr>
        <p:spPr>
          <a:xfrm>
            <a:off x="2648423" y="1307239"/>
            <a:ext cx="1019606" cy="443011"/>
          </a:xfrm>
          <a:prstGeom prst="rect">
            <a:avLst/>
          </a:prstGeom>
          <a:noFill/>
        </p:spPr>
        <p:txBody>
          <a:bodyPr wrap="none" rtlCol="0">
            <a:spAutoFit/>
          </a:bodyPr>
          <a:lstStyle/>
          <a:p>
            <a:r>
              <a:rPr kumimoji="1" lang="en-US" altLang="ja-JP" sz="1200" dirty="0" err="1" smtClean="0">
                <a:latin typeface="Verdana" pitchFamily="34" charset="0"/>
              </a:rPr>
              <a:t>Transpotable</a:t>
            </a:r>
            <a:endParaRPr kumimoji="1" lang="en-US" altLang="ja-JP" sz="1200" dirty="0" smtClean="0">
              <a:latin typeface="Verdana" pitchFamily="34" charset="0"/>
            </a:endParaRPr>
          </a:p>
          <a:p>
            <a:r>
              <a:rPr kumimoji="1" lang="en-US" altLang="ja-JP" sz="1200" dirty="0" err="1" smtClean="0">
                <a:latin typeface="Verdana" pitchFamily="34" charset="0"/>
              </a:rPr>
              <a:t>Tablespace</a:t>
            </a:r>
            <a:endParaRPr kumimoji="1" lang="en-US" altLang="ja-JP" sz="1200" dirty="0" smtClean="0">
              <a:latin typeface="Verdana" pitchFamily="34" charset="0"/>
            </a:endParaRPr>
          </a:p>
        </p:txBody>
      </p:sp>
      <p:sp>
        <p:nvSpPr>
          <p:cNvPr id="177" name="テキスト ボックス 176"/>
          <p:cNvSpPr txBox="1"/>
          <p:nvPr/>
        </p:nvSpPr>
        <p:spPr>
          <a:xfrm>
            <a:off x="3299064" y="2950236"/>
            <a:ext cx="859074" cy="221505"/>
          </a:xfrm>
          <a:prstGeom prst="rect">
            <a:avLst/>
          </a:prstGeom>
          <a:noFill/>
        </p:spPr>
        <p:txBody>
          <a:bodyPr wrap="none" rtlCol="0">
            <a:spAutoFit/>
          </a:bodyPr>
          <a:lstStyle/>
          <a:p>
            <a:r>
              <a:rPr kumimoji="1" lang="en-US" altLang="ja-JP" sz="1200" dirty="0" err="1" smtClean="0">
                <a:latin typeface="Verdana" pitchFamily="34" charset="0"/>
              </a:rPr>
              <a:t>DataPump</a:t>
            </a:r>
            <a:endParaRPr kumimoji="1" lang="en-US" altLang="ja-JP" sz="1200" dirty="0" smtClean="0">
              <a:latin typeface="Verdana" pitchFamily="34" charset="0"/>
            </a:endParaRPr>
          </a:p>
        </p:txBody>
      </p:sp>
      <p:sp>
        <p:nvSpPr>
          <p:cNvPr id="178" name="テキスト ボックス 177"/>
          <p:cNvSpPr txBox="1"/>
          <p:nvPr/>
        </p:nvSpPr>
        <p:spPr>
          <a:xfrm>
            <a:off x="600109" y="2073868"/>
            <a:ext cx="1146469" cy="517065"/>
          </a:xfrm>
          <a:prstGeom prst="rect">
            <a:avLst/>
          </a:prstGeom>
          <a:noFill/>
        </p:spPr>
        <p:txBody>
          <a:bodyPr wrap="none" rtlCol="0">
            <a:spAutoFit/>
          </a:bodyPr>
          <a:lstStyle/>
          <a:p>
            <a:r>
              <a:rPr kumimoji="1" lang="ja-JP" altLang="en-US" sz="1200" dirty="0" smtClean="0">
                <a:latin typeface="+mn-ea"/>
                <a:ea typeface="+mn-ea"/>
              </a:rPr>
              <a:t>大量データ</a:t>
            </a:r>
            <a:endParaRPr kumimoji="1" lang="en-US" altLang="ja-JP" dirty="0" smtClean="0">
              <a:latin typeface="+mn-ea"/>
              <a:ea typeface="+mn-ea"/>
            </a:endParaRPr>
          </a:p>
          <a:p>
            <a:r>
              <a:rPr kumimoji="1" lang="ja-JP" altLang="en-US" sz="1200" dirty="0" smtClean="0">
                <a:latin typeface="+mn-ea"/>
                <a:ea typeface="+mn-ea"/>
              </a:rPr>
              <a:t>パフォーマンス</a:t>
            </a:r>
            <a:endParaRPr kumimoji="1" lang="en-US" altLang="ja-JP" sz="1200" dirty="0" smtClean="0">
              <a:latin typeface="+mn-ea"/>
              <a:ea typeface="+mn-ea"/>
            </a:endParaRPr>
          </a:p>
        </p:txBody>
      </p:sp>
      <p:sp>
        <p:nvSpPr>
          <p:cNvPr id="179" name="テキスト ボックス 178"/>
          <p:cNvSpPr txBox="1"/>
          <p:nvPr/>
        </p:nvSpPr>
        <p:spPr>
          <a:xfrm>
            <a:off x="6067799" y="4552307"/>
            <a:ext cx="1261885" cy="258532"/>
          </a:xfrm>
          <a:prstGeom prst="rect">
            <a:avLst/>
          </a:prstGeom>
          <a:noFill/>
        </p:spPr>
        <p:txBody>
          <a:bodyPr wrap="none" rtlCol="0">
            <a:spAutoFit/>
          </a:bodyPr>
          <a:lstStyle/>
          <a:p>
            <a:r>
              <a:rPr kumimoji="1" lang="ja-JP" altLang="en-US" sz="1200" dirty="0" smtClean="0">
                <a:latin typeface="+mn-ea"/>
                <a:ea typeface="+mn-ea"/>
              </a:rPr>
              <a:t>異機種間接続性</a:t>
            </a:r>
            <a:endParaRPr kumimoji="1" lang="en-US" altLang="ja-JP" sz="1200" dirty="0" smtClean="0">
              <a:latin typeface="+mn-ea"/>
              <a:ea typeface="+mn-ea"/>
            </a:endParaRPr>
          </a:p>
        </p:txBody>
      </p:sp>
      <p:grpSp>
        <p:nvGrpSpPr>
          <p:cNvPr id="180" name="グループ化 46"/>
          <p:cNvGrpSpPr/>
          <p:nvPr/>
        </p:nvGrpSpPr>
        <p:grpSpPr>
          <a:xfrm>
            <a:off x="5066137" y="667931"/>
            <a:ext cx="3731041" cy="1813249"/>
            <a:chOff x="4995077" y="1172763"/>
            <a:chExt cx="4283021" cy="2116350"/>
          </a:xfrm>
        </p:grpSpPr>
        <p:sp>
          <p:nvSpPr>
            <p:cNvPr id="181" name="円/楕円 180"/>
            <p:cNvSpPr/>
            <p:nvPr/>
          </p:nvSpPr>
          <p:spPr bwMode="auto">
            <a:xfrm>
              <a:off x="4995077" y="1733269"/>
              <a:ext cx="1774209" cy="1555844"/>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2075" tIns="46038" rIns="92075" bIns="46038" numCol="1" rtlCol="0" anchor="t" anchorCtr="0" compatLnSpc="1">
              <a:prstTxWarp prst="textNoShape">
                <a:avLst/>
              </a:prstTxWarp>
              <a:sp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ja-JP" altLang="en-US" sz="2200" b="0" i="0" u="none" strike="noStrike" cap="none" normalizeH="0" baseline="0">
                <a:ln>
                  <a:noFill/>
                </a:ln>
                <a:solidFill>
                  <a:schemeClr val="tx1"/>
                </a:solidFill>
                <a:effectLst/>
                <a:latin typeface="Arial" pitchFamily="-111" charset="0"/>
              </a:endParaRPr>
            </a:p>
          </p:txBody>
        </p:sp>
        <p:sp>
          <p:nvSpPr>
            <p:cNvPr id="182" name="四角形吹き出し 181"/>
            <p:cNvSpPr/>
            <p:nvPr/>
          </p:nvSpPr>
          <p:spPr bwMode="auto">
            <a:xfrm>
              <a:off x="7299172" y="1172763"/>
              <a:ext cx="1978926" cy="1034771"/>
            </a:xfrm>
            <a:prstGeom prst="wedgeRectCallout">
              <a:avLst>
                <a:gd name="adj1" fmla="val -84912"/>
                <a:gd name="adj2" fmla="val 34542"/>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2075" tIns="46038" rIns="92075" bIns="46038" numCol="1" rtlCol="0" anchor="t" anchorCtr="0" compatLnSpc="1">
              <a:prstTxWarp prst="textNoShape">
                <a:avLst/>
              </a:prstTxWarp>
              <a:spAutoFit/>
            </a:bodyPr>
            <a:lstStyle/>
            <a:p>
              <a:pPr marL="119063" indent="-119063" algn="l">
                <a:buClrTx/>
                <a:buFont typeface="Arial" pitchFamily="34" charset="0"/>
                <a:buChar char="•"/>
              </a:pPr>
              <a:r>
                <a:rPr lang="en-US" altLang="ja-JP" sz="1200" dirty="0" smtClean="0">
                  <a:solidFill>
                    <a:schemeClr val="bg1"/>
                  </a:solidFill>
                  <a:latin typeface="Verdana" pitchFamily="34" charset="0"/>
                  <a:ea typeface="HGP創英角ｺﾞｼｯｸUB" pitchFamily="50" charset="-128"/>
                </a:rPr>
                <a:t>SQL*Loader</a:t>
              </a:r>
            </a:p>
            <a:p>
              <a:pPr marL="119063" indent="-119063" algn="l">
                <a:buClrTx/>
                <a:buFont typeface="Arial" pitchFamily="34" charset="0"/>
                <a:buChar char="•"/>
              </a:pPr>
              <a:r>
                <a:rPr lang="ja-JP" altLang="en-US" sz="1200" dirty="0" smtClean="0">
                  <a:solidFill>
                    <a:schemeClr val="bg1"/>
                  </a:solidFill>
                  <a:latin typeface="Verdana" pitchFamily="34" charset="0"/>
                  <a:ea typeface="HGP創英角ｺﾞｼｯｸUB" pitchFamily="50" charset="-128"/>
                </a:rPr>
                <a:t>外部表</a:t>
              </a:r>
              <a:endParaRPr lang="en-US" altLang="ja-JP" sz="1200" dirty="0" smtClean="0">
                <a:solidFill>
                  <a:schemeClr val="bg1"/>
                </a:solidFill>
                <a:latin typeface="Verdana" pitchFamily="34" charset="0"/>
                <a:ea typeface="HGP創英角ｺﾞｼｯｸUB" pitchFamily="50" charset="-128"/>
              </a:endParaRPr>
            </a:p>
            <a:p>
              <a:pPr marL="119063" indent="-119063" algn="l">
                <a:buClrTx/>
                <a:buFont typeface="Arial" pitchFamily="34" charset="0"/>
                <a:buChar char="•"/>
              </a:pPr>
              <a:r>
                <a:rPr lang="ja-JP" altLang="en-US" sz="1200" dirty="0" smtClean="0">
                  <a:solidFill>
                    <a:schemeClr val="bg1"/>
                  </a:solidFill>
                  <a:latin typeface="Verdana" pitchFamily="34" charset="0"/>
                  <a:ea typeface="HGP創英角ｺﾞｼｯｸUB" pitchFamily="50" charset="-128"/>
                </a:rPr>
                <a:t>カスタム</a:t>
              </a:r>
              <a:r>
                <a:rPr lang="en-US" altLang="ja-JP" sz="1200" dirty="0" smtClean="0">
                  <a:solidFill>
                    <a:schemeClr val="bg1"/>
                  </a:solidFill>
                  <a:latin typeface="Verdana" pitchFamily="34" charset="0"/>
                  <a:ea typeface="HGP創英角ｺﾞｼｯｸUB" pitchFamily="50" charset="-128"/>
                </a:rPr>
                <a:t>/3</a:t>
              </a:r>
              <a:r>
                <a:rPr lang="en-US" altLang="ja-JP" sz="1200" baseline="30000" dirty="0" smtClean="0">
                  <a:solidFill>
                    <a:schemeClr val="bg1"/>
                  </a:solidFill>
                  <a:latin typeface="Verdana" pitchFamily="34" charset="0"/>
                  <a:ea typeface="HGP創英角ｺﾞｼｯｸUB" pitchFamily="50" charset="-128"/>
                </a:rPr>
                <a:t>rd</a:t>
              </a:r>
              <a:r>
                <a:rPr lang="en-US" altLang="ja-JP" sz="1200" dirty="0" smtClean="0">
                  <a:solidFill>
                    <a:schemeClr val="bg1"/>
                  </a:solidFill>
                  <a:latin typeface="Verdana" pitchFamily="34" charset="0"/>
                  <a:ea typeface="HGP創英角ｺﾞｼｯｸUB" pitchFamily="50" charset="-128"/>
                </a:rPr>
                <a:t> </a:t>
              </a:r>
              <a:r>
                <a:rPr lang="ja-JP" altLang="en-US" sz="1200" dirty="0" smtClean="0">
                  <a:solidFill>
                    <a:schemeClr val="bg1"/>
                  </a:solidFill>
                  <a:latin typeface="Verdana" pitchFamily="34" charset="0"/>
                  <a:ea typeface="HGP創英角ｺﾞｼｯｸUB" pitchFamily="50" charset="-128"/>
                </a:rPr>
                <a:t>パーティ</a:t>
              </a:r>
            </a:p>
            <a:p>
              <a:pPr marL="119063" marR="0" indent="-119063" algn="ctr" defTabSz="914400" rtl="0" eaLnBrk="1" fontAlgn="base" latinLnBrk="0" hangingPunct="1">
                <a:lnSpc>
                  <a:spcPct val="90000"/>
                </a:lnSpc>
                <a:spcBef>
                  <a:spcPct val="50000"/>
                </a:spcBef>
                <a:spcAft>
                  <a:spcPct val="0"/>
                </a:spcAft>
                <a:buClrTx/>
                <a:buSzTx/>
                <a:buFontTx/>
                <a:buNone/>
                <a:tabLst/>
              </a:pPr>
              <a:endParaRPr kumimoji="0" lang="ja-JP" altLang="en-US" sz="1200" b="0" i="0" u="none" strike="noStrike" cap="none" normalizeH="0" baseline="0" dirty="0">
                <a:ln>
                  <a:noFill/>
                </a:ln>
                <a:solidFill>
                  <a:schemeClr val="bg1"/>
                </a:solidFill>
                <a:effectLst/>
                <a:latin typeface="Arial" pitchFamily="-111" charset="0"/>
              </a:endParaRPr>
            </a:p>
          </p:txBody>
        </p:sp>
      </p:grpSp>
      <p:sp>
        <p:nvSpPr>
          <p:cNvPr id="35" name="スライド番号プレースホルダ 34"/>
          <p:cNvSpPr>
            <a:spLocks noGrp="1"/>
          </p:cNvSpPr>
          <p:nvPr>
            <p:ph type="sldNum" sz="quarter" idx="12"/>
          </p:nvPr>
        </p:nvSpPr>
        <p:spPr/>
        <p:txBody>
          <a:bodyPr/>
          <a:lstStyle/>
          <a:p>
            <a:pPr>
              <a:defRPr/>
            </a:pPr>
            <a:fld id="{47645EBB-67B3-46AB-AC82-6F9B6AD9EB81}" type="slidenum">
              <a:rPr lang="en-US" altLang="ja-JP" smtClean="0"/>
              <a:pPr>
                <a:defRPr/>
              </a:pPr>
              <a:t>16</a:t>
            </a:fld>
            <a:endParaRPr lang="ja-JP" altLang="en-US" dirty="0"/>
          </a:p>
        </p:txBody>
      </p:sp>
      <p:sp>
        <p:nvSpPr>
          <p:cNvPr id="36" name="フッター プレースホルダ 35"/>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ja-JP" altLang="en-US" smtClean="0"/>
              <a:t>データローディング・ベスト・プラクティス</a:t>
            </a:r>
            <a:endParaRPr lang="en-US" altLang="ja-JP" dirty="0" smtClean="0"/>
          </a:p>
        </p:txBody>
      </p:sp>
      <p:sp>
        <p:nvSpPr>
          <p:cNvPr id="7" name="コンテンツ プレースホルダ 6"/>
          <p:cNvSpPr>
            <a:spLocks noGrp="1"/>
          </p:cNvSpPr>
          <p:nvPr>
            <p:ph idx="1"/>
          </p:nvPr>
        </p:nvSpPr>
        <p:spPr/>
        <p:txBody>
          <a:bodyPr>
            <a:normAutofit fontScale="70000" lnSpcReduction="20000"/>
          </a:bodyPr>
          <a:lstStyle/>
          <a:p>
            <a:pPr marL="517525" lvl="0" indent="-457200">
              <a:buFont typeface="+mj-lt"/>
              <a:buAutoNum type="arabicPeriod"/>
            </a:pPr>
            <a:r>
              <a:rPr lang="ja-JP" altLang="en-GB" dirty="0" smtClean="0"/>
              <a:t>外部表</a:t>
            </a:r>
          </a:p>
          <a:p>
            <a:pPr marL="746125" lvl="1" indent="-342900">
              <a:buClr>
                <a:schemeClr val="accent1"/>
              </a:buClr>
              <a:buFont typeface="Arial" pitchFamily="34" charset="0"/>
              <a:buChar char="•"/>
            </a:pPr>
            <a:r>
              <a:rPr lang="en-GB" altLang="ja-JP" dirty="0" smtClean="0"/>
              <a:t>SQL</a:t>
            </a:r>
            <a:r>
              <a:rPr lang="ja-JP" altLang="en-GB" dirty="0" smtClean="0"/>
              <a:t>や</a:t>
            </a:r>
            <a:r>
              <a:rPr lang="en-GB" altLang="ja-JP" dirty="0" smtClean="0"/>
              <a:t>PL/SQL</a:t>
            </a:r>
            <a:r>
              <a:rPr lang="ja-JP" altLang="en-GB" dirty="0" smtClean="0"/>
              <a:t>でフラットファイルにアクセス可能</a:t>
            </a:r>
          </a:p>
          <a:p>
            <a:pPr marL="746125" lvl="1" indent="-342900">
              <a:buClr>
                <a:schemeClr val="accent1"/>
              </a:buClr>
              <a:buFont typeface="Arial" pitchFamily="34" charset="0"/>
              <a:buChar char="•"/>
            </a:pPr>
            <a:r>
              <a:rPr lang="ja-JP" altLang="en-GB" dirty="0" smtClean="0"/>
              <a:t>領域を無駄にせず、複雑なデータ変換も実施できる</a:t>
            </a:r>
            <a:endParaRPr lang="en-GB" altLang="ja-JP" dirty="0" smtClean="0"/>
          </a:p>
          <a:p>
            <a:pPr marL="517525" lvl="0" indent="-457200">
              <a:buFont typeface="+mj-lt"/>
              <a:buAutoNum type="arabicPeriod"/>
            </a:pPr>
            <a:r>
              <a:rPr lang="en-GB" altLang="ja-JP" dirty="0" smtClean="0"/>
              <a:t>DBFS</a:t>
            </a:r>
            <a:r>
              <a:rPr lang="ja-JP" altLang="en-GB" dirty="0" smtClean="0"/>
              <a:t>領域の利用</a:t>
            </a:r>
          </a:p>
          <a:p>
            <a:pPr marL="746125" lvl="1" indent="-342900">
              <a:buClr>
                <a:schemeClr val="accent1"/>
              </a:buClr>
              <a:buFont typeface="Arial" pitchFamily="34" charset="0"/>
              <a:buChar char="•"/>
            </a:pPr>
            <a:r>
              <a:rPr lang="ja-JP" altLang="en-GB" dirty="0" smtClean="0"/>
              <a:t>フラットファイルを配置するステージング領域として、</a:t>
            </a:r>
            <a:r>
              <a:rPr lang="en-GB" altLang="ja-JP" dirty="0" smtClean="0"/>
              <a:t>DBFS</a:t>
            </a:r>
            <a:r>
              <a:rPr lang="ja-JP" altLang="en-GB" dirty="0" smtClean="0"/>
              <a:t>を利用</a:t>
            </a:r>
          </a:p>
          <a:p>
            <a:pPr marL="517525" lvl="0" indent="-457200">
              <a:buFont typeface="+mj-lt"/>
              <a:buAutoNum type="arabicPeriod"/>
            </a:pPr>
            <a:r>
              <a:rPr lang="ja-JP" altLang="en-GB" dirty="0" smtClean="0"/>
              <a:t>パラレル・ロード、ダイレクト・パス・ロード</a:t>
            </a:r>
          </a:p>
          <a:p>
            <a:pPr marL="746125" lvl="1" indent="-342900">
              <a:buClr>
                <a:schemeClr val="accent1"/>
              </a:buClr>
              <a:buFont typeface="Arial" pitchFamily="34" charset="0"/>
              <a:buChar char="•"/>
            </a:pPr>
            <a:r>
              <a:rPr lang="ja-JP" altLang="en-GB" dirty="0" smtClean="0"/>
              <a:t>バッファキャッシュをバイパスしてダイレクトに</a:t>
            </a:r>
            <a:r>
              <a:rPr lang="en-GB" altLang="ja-JP" dirty="0" smtClean="0"/>
              <a:t>I/O</a:t>
            </a:r>
            <a:r>
              <a:rPr lang="ja-JP" altLang="en-GB" dirty="0" smtClean="0"/>
              <a:t>を実行</a:t>
            </a:r>
            <a:endParaRPr lang="en-GB" altLang="ja-JP" dirty="0" smtClean="0"/>
          </a:p>
          <a:p>
            <a:pPr marL="517525" lvl="0" indent="-457200">
              <a:buFont typeface="+mj-lt"/>
              <a:buAutoNum type="arabicPeriod"/>
            </a:pPr>
            <a:r>
              <a:rPr lang="ja-JP" altLang="en-GB" dirty="0" smtClean="0"/>
              <a:t>レンジ・パーティション</a:t>
            </a:r>
          </a:p>
          <a:p>
            <a:pPr marL="746125" lvl="1" indent="-342900">
              <a:buClr>
                <a:schemeClr val="accent1"/>
              </a:buClr>
              <a:buFont typeface="Arial" pitchFamily="34" charset="0"/>
              <a:buChar char="•"/>
            </a:pPr>
            <a:r>
              <a:rPr lang="ja-JP" altLang="en-GB" dirty="0" smtClean="0"/>
              <a:t>パーティション・エクスチェンジを利用したロードも可能</a:t>
            </a:r>
          </a:p>
          <a:p>
            <a:pPr marL="517525" lvl="0" indent="-457200">
              <a:buFont typeface="+mj-lt"/>
              <a:buAutoNum type="arabicPeriod"/>
            </a:pPr>
            <a:r>
              <a:rPr lang="ja-JP" altLang="en-GB" dirty="0" smtClean="0"/>
              <a:t>プリ・プロセッサーの利用</a:t>
            </a:r>
          </a:p>
          <a:p>
            <a:pPr marL="746125" lvl="1" indent="-342900">
              <a:buClr>
                <a:schemeClr val="accent1"/>
              </a:buClr>
              <a:buFont typeface="Arial" pitchFamily="34" charset="0"/>
              <a:buChar char="•"/>
            </a:pPr>
            <a:r>
              <a:rPr lang="ja-JP" altLang="en-GB" dirty="0" smtClean="0"/>
              <a:t>データ読み込み時にアクセスドライバーが利用するプログラムを指定可能</a:t>
            </a:r>
          </a:p>
          <a:p>
            <a:pPr marL="746125" lvl="1" indent="-342900">
              <a:buClr>
                <a:schemeClr val="accent1"/>
              </a:buClr>
              <a:buFont typeface="Arial" pitchFamily="34" charset="0"/>
              <a:buChar char="•"/>
            </a:pPr>
            <a:r>
              <a:rPr lang="ja-JP" altLang="en-GB" dirty="0" smtClean="0"/>
              <a:t>解凍しながらロードできる</a:t>
            </a:r>
          </a:p>
          <a:p>
            <a:pPr marL="517525" lvl="0" indent="-457200">
              <a:buFont typeface="+mj-lt"/>
              <a:buAutoNum type="arabicPeriod"/>
            </a:pPr>
            <a:r>
              <a:rPr lang="ja-JP" altLang="en-US" dirty="0" smtClean="0"/>
              <a:t>ファイル分割</a:t>
            </a:r>
            <a:endParaRPr lang="ja-JP" altLang="en-GB" dirty="0" smtClean="0"/>
          </a:p>
          <a:p>
            <a:pPr marL="746125" lvl="1" indent="-342900">
              <a:buClr>
                <a:schemeClr val="accent1"/>
              </a:buClr>
              <a:buFont typeface="Arial" pitchFamily="34" charset="0"/>
              <a:buChar char="•"/>
            </a:pPr>
            <a:r>
              <a:rPr lang="en-US" altLang="ja-JP" dirty="0" smtClean="0"/>
              <a:t>I/O</a:t>
            </a:r>
            <a:r>
              <a:rPr lang="ja-JP" altLang="en-US" dirty="0" smtClean="0"/>
              <a:t>バランスの最適化（リモートからのロード</a:t>
            </a:r>
            <a:r>
              <a:rPr lang="en-US" altLang="ja-JP" dirty="0" smtClean="0"/>
              <a:t>/</a:t>
            </a:r>
            <a:r>
              <a:rPr lang="ja-JP" altLang="en-US" dirty="0" smtClean="0"/>
              <a:t>ファイルシステムの</a:t>
            </a:r>
            <a:r>
              <a:rPr lang="en-US" altLang="ja-JP" dirty="0" smtClean="0"/>
              <a:t>I/O</a:t>
            </a:r>
            <a:r>
              <a:rPr lang="ja-JP" altLang="en-US" dirty="0" smtClean="0"/>
              <a:t>限界）</a:t>
            </a:r>
            <a:endParaRPr lang="en-GB" altLang="ja-JP" dirty="0" smtClean="0"/>
          </a:p>
          <a:p>
            <a:pPr marL="517525" lvl="0" indent="-457200">
              <a:buFont typeface="+mj-lt"/>
              <a:buAutoNum type="arabicPeriod"/>
            </a:pPr>
            <a:endParaRPr lang="en-GB" altLang="ja-JP" dirty="0" smtClean="0"/>
          </a:p>
          <a:p>
            <a:pPr marL="517525" lvl="0" indent="-457200">
              <a:buFont typeface="+mj-lt"/>
              <a:buAutoNum type="arabicPeriod"/>
            </a:pPr>
            <a:endParaRPr lang="en-US" altLang="ja-JP" dirty="0" smtClean="0"/>
          </a:p>
          <a:p>
            <a:pPr marL="517525" indent="-457200">
              <a:buFont typeface="+mj-lt"/>
              <a:buAutoNum type="arabicPeriod"/>
            </a:pPr>
            <a:endParaRPr lang="ja-JP" altLang="en-US" dirty="0"/>
          </a:p>
        </p:txBody>
      </p:sp>
      <p:sp>
        <p:nvSpPr>
          <p:cNvPr id="6" name="フッター プレースホルダ 5"/>
          <p:cNvSpPr>
            <a:spLocks noGrp="1"/>
          </p:cNvSpPr>
          <p:nvPr>
            <p:ph type="ftr" sz="quarter" idx="11"/>
          </p:nvPr>
        </p:nvSpPr>
        <p:spPr/>
        <p:txBody>
          <a:bodyPr/>
          <a:lstStyle/>
          <a:p>
            <a:pPr>
              <a:defRPr/>
            </a:pPr>
            <a:r>
              <a:rPr lang="en-US" smtClean="0"/>
              <a:t>Copyright © 2015, Oracle All rights reserved.</a:t>
            </a:r>
            <a:endParaRPr lang="en-US"/>
          </a:p>
        </p:txBody>
      </p:sp>
      <p:sp>
        <p:nvSpPr>
          <p:cNvPr id="5" name="スライド番号プレースホルダ 4"/>
          <p:cNvSpPr>
            <a:spLocks noGrp="1"/>
          </p:cNvSpPr>
          <p:nvPr>
            <p:ph type="sldNum" sz="quarter" idx="12"/>
          </p:nvPr>
        </p:nvSpPr>
        <p:spPr/>
        <p:txBody>
          <a:bodyPr/>
          <a:lstStyle/>
          <a:p>
            <a:pPr>
              <a:defRPr/>
            </a:pPr>
            <a:fld id="{47645EBB-67B3-46AB-AC82-6F9B6AD9EB81}" type="slidenum">
              <a:rPr lang="en-US" altLang="ja-JP" smtClean="0"/>
              <a:pPr>
                <a:defRPr/>
              </a:pPr>
              <a:t>17</a:t>
            </a:fld>
            <a:endParaRPr lang="ja-JP" altLang="en-US" dirty="0"/>
          </a:p>
        </p:txBody>
      </p:sp>
      <p:sp>
        <p:nvSpPr>
          <p:cNvPr id="35" name="Rectangle 3"/>
          <p:cNvSpPr txBox="1">
            <a:spLocks noChangeArrowheads="1"/>
          </p:cNvSpPr>
          <p:nvPr/>
        </p:nvSpPr>
        <p:spPr bwMode="auto">
          <a:xfrm>
            <a:off x="549324" y="872602"/>
            <a:ext cx="7699375" cy="363116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27013" marR="0" lvl="0" indent="-227013" algn="l" defTabSz="914400" rtl="0" eaLnBrk="0" fontAlgn="base" latinLnBrk="0" hangingPunct="0">
              <a:lnSpc>
                <a:spcPct val="90000"/>
              </a:lnSpc>
              <a:spcBef>
                <a:spcPct val="20000"/>
              </a:spcBef>
              <a:spcAft>
                <a:spcPct val="0"/>
              </a:spcAft>
              <a:buClr>
                <a:schemeClr val="accent1"/>
              </a:buClr>
              <a:buSzTx/>
              <a:buFontTx/>
              <a:buChar char="•"/>
              <a:tabLst/>
              <a:defRPr/>
            </a:pPr>
            <a:endParaRPr kumimoji="0" lang="en-US" altLang="ja-JP" sz="2000" b="0" i="0" u="none" strike="noStrike" kern="0" cap="none" spc="0" normalizeH="0" noProof="0" dirty="0">
              <a:ln>
                <a:noFill/>
              </a:ln>
              <a:solidFill>
                <a:schemeClr val="tx1"/>
              </a:solidFill>
              <a:effectLst/>
              <a:uLnTx/>
              <a:uFillTx/>
              <a:latin typeface="Verdana" pitchFamily="34" charset="0"/>
              <a:ea typeface="HGP創英角ｺﾞｼｯｸUB" pitchFamily="50" charset="-128"/>
              <a:cs typeface="+mn-cs"/>
            </a:endParaRPr>
          </a:p>
        </p:txBody>
      </p:sp>
    </p:spTree>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2"/>
          </p:nvPr>
        </p:nvSpPr>
        <p:spPr/>
        <p:txBody>
          <a:bodyPr/>
          <a:lstStyle/>
          <a:p>
            <a:pPr>
              <a:defRPr/>
            </a:pPr>
            <a:fld id="{E98D1D3B-BAC4-4F85-963E-91D124DC9B59}" type="slidenum">
              <a:rPr lang="en-US" altLang="ja-JP" smtClean="0"/>
              <a:pPr>
                <a:defRPr/>
              </a:pPr>
              <a:t>18</a:t>
            </a:fld>
            <a:endParaRPr lang="ja-JP" altLang="en-US" dirty="0"/>
          </a:p>
        </p:txBody>
      </p:sp>
      <p:sp>
        <p:nvSpPr>
          <p:cNvPr id="3" name="フッター プレースホルダ 2"/>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ja-JP" altLang="en-US" smtClean="0"/>
              <a:t>外部表</a:t>
            </a:r>
            <a:endParaRPr lang="en-US" altLang="ja-JP" dirty="0" smtClean="0"/>
          </a:p>
        </p:txBody>
      </p:sp>
      <p:sp>
        <p:nvSpPr>
          <p:cNvPr id="44" name="コンテンツ プレースホルダ 43"/>
          <p:cNvSpPr>
            <a:spLocks noGrp="1"/>
          </p:cNvSpPr>
          <p:nvPr>
            <p:ph idx="1"/>
          </p:nvPr>
        </p:nvSpPr>
        <p:spPr/>
        <p:txBody>
          <a:bodyPr>
            <a:noAutofit/>
          </a:bodyPr>
          <a:lstStyle/>
          <a:p>
            <a:pPr lvl="0">
              <a:buNone/>
            </a:pPr>
            <a:r>
              <a:rPr lang="ja-JP" altLang="en-US" sz="1400" dirty="0" smtClean="0"/>
              <a:t>外部ソース（フラットファイル等）のデータに対してデータベース内の表にあるようにアクセスできる機能</a:t>
            </a:r>
          </a:p>
          <a:p>
            <a:pPr lvl="1">
              <a:buClr>
                <a:schemeClr val="accent1"/>
              </a:buClr>
              <a:buFont typeface="Arial" pitchFamily="34" charset="0"/>
              <a:buChar char="•"/>
            </a:pPr>
            <a:r>
              <a:rPr lang="ja-JP" altLang="en-US" sz="1400" dirty="0" smtClean="0"/>
              <a:t>ロード時に</a:t>
            </a:r>
            <a:r>
              <a:rPr lang="en-US" altLang="ja-JP" sz="1400" dirty="0" smtClean="0"/>
              <a:t>SQL</a:t>
            </a:r>
            <a:r>
              <a:rPr lang="ja-JP" altLang="en-US" sz="1400" dirty="0" smtClean="0"/>
              <a:t>機能を直接利用できる。（自動パラレル処理、ステージング領域が必要ない）</a:t>
            </a:r>
          </a:p>
          <a:p>
            <a:pPr lvl="1"/>
            <a:endParaRPr lang="ja-JP" altLang="en-US" sz="1200" dirty="0" smtClean="0"/>
          </a:p>
          <a:p>
            <a:pPr lvl="1"/>
            <a:endParaRPr lang="en-US" altLang="ja-JP" sz="1200" dirty="0" smtClean="0"/>
          </a:p>
          <a:p>
            <a:endParaRPr lang="ja-JP" altLang="en-US" sz="1400" dirty="0"/>
          </a:p>
        </p:txBody>
      </p:sp>
      <p:sp>
        <p:nvSpPr>
          <p:cNvPr id="42" name="Rectangle 40"/>
          <p:cNvSpPr txBox="1">
            <a:spLocks noChangeArrowheads="1"/>
          </p:cNvSpPr>
          <p:nvPr/>
        </p:nvSpPr>
        <p:spPr bwMode="auto">
          <a:xfrm>
            <a:off x="452201" y="697316"/>
            <a:ext cx="8432492" cy="32575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569913" marR="0" lvl="1" indent="-228600" algn="l" defTabSz="914400" rtl="0" eaLnBrk="0" fontAlgn="base" latinLnBrk="0" hangingPunct="0">
              <a:lnSpc>
                <a:spcPct val="100000"/>
              </a:lnSpc>
              <a:spcBef>
                <a:spcPct val="20000"/>
              </a:spcBef>
              <a:spcAft>
                <a:spcPct val="0"/>
              </a:spcAft>
              <a:buClr>
                <a:schemeClr val="accent1"/>
              </a:buClr>
              <a:buSzTx/>
              <a:buFontTx/>
              <a:buChar char="•"/>
              <a:tabLst/>
              <a:defRPr/>
            </a:pPr>
            <a:endParaRPr kumimoji="0" lang="en-US" altLang="ja-JP" sz="1800" b="0" i="0" u="none" strike="noStrike" kern="0" cap="none" spc="0" normalizeH="0" noProof="0" dirty="0">
              <a:ln>
                <a:noFill/>
              </a:ln>
              <a:solidFill>
                <a:schemeClr val="tx1"/>
              </a:solidFill>
              <a:effectLst/>
              <a:uLnTx/>
              <a:uFillTx/>
              <a:latin typeface="Verdana" pitchFamily="34" charset="0"/>
              <a:ea typeface="HGP創英角ｺﾞｼｯｸUB" pitchFamily="50" charset="-128"/>
            </a:endParaRPr>
          </a:p>
        </p:txBody>
      </p:sp>
      <p:pic>
        <p:nvPicPr>
          <p:cNvPr id="47" name="Picture 43" descr="Database: Database with Segments"/>
          <p:cNvPicPr>
            <a:picLocks noChangeAspect="1" noChangeArrowheads="1"/>
          </p:cNvPicPr>
          <p:nvPr/>
        </p:nvPicPr>
        <p:blipFill>
          <a:blip r:embed="rId3"/>
          <a:srcRect/>
          <a:stretch>
            <a:fillRect/>
          </a:stretch>
        </p:blipFill>
        <p:spPr bwMode="auto">
          <a:xfrm>
            <a:off x="1355834" y="3325278"/>
            <a:ext cx="1219200" cy="1109663"/>
          </a:xfrm>
          <a:prstGeom prst="rect">
            <a:avLst/>
          </a:prstGeom>
          <a:noFill/>
        </p:spPr>
      </p:pic>
      <p:pic>
        <p:nvPicPr>
          <p:cNvPr id="48" name="Picture 3" descr="Documents: File"/>
          <p:cNvPicPr>
            <a:picLocks noChangeAspect="1" noChangeArrowheads="1"/>
          </p:cNvPicPr>
          <p:nvPr/>
        </p:nvPicPr>
        <p:blipFill>
          <a:blip r:embed="rId4"/>
          <a:srcRect/>
          <a:stretch>
            <a:fillRect/>
          </a:stretch>
        </p:blipFill>
        <p:spPr bwMode="auto">
          <a:xfrm>
            <a:off x="3337034" y="3477678"/>
            <a:ext cx="330200" cy="700088"/>
          </a:xfrm>
          <a:prstGeom prst="rect">
            <a:avLst/>
          </a:prstGeom>
          <a:noFill/>
        </p:spPr>
      </p:pic>
      <p:pic>
        <p:nvPicPr>
          <p:cNvPr id="49" name="Picture 6" descr="Tables: Table with Header"/>
          <p:cNvPicPr>
            <a:picLocks noChangeAspect="1" noChangeArrowheads="1"/>
          </p:cNvPicPr>
          <p:nvPr/>
        </p:nvPicPr>
        <p:blipFill>
          <a:blip r:embed="rId5"/>
          <a:srcRect/>
          <a:stretch>
            <a:fillRect/>
          </a:stretch>
        </p:blipFill>
        <p:spPr bwMode="auto">
          <a:xfrm>
            <a:off x="1759059" y="3644366"/>
            <a:ext cx="434975" cy="585787"/>
          </a:xfrm>
          <a:prstGeom prst="rect">
            <a:avLst/>
          </a:prstGeom>
          <a:noFill/>
        </p:spPr>
      </p:pic>
      <p:sp>
        <p:nvSpPr>
          <p:cNvPr id="50" name="Line 7"/>
          <p:cNvSpPr>
            <a:spLocks noChangeShapeType="1"/>
          </p:cNvSpPr>
          <p:nvPr/>
        </p:nvSpPr>
        <p:spPr bwMode="auto">
          <a:xfrm flipH="1">
            <a:off x="2194034" y="3796766"/>
            <a:ext cx="1143000" cy="0"/>
          </a:xfrm>
          <a:prstGeom prst="line">
            <a:avLst/>
          </a:prstGeom>
          <a:noFill/>
          <a:ln w="25400">
            <a:solidFill>
              <a:srgbClr val="FF9900"/>
            </a:solidFill>
            <a:round/>
            <a:headEnd type="triangle" w="med" len="med"/>
            <a:tailEnd/>
          </a:ln>
          <a:effectLst/>
        </p:spPr>
        <p:txBody>
          <a:bodyPr/>
          <a:lstStyle/>
          <a:p>
            <a:endParaRPr lang="ja-JP" altLang="en-US">
              <a:latin typeface="Verdana" pitchFamily="34" charset="0"/>
              <a:ea typeface="HGP創英角ｺﾞｼｯｸUB" pitchFamily="50" charset="-128"/>
            </a:endParaRPr>
          </a:p>
        </p:txBody>
      </p:sp>
      <p:sp>
        <p:nvSpPr>
          <p:cNvPr id="51" name="Rectangle 8"/>
          <p:cNvSpPr>
            <a:spLocks noChangeArrowheads="1"/>
          </p:cNvSpPr>
          <p:nvPr/>
        </p:nvSpPr>
        <p:spPr bwMode="auto">
          <a:xfrm>
            <a:off x="1432034" y="4163478"/>
            <a:ext cx="1066800" cy="228600"/>
          </a:xfrm>
          <a:prstGeom prst="rect">
            <a:avLst/>
          </a:prstGeom>
          <a:noFill/>
          <a:ln w="9525">
            <a:noFill/>
            <a:miter lim="800000"/>
            <a:headEnd/>
            <a:tailEnd/>
          </a:ln>
          <a:effectLst/>
        </p:spPr>
        <p:txBody>
          <a:bodyPr wrap="none" anchor="ctr"/>
          <a:lstStyle/>
          <a:p>
            <a:pPr eaLnBrk="0" hangingPunct="0">
              <a:lnSpc>
                <a:spcPct val="100000"/>
              </a:lnSpc>
              <a:spcBef>
                <a:spcPct val="0"/>
              </a:spcBef>
              <a:buClrTx/>
            </a:pPr>
            <a:r>
              <a:rPr lang="en-US" altLang="ja-JP" sz="1400" dirty="0">
                <a:effectLst>
                  <a:outerShdw blurRad="38100" dist="38100" dir="2700000" algn="tl">
                    <a:srgbClr val="C0C0C0"/>
                  </a:outerShdw>
                </a:effectLst>
                <a:latin typeface="+mn-ea"/>
                <a:ea typeface="+mn-ea"/>
              </a:rPr>
              <a:t>EMP</a:t>
            </a:r>
            <a:r>
              <a:rPr lang="ja-JP" altLang="en-US" sz="1400" dirty="0">
                <a:effectLst>
                  <a:outerShdw blurRad="38100" dist="38100" dir="2700000" algn="tl">
                    <a:srgbClr val="C0C0C0"/>
                  </a:outerShdw>
                </a:effectLst>
                <a:latin typeface="+mn-ea"/>
                <a:ea typeface="+mn-ea"/>
              </a:rPr>
              <a:t>表</a:t>
            </a:r>
          </a:p>
        </p:txBody>
      </p:sp>
      <p:pic>
        <p:nvPicPr>
          <p:cNvPr id="52" name="Picture 9" descr="People: Person, User, Blue"/>
          <p:cNvPicPr>
            <a:picLocks noChangeAspect="1" noChangeArrowheads="1"/>
          </p:cNvPicPr>
          <p:nvPr/>
        </p:nvPicPr>
        <p:blipFill>
          <a:blip r:embed="rId6"/>
          <a:srcRect/>
          <a:stretch>
            <a:fillRect/>
          </a:stretch>
        </p:blipFill>
        <p:spPr bwMode="auto">
          <a:xfrm>
            <a:off x="670034" y="1953678"/>
            <a:ext cx="685800" cy="681038"/>
          </a:xfrm>
          <a:prstGeom prst="rect">
            <a:avLst/>
          </a:prstGeom>
          <a:noFill/>
        </p:spPr>
      </p:pic>
      <p:sp>
        <p:nvSpPr>
          <p:cNvPr id="53" name="Rectangle 10"/>
          <p:cNvSpPr>
            <a:spLocks noChangeArrowheads="1"/>
          </p:cNvSpPr>
          <p:nvPr/>
        </p:nvSpPr>
        <p:spPr bwMode="auto">
          <a:xfrm>
            <a:off x="670034" y="2715678"/>
            <a:ext cx="990600" cy="457200"/>
          </a:xfrm>
          <a:prstGeom prst="rect">
            <a:avLst/>
          </a:prstGeom>
          <a:noFill/>
          <a:ln w="9525">
            <a:solidFill>
              <a:schemeClr val="tx1"/>
            </a:solidFill>
            <a:miter lim="800000"/>
            <a:headEnd/>
            <a:tailEnd/>
          </a:ln>
          <a:effectLst/>
        </p:spPr>
        <p:txBody>
          <a:bodyPr wrap="none" anchor="ctr"/>
          <a:lstStyle/>
          <a:p>
            <a:pPr algn="l" eaLnBrk="0" hangingPunct="0">
              <a:lnSpc>
                <a:spcPct val="100000"/>
              </a:lnSpc>
              <a:spcBef>
                <a:spcPct val="0"/>
              </a:spcBef>
              <a:buClrTx/>
            </a:pPr>
            <a:r>
              <a:rPr lang="en-US" altLang="ja-JP" sz="1200">
                <a:latin typeface="Verdana" pitchFamily="34" charset="0"/>
                <a:ea typeface="HGP創英角ｺﾞｼｯｸUB" pitchFamily="50" charset="-128"/>
              </a:rPr>
              <a:t>SELECT *</a:t>
            </a:r>
          </a:p>
          <a:p>
            <a:pPr algn="l" eaLnBrk="0" hangingPunct="0">
              <a:lnSpc>
                <a:spcPct val="100000"/>
              </a:lnSpc>
              <a:spcBef>
                <a:spcPct val="0"/>
              </a:spcBef>
              <a:buClrTx/>
            </a:pPr>
            <a:r>
              <a:rPr lang="en-US" altLang="ja-JP" sz="1200">
                <a:latin typeface="Verdana" pitchFamily="34" charset="0"/>
                <a:ea typeface="HGP創英角ｺﾞｼｯｸUB" pitchFamily="50" charset="-128"/>
              </a:rPr>
              <a:t>FROM EMP</a:t>
            </a:r>
          </a:p>
        </p:txBody>
      </p:sp>
      <p:sp>
        <p:nvSpPr>
          <p:cNvPr id="54" name="Rectangle 11"/>
          <p:cNvSpPr>
            <a:spLocks noChangeArrowheads="1"/>
          </p:cNvSpPr>
          <p:nvPr/>
        </p:nvSpPr>
        <p:spPr bwMode="auto">
          <a:xfrm>
            <a:off x="2270234" y="2344203"/>
            <a:ext cx="1974850" cy="1027113"/>
          </a:xfrm>
          <a:prstGeom prst="rect">
            <a:avLst/>
          </a:prstGeom>
          <a:solidFill>
            <a:srgbClr val="FFFF99"/>
          </a:solidFill>
          <a:ln w="9525">
            <a:solidFill>
              <a:srgbClr val="FF9900"/>
            </a:solidFill>
            <a:miter lim="800000"/>
            <a:headEnd/>
            <a:tailEnd/>
          </a:ln>
          <a:effectLst/>
        </p:spPr>
        <p:txBody>
          <a:bodyPr wrap="none" anchor="ctr"/>
          <a:lstStyle/>
          <a:p>
            <a:pPr algn="l" eaLnBrk="0" hangingPunct="0">
              <a:lnSpc>
                <a:spcPct val="100000"/>
              </a:lnSpc>
              <a:spcBef>
                <a:spcPct val="0"/>
              </a:spcBef>
              <a:buClrTx/>
            </a:pPr>
            <a:r>
              <a:rPr lang="ja-JP" altLang="en-US" sz="1400" dirty="0">
                <a:latin typeface="+mn-ea"/>
                <a:ea typeface="+mn-ea"/>
              </a:rPr>
              <a:t>・読取専用</a:t>
            </a:r>
          </a:p>
          <a:p>
            <a:pPr algn="l" eaLnBrk="0" hangingPunct="0">
              <a:lnSpc>
                <a:spcPct val="100000"/>
              </a:lnSpc>
              <a:spcBef>
                <a:spcPct val="0"/>
              </a:spcBef>
              <a:buClrTx/>
            </a:pPr>
            <a:r>
              <a:rPr lang="ja-JP" altLang="en-US" sz="1400" dirty="0">
                <a:latin typeface="+mn-ea"/>
                <a:ea typeface="+mn-ea"/>
              </a:rPr>
              <a:t>・パラレル・アクセス</a:t>
            </a:r>
          </a:p>
          <a:p>
            <a:pPr algn="l" eaLnBrk="0" hangingPunct="0">
              <a:lnSpc>
                <a:spcPct val="100000"/>
              </a:lnSpc>
              <a:spcBef>
                <a:spcPct val="0"/>
              </a:spcBef>
              <a:buClrTx/>
            </a:pPr>
            <a:r>
              <a:rPr lang="ja-JP" altLang="en-US" sz="1400" dirty="0">
                <a:latin typeface="+mn-ea"/>
                <a:ea typeface="+mn-ea"/>
              </a:rPr>
              <a:t>・アンロード可能</a:t>
            </a:r>
            <a:br>
              <a:rPr lang="ja-JP" altLang="en-US" sz="1400" dirty="0">
                <a:latin typeface="+mn-ea"/>
                <a:ea typeface="+mn-ea"/>
              </a:rPr>
            </a:br>
            <a:r>
              <a:rPr lang="en-US" altLang="ja-JP" sz="1400" dirty="0">
                <a:latin typeface="+mn-ea"/>
                <a:ea typeface="+mn-ea"/>
              </a:rPr>
              <a:t>(</a:t>
            </a:r>
            <a:r>
              <a:rPr lang="en-US" altLang="ja-JP" sz="1400" dirty="0" err="1">
                <a:latin typeface="+mn-ea"/>
                <a:ea typeface="+mn-ea"/>
              </a:rPr>
              <a:t>datapump</a:t>
            </a:r>
            <a:r>
              <a:rPr lang="ja-JP" altLang="en-US" sz="1400" dirty="0">
                <a:latin typeface="+mn-ea"/>
                <a:ea typeface="+mn-ea"/>
              </a:rPr>
              <a:t>形式のみ</a:t>
            </a:r>
            <a:r>
              <a:rPr lang="en-US" altLang="ja-JP" sz="1400" dirty="0">
                <a:latin typeface="+mn-ea"/>
                <a:ea typeface="+mn-ea"/>
              </a:rPr>
              <a:t>)</a:t>
            </a:r>
          </a:p>
        </p:txBody>
      </p:sp>
      <p:sp>
        <p:nvSpPr>
          <p:cNvPr id="55" name="Line 12"/>
          <p:cNvSpPr>
            <a:spLocks noChangeShapeType="1"/>
          </p:cNvSpPr>
          <p:nvPr/>
        </p:nvSpPr>
        <p:spPr bwMode="auto">
          <a:xfrm>
            <a:off x="2194034" y="3949166"/>
            <a:ext cx="1143000" cy="0"/>
          </a:xfrm>
          <a:prstGeom prst="line">
            <a:avLst/>
          </a:prstGeom>
          <a:noFill/>
          <a:ln w="25400">
            <a:solidFill>
              <a:srgbClr val="FF9900"/>
            </a:solidFill>
            <a:round/>
            <a:headEnd type="triangle" w="med" len="med"/>
            <a:tailEnd/>
          </a:ln>
          <a:effectLst/>
        </p:spPr>
        <p:txBody>
          <a:bodyPr/>
          <a:lstStyle/>
          <a:p>
            <a:endParaRPr lang="ja-JP" altLang="en-US">
              <a:latin typeface="Verdana" pitchFamily="34" charset="0"/>
              <a:ea typeface="HGP創英角ｺﾞｼｯｸUB" pitchFamily="50" charset="-128"/>
            </a:endParaRPr>
          </a:p>
        </p:txBody>
      </p:sp>
      <p:sp>
        <p:nvSpPr>
          <p:cNvPr id="56" name="Line 13"/>
          <p:cNvSpPr>
            <a:spLocks noChangeShapeType="1"/>
          </p:cNvSpPr>
          <p:nvPr/>
        </p:nvSpPr>
        <p:spPr bwMode="auto">
          <a:xfrm>
            <a:off x="1355834" y="2334678"/>
            <a:ext cx="685800" cy="0"/>
          </a:xfrm>
          <a:prstGeom prst="line">
            <a:avLst/>
          </a:prstGeom>
          <a:noFill/>
          <a:ln w="25400">
            <a:solidFill>
              <a:srgbClr val="FF9900"/>
            </a:solidFill>
            <a:round/>
            <a:headEnd/>
            <a:tailEnd/>
          </a:ln>
          <a:effectLst/>
        </p:spPr>
        <p:txBody>
          <a:bodyPr/>
          <a:lstStyle/>
          <a:p>
            <a:endParaRPr lang="ja-JP" altLang="en-US">
              <a:latin typeface="Verdana" pitchFamily="34" charset="0"/>
              <a:ea typeface="HGP創英角ｺﾞｼｯｸUB" pitchFamily="50" charset="-128"/>
            </a:endParaRPr>
          </a:p>
        </p:txBody>
      </p:sp>
      <p:sp>
        <p:nvSpPr>
          <p:cNvPr id="57" name="Line 14"/>
          <p:cNvSpPr>
            <a:spLocks noChangeShapeType="1"/>
          </p:cNvSpPr>
          <p:nvPr/>
        </p:nvSpPr>
        <p:spPr bwMode="auto">
          <a:xfrm>
            <a:off x="2041634" y="2334678"/>
            <a:ext cx="0" cy="1371600"/>
          </a:xfrm>
          <a:prstGeom prst="line">
            <a:avLst/>
          </a:prstGeom>
          <a:noFill/>
          <a:ln w="25400">
            <a:solidFill>
              <a:srgbClr val="FF9900"/>
            </a:solidFill>
            <a:round/>
            <a:headEnd/>
            <a:tailEnd type="triangle" w="med" len="med"/>
          </a:ln>
          <a:effectLst/>
        </p:spPr>
        <p:txBody>
          <a:bodyPr/>
          <a:lstStyle/>
          <a:p>
            <a:endParaRPr lang="ja-JP" altLang="en-US">
              <a:latin typeface="Verdana" pitchFamily="34" charset="0"/>
              <a:ea typeface="HGP創英角ｺﾞｼｯｸUB" pitchFamily="50" charset="-128"/>
            </a:endParaRPr>
          </a:p>
        </p:txBody>
      </p:sp>
      <p:sp>
        <p:nvSpPr>
          <p:cNvPr id="58" name="Line 15"/>
          <p:cNvSpPr>
            <a:spLocks noChangeShapeType="1"/>
          </p:cNvSpPr>
          <p:nvPr/>
        </p:nvSpPr>
        <p:spPr bwMode="auto">
          <a:xfrm>
            <a:off x="1355834" y="2487078"/>
            <a:ext cx="533400" cy="0"/>
          </a:xfrm>
          <a:prstGeom prst="line">
            <a:avLst/>
          </a:prstGeom>
          <a:noFill/>
          <a:ln w="25400">
            <a:solidFill>
              <a:srgbClr val="FF9900"/>
            </a:solidFill>
            <a:round/>
            <a:headEnd type="triangle" w="med" len="med"/>
            <a:tailEnd/>
          </a:ln>
          <a:effectLst/>
        </p:spPr>
        <p:txBody>
          <a:bodyPr/>
          <a:lstStyle/>
          <a:p>
            <a:endParaRPr lang="ja-JP" altLang="en-US">
              <a:latin typeface="Verdana" pitchFamily="34" charset="0"/>
              <a:ea typeface="HGP創英角ｺﾞｼｯｸUB" pitchFamily="50" charset="-128"/>
            </a:endParaRPr>
          </a:p>
        </p:txBody>
      </p:sp>
      <p:sp>
        <p:nvSpPr>
          <p:cNvPr id="59" name="Line 16"/>
          <p:cNvSpPr>
            <a:spLocks noChangeShapeType="1"/>
          </p:cNvSpPr>
          <p:nvPr/>
        </p:nvSpPr>
        <p:spPr bwMode="auto">
          <a:xfrm>
            <a:off x="1889234" y="2487078"/>
            <a:ext cx="0" cy="1295400"/>
          </a:xfrm>
          <a:prstGeom prst="line">
            <a:avLst/>
          </a:prstGeom>
          <a:noFill/>
          <a:ln w="25400">
            <a:solidFill>
              <a:srgbClr val="FF9900"/>
            </a:solidFill>
            <a:round/>
            <a:headEnd/>
            <a:tailEnd/>
          </a:ln>
          <a:effectLst/>
        </p:spPr>
        <p:txBody>
          <a:bodyPr/>
          <a:lstStyle/>
          <a:p>
            <a:endParaRPr lang="ja-JP" altLang="en-US">
              <a:latin typeface="Verdana" pitchFamily="34" charset="0"/>
              <a:ea typeface="HGP創英角ｺﾞｼｯｸUB" pitchFamily="50" charset="-128"/>
            </a:endParaRPr>
          </a:p>
        </p:txBody>
      </p:sp>
      <p:pic>
        <p:nvPicPr>
          <p:cNvPr id="60" name="Picture 17" descr="Documents: File"/>
          <p:cNvPicPr>
            <a:picLocks noChangeAspect="1" noChangeArrowheads="1"/>
          </p:cNvPicPr>
          <p:nvPr/>
        </p:nvPicPr>
        <p:blipFill>
          <a:blip r:embed="rId4"/>
          <a:srcRect/>
          <a:stretch>
            <a:fillRect/>
          </a:stretch>
        </p:blipFill>
        <p:spPr bwMode="auto">
          <a:xfrm>
            <a:off x="4827697" y="2439453"/>
            <a:ext cx="279400" cy="630238"/>
          </a:xfrm>
          <a:prstGeom prst="rect">
            <a:avLst/>
          </a:prstGeom>
          <a:noFill/>
        </p:spPr>
      </p:pic>
      <p:pic>
        <p:nvPicPr>
          <p:cNvPr id="61" name="Picture 18" descr="Tables: Table with Header"/>
          <p:cNvPicPr>
            <a:picLocks noChangeAspect="1" noChangeArrowheads="1"/>
          </p:cNvPicPr>
          <p:nvPr/>
        </p:nvPicPr>
        <p:blipFill>
          <a:blip r:embed="rId5"/>
          <a:srcRect/>
          <a:stretch>
            <a:fillRect/>
          </a:stretch>
        </p:blipFill>
        <p:spPr bwMode="auto">
          <a:xfrm>
            <a:off x="6010384" y="2452153"/>
            <a:ext cx="365125" cy="525463"/>
          </a:xfrm>
          <a:prstGeom prst="rect">
            <a:avLst/>
          </a:prstGeom>
          <a:noFill/>
        </p:spPr>
      </p:pic>
      <p:sp>
        <p:nvSpPr>
          <p:cNvPr id="62" name="Rectangle 19"/>
          <p:cNvSpPr>
            <a:spLocks noChangeArrowheads="1"/>
          </p:cNvSpPr>
          <p:nvPr/>
        </p:nvSpPr>
        <p:spPr bwMode="auto">
          <a:xfrm>
            <a:off x="5677009" y="2937928"/>
            <a:ext cx="1084263" cy="315913"/>
          </a:xfrm>
          <a:prstGeom prst="rect">
            <a:avLst/>
          </a:prstGeom>
          <a:noFill/>
          <a:ln w="9525">
            <a:noFill/>
            <a:miter lim="800000"/>
            <a:headEnd/>
            <a:tailEnd/>
          </a:ln>
          <a:effectLst/>
        </p:spPr>
        <p:txBody>
          <a:bodyPr wrap="none" anchor="ctr"/>
          <a:lstStyle/>
          <a:p>
            <a:pPr eaLnBrk="0" hangingPunct="0">
              <a:lnSpc>
                <a:spcPct val="100000"/>
              </a:lnSpc>
              <a:spcBef>
                <a:spcPct val="0"/>
              </a:spcBef>
              <a:buClrTx/>
            </a:pPr>
            <a:r>
              <a:rPr lang="ja-JP" altLang="en-US" sz="1100" dirty="0">
                <a:effectLst>
                  <a:outerShdw blurRad="38100" dist="38100" dir="2700000" algn="tl">
                    <a:srgbClr val="000000">
                      <a:alpha val="43137"/>
                    </a:srgbClr>
                  </a:outerShdw>
                </a:effectLst>
                <a:latin typeface="+mn-ea"/>
                <a:ea typeface="+mn-ea"/>
              </a:rPr>
              <a:t>ステージング表</a:t>
            </a:r>
          </a:p>
        </p:txBody>
      </p:sp>
      <p:sp>
        <p:nvSpPr>
          <p:cNvPr id="63" name="AutoShape 20"/>
          <p:cNvSpPr>
            <a:spLocks noChangeArrowheads="1"/>
          </p:cNvSpPr>
          <p:nvPr/>
        </p:nvSpPr>
        <p:spPr bwMode="auto">
          <a:xfrm>
            <a:off x="6996222" y="2334678"/>
            <a:ext cx="295275" cy="735013"/>
          </a:xfrm>
          <a:prstGeom prst="roundRect">
            <a:avLst>
              <a:gd name="adj" fmla="val 16667"/>
            </a:avLst>
          </a:prstGeom>
          <a:solidFill>
            <a:schemeClr val="bg1"/>
          </a:solidFill>
          <a:ln w="9525">
            <a:solidFill>
              <a:schemeClr val="tx1"/>
            </a:solidFill>
            <a:round/>
            <a:headEnd/>
            <a:tailEnd/>
          </a:ln>
          <a:effectLst/>
        </p:spPr>
        <p:txBody>
          <a:bodyPr vert="eaVert" wrap="none" anchor="ctr"/>
          <a:lstStyle/>
          <a:p>
            <a:r>
              <a:rPr lang="ja-JP" altLang="en-US" sz="1400" dirty="0" smtClean="0">
                <a:latin typeface="Verdana" pitchFamily="34" charset="0"/>
                <a:ea typeface="HGP創英角ｺﾞｼｯｸUB" pitchFamily="50" charset="-128"/>
              </a:rPr>
              <a:t>変換</a:t>
            </a:r>
            <a:endParaRPr lang="ja-JP" altLang="en-US" sz="1400" dirty="0">
              <a:latin typeface="Verdana" pitchFamily="34" charset="0"/>
              <a:ea typeface="HGP創英角ｺﾞｼｯｸUB" pitchFamily="50" charset="-128"/>
            </a:endParaRPr>
          </a:p>
        </p:txBody>
      </p:sp>
      <p:pic>
        <p:nvPicPr>
          <p:cNvPr id="65" name="Picture 22" descr="Tables: Table with Header"/>
          <p:cNvPicPr>
            <a:picLocks noChangeAspect="1" noChangeArrowheads="1"/>
          </p:cNvPicPr>
          <p:nvPr/>
        </p:nvPicPr>
        <p:blipFill>
          <a:blip r:embed="rId5"/>
          <a:srcRect/>
          <a:stretch>
            <a:fillRect/>
          </a:stretch>
        </p:blipFill>
        <p:spPr bwMode="auto">
          <a:xfrm>
            <a:off x="7882047" y="2439453"/>
            <a:ext cx="366712" cy="525463"/>
          </a:xfrm>
          <a:prstGeom prst="rect">
            <a:avLst/>
          </a:prstGeom>
          <a:noFill/>
        </p:spPr>
      </p:pic>
      <p:sp>
        <p:nvSpPr>
          <p:cNvPr id="66" name="Rectangle 23"/>
          <p:cNvSpPr>
            <a:spLocks noChangeArrowheads="1"/>
          </p:cNvSpPr>
          <p:nvPr/>
        </p:nvSpPr>
        <p:spPr bwMode="auto">
          <a:xfrm>
            <a:off x="7586772" y="2937928"/>
            <a:ext cx="1084262" cy="314325"/>
          </a:xfrm>
          <a:prstGeom prst="rect">
            <a:avLst/>
          </a:prstGeom>
          <a:noFill/>
          <a:ln w="9525">
            <a:noFill/>
            <a:miter lim="800000"/>
            <a:headEnd/>
            <a:tailEnd/>
          </a:ln>
          <a:effectLst/>
        </p:spPr>
        <p:txBody>
          <a:bodyPr wrap="none" anchor="ctr"/>
          <a:lstStyle/>
          <a:p>
            <a:pPr eaLnBrk="0" hangingPunct="0">
              <a:lnSpc>
                <a:spcPct val="100000"/>
              </a:lnSpc>
              <a:spcBef>
                <a:spcPct val="0"/>
              </a:spcBef>
              <a:buClrTx/>
            </a:pPr>
            <a:r>
              <a:rPr lang="ja-JP" altLang="en-US" sz="1100" dirty="0">
                <a:effectLst>
                  <a:outerShdw blurRad="38100" dist="38100" dir="2700000" algn="tl">
                    <a:srgbClr val="000000">
                      <a:alpha val="43137"/>
                    </a:srgbClr>
                  </a:outerShdw>
                </a:effectLst>
                <a:latin typeface="+mn-ea"/>
                <a:ea typeface="+mn-ea"/>
              </a:rPr>
              <a:t>ターゲット表</a:t>
            </a:r>
          </a:p>
        </p:txBody>
      </p:sp>
      <p:sp>
        <p:nvSpPr>
          <p:cNvPr id="67" name="Line 24"/>
          <p:cNvSpPr>
            <a:spLocks noChangeShapeType="1"/>
          </p:cNvSpPr>
          <p:nvPr/>
        </p:nvSpPr>
        <p:spPr bwMode="auto">
          <a:xfrm>
            <a:off x="5122972" y="2755366"/>
            <a:ext cx="887412" cy="0"/>
          </a:xfrm>
          <a:prstGeom prst="line">
            <a:avLst/>
          </a:prstGeom>
          <a:noFill/>
          <a:ln w="25400">
            <a:solidFill>
              <a:srgbClr val="339966"/>
            </a:solidFill>
            <a:round/>
            <a:headEnd/>
            <a:tailEnd type="triangle" w="med" len="med"/>
          </a:ln>
          <a:effectLst/>
        </p:spPr>
        <p:txBody>
          <a:bodyPr/>
          <a:lstStyle/>
          <a:p>
            <a:endParaRPr lang="ja-JP" altLang="en-US">
              <a:latin typeface="Verdana" pitchFamily="34" charset="0"/>
              <a:ea typeface="HGP創英角ｺﾞｼｯｸUB" pitchFamily="50" charset="-128"/>
            </a:endParaRPr>
          </a:p>
        </p:txBody>
      </p:sp>
      <p:sp>
        <p:nvSpPr>
          <p:cNvPr id="68" name="Rectangle 25"/>
          <p:cNvSpPr>
            <a:spLocks noChangeArrowheads="1"/>
          </p:cNvSpPr>
          <p:nvPr/>
        </p:nvSpPr>
        <p:spPr bwMode="auto">
          <a:xfrm>
            <a:off x="4965280" y="2744077"/>
            <a:ext cx="788987" cy="419100"/>
          </a:xfrm>
          <a:prstGeom prst="rect">
            <a:avLst/>
          </a:prstGeom>
          <a:noFill/>
          <a:ln w="9525">
            <a:noFill/>
            <a:miter lim="800000"/>
            <a:headEnd/>
            <a:tailEnd/>
          </a:ln>
          <a:effectLst/>
        </p:spPr>
        <p:txBody>
          <a:bodyPr wrap="none" anchor="ctr"/>
          <a:lstStyle/>
          <a:p>
            <a:pPr eaLnBrk="0" hangingPunct="0"/>
            <a:r>
              <a:rPr lang="ja-JP" altLang="en-US" sz="1400" dirty="0">
                <a:latin typeface="Verdana" pitchFamily="34" charset="0"/>
                <a:ea typeface="HGP創英角ｺﾞｼｯｸUB" pitchFamily="50" charset="-128"/>
              </a:rPr>
              <a:t>抽出</a:t>
            </a:r>
          </a:p>
        </p:txBody>
      </p:sp>
      <p:sp>
        <p:nvSpPr>
          <p:cNvPr id="69" name="Line 26"/>
          <p:cNvSpPr>
            <a:spLocks noChangeShapeType="1"/>
          </p:cNvSpPr>
          <p:nvPr/>
        </p:nvSpPr>
        <p:spPr bwMode="auto">
          <a:xfrm>
            <a:off x="6404084" y="2755366"/>
            <a:ext cx="592138" cy="0"/>
          </a:xfrm>
          <a:prstGeom prst="line">
            <a:avLst/>
          </a:prstGeom>
          <a:noFill/>
          <a:ln w="25400">
            <a:solidFill>
              <a:srgbClr val="339966"/>
            </a:solidFill>
            <a:round/>
            <a:headEnd/>
            <a:tailEnd type="triangle" w="med" len="med"/>
          </a:ln>
          <a:effectLst/>
        </p:spPr>
        <p:txBody>
          <a:bodyPr/>
          <a:lstStyle/>
          <a:p>
            <a:endParaRPr lang="ja-JP" altLang="en-US">
              <a:latin typeface="Verdana" pitchFamily="34" charset="0"/>
              <a:ea typeface="HGP創英角ｺﾞｼｯｸUB" pitchFamily="50" charset="-128"/>
            </a:endParaRPr>
          </a:p>
        </p:txBody>
      </p:sp>
      <p:sp>
        <p:nvSpPr>
          <p:cNvPr id="70" name="Line 27"/>
          <p:cNvSpPr>
            <a:spLocks noChangeShapeType="1"/>
          </p:cNvSpPr>
          <p:nvPr/>
        </p:nvSpPr>
        <p:spPr bwMode="auto">
          <a:xfrm>
            <a:off x="7291497" y="2755366"/>
            <a:ext cx="590550" cy="0"/>
          </a:xfrm>
          <a:prstGeom prst="line">
            <a:avLst/>
          </a:prstGeom>
          <a:noFill/>
          <a:ln w="25400">
            <a:solidFill>
              <a:srgbClr val="339966"/>
            </a:solidFill>
            <a:round/>
            <a:headEnd/>
            <a:tailEnd type="triangle" w="med" len="med"/>
          </a:ln>
          <a:effectLst/>
        </p:spPr>
        <p:txBody>
          <a:bodyPr/>
          <a:lstStyle/>
          <a:p>
            <a:endParaRPr lang="ja-JP" altLang="en-US">
              <a:latin typeface="Verdana" pitchFamily="34" charset="0"/>
              <a:ea typeface="HGP創英角ｺﾞｼｯｸUB" pitchFamily="50" charset="-128"/>
            </a:endParaRPr>
          </a:p>
        </p:txBody>
      </p:sp>
      <p:pic>
        <p:nvPicPr>
          <p:cNvPr id="71" name="Picture 28" descr="Documents: File"/>
          <p:cNvPicPr>
            <a:picLocks noChangeAspect="1" noChangeArrowheads="1"/>
          </p:cNvPicPr>
          <p:nvPr/>
        </p:nvPicPr>
        <p:blipFill>
          <a:blip r:embed="rId4"/>
          <a:srcRect/>
          <a:stretch>
            <a:fillRect/>
          </a:stretch>
        </p:blipFill>
        <p:spPr bwMode="auto">
          <a:xfrm>
            <a:off x="4843572" y="3714216"/>
            <a:ext cx="279400" cy="630237"/>
          </a:xfrm>
          <a:prstGeom prst="rect">
            <a:avLst/>
          </a:prstGeom>
          <a:noFill/>
        </p:spPr>
      </p:pic>
      <p:pic>
        <p:nvPicPr>
          <p:cNvPr id="72" name="Picture 29" descr="Tables: Table with Header"/>
          <p:cNvPicPr>
            <a:picLocks noChangeAspect="1" noChangeArrowheads="1"/>
          </p:cNvPicPr>
          <p:nvPr/>
        </p:nvPicPr>
        <p:blipFill>
          <a:blip r:embed="rId5"/>
          <a:srcRect/>
          <a:stretch>
            <a:fillRect/>
          </a:stretch>
        </p:blipFill>
        <p:spPr bwMode="auto">
          <a:xfrm>
            <a:off x="5024547" y="3818991"/>
            <a:ext cx="365125" cy="525462"/>
          </a:xfrm>
          <a:prstGeom prst="rect">
            <a:avLst/>
          </a:prstGeom>
          <a:noFill/>
        </p:spPr>
      </p:pic>
      <p:sp>
        <p:nvSpPr>
          <p:cNvPr id="73" name="Rectangle 30"/>
          <p:cNvSpPr>
            <a:spLocks noChangeArrowheads="1"/>
          </p:cNvSpPr>
          <p:nvPr/>
        </p:nvSpPr>
        <p:spPr bwMode="auto">
          <a:xfrm>
            <a:off x="4729272" y="4239678"/>
            <a:ext cx="1084262" cy="314325"/>
          </a:xfrm>
          <a:prstGeom prst="rect">
            <a:avLst/>
          </a:prstGeom>
          <a:noFill/>
          <a:ln w="9525">
            <a:noFill/>
            <a:miter lim="800000"/>
            <a:headEnd/>
            <a:tailEnd/>
          </a:ln>
          <a:effectLst/>
        </p:spPr>
        <p:txBody>
          <a:bodyPr wrap="none" anchor="ctr"/>
          <a:lstStyle/>
          <a:p>
            <a:pPr eaLnBrk="0" hangingPunct="0">
              <a:lnSpc>
                <a:spcPct val="100000"/>
              </a:lnSpc>
              <a:spcBef>
                <a:spcPct val="0"/>
              </a:spcBef>
              <a:buClrTx/>
            </a:pPr>
            <a:r>
              <a:rPr lang="ja-JP" altLang="en-US" sz="1100" dirty="0">
                <a:effectLst>
                  <a:outerShdw blurRad="38100" dist="38100" dir="2700000" algn="tl">
                    <a:srgbClr val="C0C0C0"/>
                  </a:outerShdw>
                </a:effectLst>
                <a:latin typeface="+mn-ea"/>
                <a:ea typeface="+mn-ea"/>
              </a:rPr>
              <a:t>外部表</a:t>
            </a:r>
          </a:p>
        </p:txBody>
      </p:sp>
      <p:sp>
        <p:nvSpPr>
          <p:cNvPr id="74" name="AutoShape 31"/>
          <p:cNvSpPr>
            <a:spLocks noChangeArrowheads="1"/>
          </p:cNvSpPr>
          <p:nvPr/>
        </p:nvSpPr>
        <p:spPr bwMode="auto">
          <a:xfrm>
            <a:off x="6996222" y="3609441"/>
            <a:ext cx="295275" cy="735012"/>
          </a:xfrm>
          <a:prstGeom prst="roundRect">
            <a:avLst>
              <a:gd name="adj" fmla="val 16667"/>
            </a:avLst>
          </a:prstGeom>
          <a:solidFill>
            <a:schemeClr val="bg1"/>
          </a:solidFill>
          <a:ln w="9525">
            <a:solidFill>
              <a:schemeClr val="tx1"/>
            </a:solidFill>
            <a:round/>
            <a:headEnd/>
            <a:tailEnd/>
          </a:ln>
          <a:effectLst/>
        </p:spPr>
        <p:txBody>
          <a:bodyPr vert="eaVert" wrap="none" anchor="ctr"/>
          <a:lstStyle/>
          <a:p>
            <a:r>
              <a:rPr lang="ja-JP" altLang="en-US" sz="1400" dirty="0" smtClean="0">
                <a:latin typeface="Verdana" pitchFamily="34" charset="0"/>
                <a:ea typeface="HGP創英角ｺﾞｼｯｸUB" pitchFamily="50" charset="-128"/>
              </a:rPr>
              <a:t>変換</a:t>
            </a:r>
            <a:endParaRPr lang="ja-JP" altLang="en-US" sz="1400" dirty="0">
              <a:latin typeface="Verdana" pitchFamily="34" charset="0"/>
              <a:ea typeface="HGP創英角ｺﾞｼｯｸUB" pitchFamily="50" charset="-128"/>
            </a:endParaRPr>
          </a:p>
        </p:txBody>
      </p:sp>
      <p:pic>
        <p:nvPicPr>
          <p:cNvPr id="76" name="Picture 33" descr="Tables: Table with Header"/>
          <p:cNvPicPr>
            <a:picLocks noChangeAspect="1" noChangeArrowheads="1"/>
          </p:cNvPicPr>
          <p:nvPr/>
        </p:nvPicPr>
        <p:blipFill>
          <a:blip r:embed="rId5"/>
          <a:srcRect/>
          <a:stretch>
            <a:fillRect/>
          </a:stretch>
        </p:blipFill>
        <p:spPr bwMode="auto">
          <a:xfrm>
            <a:off x="7882047" y="3714216"/>
            <a:ext cx="366712" cy="525462"/>
          </a:xfrm>
          <a:prstGeom prst="rect">
            <a:avLst/>
          </a:prstGeom>
          <a:noFill/>
        </p:spPr>
      </p:pic>
      <p:sp>
        <p:nvSpPr>
          <p:cNvPr id="77" name="Rectangle 34"/>
          <p:cNvSpPr>
            <a:spLocks noChangeArrowheads="1"/>
          </p:cNvSpPr>
          <p:nvPr/>
        </p:nvSpPr>
        <p:spPr bwMode="auto">
          <a:xfrm>
            <a:off x="7586772" y="4239678"/>
            <a:ext cx="1084262" cy="314325"/>
          </a:xfrm>
          <a:prstGeom prst="rect">
            <a:avLst/>
          </a:prstGeom>
          <a:noFill/>
          <a:ln w="9525">
            <a:noFill/>
            <a:miter lim="800000"/>
            <a:headEnd/>
            <a:tailEnd/>
          </a:ln>
          <a:effectLst/>
        </p:spPr>
        <p:txBody>
          <a:bodyPr wrap="none" anchor="ctr"/>
          <a:lstStyle/>
          <a:p>
            <a:pPr eaLnBrk="0" hangingPunct="0">
              <a:lnSpc>
                <a:spcPct val="100000"/>
              </a:lnSpc>
              <a:spcBef>
                <a:spcPct val="0"/>
              </a:spcBef>
              <a:buClrTx/>
            </a:pPr>
            <a:r>
              <a:rPr lang="ja-JP" altLang="en-US" sz="1100" dirty="0">
                <a:effectLst>
                  <a:outerShdw blurRad="38100" dist="38100" dir="2700000" algn="tl">
                    <a:srgbClr val="C0C0C0"/>
                  </a:outerShdw>
                </a:effectLst>
                <a:latin typeface="+mn-ea"/>
                <a:ea typeface="+mn-ea"/>
              </a:rPr>
              <a:t>ターゲット表</a:t>
            </a:r>
          </a:p>
        </p:txBody>
      </p:sp>
      <p:sp>
        <p:nvSpPr>
          <p:cNvPr id="78" name="Line 35"/>
          <p:cNvSpPr>
            <a:spLocks noChangeShapeType="1"/>
          </p:cNvSpPr>
          <p:nvPr/>
        </p:nvSpPr>
        <p:spPr bwMode="auto">
          <a:xfrm>
            <a:off x="5418247" y="4028541"/>
            <a:ext cx="1577975" cy="0"/>
          </a:xfrm>
          <a:prstGeom prst="line">
            <a:avLst/>
          </a:prstGeom>
          <a:noFill/>
          <a:ln w="25400">
            <a:solidFill>
              <a:srgbClr val="339966"/>
            </a:solidFill>
            <a:round/>
            <a:headEnd/>
            <a:tailEnd type="triangle" w="med" len="med"/>
          </a:ln>
          <a:effectLst/>
        </p:spPr>
        <p:txBody>
          <a:bodyPr/>
          <a:lstStyle/>
          <a:p>
            <a:endParaRPr lang="ja-JP" altLang="en-US">
              <a:latin typeface="Verdana" pitchFamily="34" charset="0"/>
              <a:ea typeface="HGP創英角ｺﾞｼｯｸUB" pitchFamily="50" charset="-128"/>
            </a:endParaRPr>
          </a:p>
        </p:txBody>
      </p:sp>
      <p:sp>
        <p:nvSpPr>
          <p:cNvPr id="79" name="Line 36"/>
          <p:cNvSpPr>
            <a:spLocks noChangeShapeType="1"/>
          </p:cNvSpPr>
          <p:nvPr/>
        </p:nvSpPr>
        <p:spPr bwMode="auto">
          <a:xfrm>
            <a:off x="7291497" y="4028541"/>
            <a:ext cx="590550" cy="0"/>
          </a:xfrm>
          <a:prstGeom prst="line">
            <a:avLst/>
          </a:prstGeom>
          <a:noFill/>
          <a:ln w="25400">
            <a:solidFill>
              <a:srgbClr val="339966"/>
            </a:solidFill>
            <a:round/>
            <a:headEnd/>
            <a:tailEnd type="triangle" w="med" len="med"/>
          </a:ln>
          <a:effectLst/>
        </p:spPr>
        <p:txBody>
          <a:bodyPr/>
          <a:lstStyle/>
          <a:p>
            <a:endParaRPr lang="ja-JP" altLang="en-US">
              <a:latin typeface="Verdana" pitchFamily="34" charset="0"/>
              <a:ea typeface="HGP創英角ｺﾞｼｯｸUB" pitchFamily="50" charset="-128"/>
            </a:endParaRPr>
          </a:p>
        </p:txBody>
      </p:sp>
      <p:sp>
        <p:nvSpPr>
          <p:cNvPr id="80" name="Rectangle 37"/>
          <p:cNvSpPr>
            <a:spLocks noChangeArrowheads="1"/>
          </p:cNvSpPr>
          <p:nvPr/>
        </p:nvSpPr>
        <p:spPr bwMode="auto">
          <a:xfrm>
            <a:off x="4601390" y="1888767"/>
            <a:ext cx="2759075" cy="630238"/>
          </a:xfrm>
          <a:prstGeom prst="rect">
            <a:avLst/>
          </a:prstGeom>
          <a:noFill/>
          <a:ln w="9525">
            <a:noFill/>
            <a:miter lim="800000"/>
            <a:headEnd/>
            <a:tailEnd/>
          </a:ln>
          <a:effectLst/>
        </p:spPr>
        <p:txBody>
          <a:bodyPr wrap="none" anchor="ctr"/>
          <a:lstStyle/>
          <a:p>
            <a:pPr algn="l" eaLnBrk="0" hangingPunct="0">
              <a:lnSpc>
                <a:spcPct val="100000"/>
              </a:lnSpc>
              <a:spcBef>
                <a:spcPct val="0"/>
              </a:spcBef>
              <a:buClrTx/>
            </a:pPr>
            <a:r>
              <a:rPr lang="ja-JP" altLang="en-US" sz="1600" dirty="0">
                <a:solidFill>
                  <a:srgbClr val="3333FF"/>
                </a:solidFill>
                <a:latin typeface="+mn-ea"/>
                <a:ea typeface="+mn-ea"/>
              </a:rPr>
              <a:t>外部表を使用しない場合</a:t>
            </a:r>
          </a:p>
        </p:txBody>
      </p:sp>
      <p:sp>
        <p:nvSpPr>
          <p:cNvPr id="81" name="Rectangle 38"/>
          <p:cNvSpPr>
            <a:spLocks noChangeArrowheads="1"/>
          </p:cNvSpPr>
          <p:nvPr/>
        </p:nvSpPr>
        <p:spPr bwMode="auto">
          <a:xfrm>
            <a:off x="4601390" y="3179581"/>
            <a:ext cx="2759075" cy="630238"/>
          </a:xfrm>
          <a:prstGeom prst="rect">
            <a:avLst/>
          </a:prstGeom>
          <a:noFill/>
          <a:ln w="9525">
            <a:noFill/>
            <a:miter lim="800000"/>
            <a:headEnd/>
            <a:tailEnd/>
          </a:ln>
          <a:effectLst/>
        </p:spPr>
        <p:txBody>
          <a:bodyPr wrap="none" anchor="ctr"/>
          <a:lstStyle/>
          <a:p>
            <a:pPr algn="l" eaLnBrk="0" hangingPunct="0">
              <a:lnSpc>
                <a:spcPct val="100000"/>
              </a:lnSpc>
              <a:spcBef>
                <a:spcPct val="0"/>
              </a:spcBef>
              <a:buClrTx/>
            </a:pPr>
            <a:r>
              <a:rPr lang="ja-JP" altLang="en-US" sz="1600" dirty="0">
                <a:solidFill>
                  <a:srgbClr val="3333FF"/>
                </a:solidFill>
                <a:latin typeface="+mn-ea"/>
                <a:ea typeface="+mn-ea"/>
              </a:rPr>
              <a:t>外部表を使用した場合</a:t>
            </a:r>
          </a:p>
        </p:txBody>
      </p:sp>
      <p:sp>
        <p:nvSpPr>
          <p:cNvPr id="38" name="スライド番号プレースホルダ 37"/>
          <p:cNvSpPr>
            <a:spLocks noGrp="1"/>
          </p:cNvSpPr>
          <p:nvPr>
            <p:ph type="sldNum" sz="quarter" idx="12"/>
          </p:nvPr>
        </p:nvSpPr>
        <p:spPr/>
        <p:txBody>
          <a:bodyPr/>
          <a:lstStyle/>
          <a:p>
            <a:pPr>
              <a:defRPr/>
            </a:pPr>
            <a:fld id="{47645EBB-67B3-46AB-AC82-6F9B6AD9EB81}" type="slidenum">
              <a:rPr lang="en-US" altLang="ja-JP" smtClean="0"/>
              <a:pPr>
                <a:defRPr/>
              </a:pPr>
              <a:t>19</a:t>
            </a:fld>
            <a:endParaRPr lang="ja-JP" altLang="en-US" dirty="0"/>
          </a:p>
        </p:txBody>
      </p:sp>
      <p:sp>
        <p:nvSpPr>
          <p:cNvPr id="39" name="フッター プレースホルダ 38"/>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altLang="ja-JP" dirty="0" err="1" smtClean="0"/>
              <a:t>Exadata</a:t>
            </a:r>
            <a:r>
              <a:rPr lang="en-US" altLang="ja-JP" dirty="0" smtClean="0"/>
              <a:t> Performance</a:t>
            </a:r>
            <a:br>
              <a:rPr lang="en-US" altLang="ja-JP" dirty="0" smtClean="0"/>
            </a:br>
            <a:r>
              <a:rPr lang="en-US" altLang="ja-JP" dirty="0" smtClean="0"/>
              <a:t>Case Study</a:t>
            </a:r>
            <a:endParaRPr lang="en-US" dirty="0"/>
          </a:p>
        </p:txBody>
      </p:sp>
      <p:sp>
        <p:nvSpPr>
          <p:cNvPr id="9" name="サブタイトル 8"/>
          <p:cNvSpPr>
            <a:spLocks noGrp="1"/>
          </p:cNvSpPr>
          <p:nvPr>
            <p:ph type="subTitle" idx="1"/>
          </p:nvPr>
        </p:nvSpPr>
        <p:spPr/>
        <p:txBody>
          <a:bodyPr/>
          <a:lstStyle/>
          <a:p>
            <a:endParaRPr kumimoji="1" lang="ja-JP" altLang="en-US"/>
          </a:p>
        </p:txBody>
      </p:sp>
      <p:sp>
        <p:nvSpPr>
          <p:cNvPr id="8" name="Text Placeholder 7"/>
          <p:cNvSpPr>
            <a:spLocks noGrp="1"/>
          </p:cNvSpPr>
          <p:nvPr>
            <p:ph type="body" sz="quarter" idx="13"/>
          </p:nvPr>
        </p:nvSpPr>
        <p:spPr/>
        <p:txBody>
          <a:bodyPr/>
          <a:lstStyle/>
          <a:p>
            <a:endParaRPr lang="en-US" altLang="ja-JP" dirty="0" smtClean="0"/>
          </a:p>
          <a:p>
            <a:r>
              <a:rPr lang="ja-JP" altLang="en-US" dirty="0" smtClean="0"/>
              <a:t>日本オラクル株式会社</a:t>
            </a:r>
            <a:endParaRPr lang="en-US" altLang="ja-JP" dirty="0" smtClean="0"/>
          </a:p>
          <a:p>
            <a:r>
              <a:rPr lang="en-US" altLang="ja-JP" dirty="0" smtClean="0"/>
              <a:t>June, 2015</a:t>
            </a:r>
            <a:endParaRPr lang="en-US" dirty="0"/>
          </a:p>
        </p:txBody>
      </p:sp>
      <p:pic>
        <p:nvPicPr>
          <p:cNvPr id="6" name="図プレースホルダー 2"/>
          <p:cNvPicPr>
            <a:picLocks noChangeAspect="1"/>
          </p:cNvPicPr>
          <p:nvPr/>
        </p:nvPicPr>
        <p:blipFill rotWithShape="1">
          <a:blip r:embed="rId3" cstate="print">
            <a:extLst>
              <a:ext uri="{28A0092B-C50C-407E-A947-70E740481C1C}">
                <a14:useLocalDpi xmlns="" xmlns:a14="http://schemas.microsoft.com/office/drawing/2010/main" val="0"/>
              </a:ext>
            </a:extLst>
          </a:blip>
          <a:srcRect l="59460" r="4704"/>
          <a:stretch/>
        </p:blipFill>
        <p:spPr>
          <a:xfrm>
            <a:off x="5943600" y="0"/>
            <a:ext cx="3200400" cy="5143500"/>
          </a:xfrm>
          <a:prstGeom prst="rect">
            <a:avLst/>
          </a:prstGeom>
          <a:effectLst>
            <a:innerShdw blurRad="63500" dist="50800" dir="10800000">
              <a:prstClr val="black">
                <a:alpha val="50000"/>
              </a:prstClr>
            </a:innerShdw>
          </a:effectLst>
        </p:spPr>
      </p:pic>
      <p:sp>
        <p:nvSpPr>
          <p:cNvPr id="10" name="スライド番号プレースホルダ 9"/>
          <p:cNvSpPr>
            <a:spLocks noGrp="1"/>
          </p:cNvSpPr>
          <p:nvPr>
            <p:ph type="sldNum" sz="quarter" idx="16"/>
          </p:nvPr>
        </p:nvSpPr>
        <p:spPr/>
        <p:txBody>
          <a:bodyPr/>
          <a:lstStyle/>
          <a:p>
            <a:pPr>
              <a:defRPr/>
            </a:pPr>
            <a:fld id="{F6729755-58E2-418C-B56F-8E75F630C2C4}" type="slidenum">
              <a:rPr lang="en-US" altLang="ja-JP" smtClean="0"/>
              <a:pPr>
                <a:defRPr/>
              </a:pPr>
              <a:t>2</a:t>
            </a:fld>
            <a:endParaRPr lang="ja-JP" altLang="en-US" dirty="0"/>
          </a:p>
        </p:txBody>
      </p:sp>
      <p:sp>
        <p:nvSpPr>
          <p:cNvPr id="11" name="フッター プレースホルダ 10"/>
          <p:cNvSpPr>
            <a:spLocks noGrp="1"/>
          </p:cNvSpPr>
          <p:nvPr>
            <p:ph type="ftr" sz="quarter" idx="15"/>
          </p:nvPr>
        </p:nvSpPr>
        <p:spPr/>
        <p:txBody>
          <a:bodyPr/>
          <a:lstStyle/>
          <a:p>
            <a:pPr>
              <a:defRPr/>
            </a:pPr>
            <a:r>
              <a:rPr lang="en-US" smtClean="0"/>
              <a:t>Copyright © 2015, Oracle All rights reserved.</a:t>
            </a:r>
            <a:endParaRPr lang="en-US"/>
          </a:p>
        </p:txBody>
      </p:sp>
    </p:spTree>
    <p:extLst>
      <p:ext uri="{BB962C8B-B14F-4D97-AF65-F5344CB8AC3E}">
        <p14:creationId xmlns="" xmlns:p14="http://schemas.microsoft.com/office/powerpoint/2010/main" val="383648999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ja-JP" altLang="en-US" smtClean="0"/>
              <a:t>外部表でのプリ・プロセッサーの利用</a:t>
            </a:r>
            <a:endParaRPr lang="en-US" altLang="ja-JP" dirty="0" smtClean="0"/>
          </a:p>
        </p:txBody>
      </p:sp>
      <p:sp>
        <p:nvSpPr>
          <p:cNvPr id="8" name="コンテンツ プレースホルダ 7"/>
          <p:cNvSpPr>
            <a:spLocks noGrp="1"/>
          </p:cNvSpPr>
          <p:nvPr>
            <p:ph idx="1"/>
          </p:nvPr>
        </p:nvSpPr>
        <p:spPr/>
        <p:txBody>
          <a:bodyPr/>
          <a:lstStyle/>
          <a:p>
            <a:pPr lvl="0">
              <a:buFont typeface="Arial" pitchFamily="34" charset="0"/>
              <a:buChar char="•"/>
            </a:pPr>
            <a:r>
              <a:rPr lang="en-US" altLang="ja-JP" sz="1400" dirty="0" smtClean="0"/>
              <a:t>11.1.0.7</a:t>
            </a:r>
            <a:r>
              <a:rPr lang="ja-JP" altLang="en-US" sz="1400" dirty="0" err="1" smtClean="0"/>
              <a:t>、</a:t>
            </a:r>
            <a:r>
              <a:rPr lang="en-US" altLang="ja-JP" sz="1400" dirty="0" smtClean="0"/>
              <a:t>10.2.0.5</a:t>
            </a:r>
            <a:r>
              <a:rPr lang="ja-JP" altLang="en-US" sz="1400" dirty="0" smtClean="0"/>
              <a:t>以降の新機能</a:t>
            </a:r>
          </a:p>
          <a:p>
            <a:pPr lvl="0">
              <a:buFont typeface="Arial" pitchFamily="34" charset="0"/>
              <a:buChar char="•"/>
            </a:pPr>
            <a:r>
              <a:rPr lang="ja-JP" altLang="en-US" sz="1400" dirty="0" smtClean="0"/>
              <a:t>圧縮ファイルを解凍しながらロードすることが可能</a:t>
            </a:r>
          </a:p>
          <a:p>
            <a:pPr lvl="0">
              <a:buFont typeface="Arial" pitchFamily="34" charset="0"/>
              <a:buChar char="•"/>
            </a:pPr>
            <a:r>
              <a:rPr lang="en-US" altLang="ja-JP" sz="1400" dirty="0" smtClean="0"/>
              <a:t>Pre-Processing</a:t>
            </a:r>
            <a:r>
              <a:rPr lang="ja-JP" altLang="en-US" sz="1400" dirty="0" smtClean="0"/>
              <a:t>を利用する際には、パラレル化するためにはファイルを分割する必要がある</a:t>
            </a:r>
          </a:p>
          <a:p>
            <a:pPr lvl="0">
              <a:buFont typeface="Arial" pitchFamily="34" charset="0"/>
              <a:buChar char="•"/>
            </a:pPr>
            <a:r>
              <a:rPr lang="ja-JP" altLang="en-US" sz="1400" dirty="0" smtClean="0"/>
              <a:t>ディレクトリに対する、</a:t>
            </a:r>
            <a:r>
              <a:rPr lang="en-US" altLang="ja-JP" sz="1400" dirty="0" smtClean="0"/>
              <a:t>read, execute</a:t>
            </a:r>
            <a:r>
              <a:rPr lang="ja-JP" altLang="en-US" sz="1400" dirty="0" smtClean="0"/>
              <a:t>権限が必要</a:t>
            </a:r>
          </a:p>
          <a:p>
            <a:pPr lvl="0"/>
            <a:endParaRPr lang="en-US" altLang="ja-JP" sz="1400" dirty="0" smtClean="0"/>
          </a:p>
          <a:p>
            <a:endParaRPr lang="ja-JP" altLang="en-US" sz="1400" dirty="0"/>
          </a:p>
        </p:txBody>
      </p:sp>
      <p:sp>
        <p:nvSpPr>
          <p:cNvPr id="14" name="Rectangle 3"/>
          <p:cNvSpPr txBox="1">
            <a:spLocks noChangeArrowheads="1"/>
          </p:cNvSpPr>
          <p:nvPr/>
        </p:nvSpPr>
        <p:spPr bwMode="auto">
          <a:xfrm>
            <a:off x="822464" y="770282"/>
            <a:ext cx="7897467" cy="1143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27013" marR="0" lvl="0" indent="-227013" algn="l" defTabSz="914400" rtl="0" eaLnBrk="0" fontAlgn="base" latinLnBrk="0" hangingPunct="0">
              <a:lnSpc>
                <a:spcPct val="90000"/>
              </a:lnSpc>
              <a:spcBef>
                <a:spcPct val="20000"/>
              </a:spcBef>
              <a:spcAft>
                <a:spcPct val="0"/>
              </a:spcAft>
              <a:buClr>
                <a:schemeClr val="accent1"/>
              </a:buClr>
              <a:buSzTx/>
              <a:buFont typeface="Times" pitchFamily="-105" charset="0"/>
              <a:buNone/>
              <a:tabLst/>
              <a:defRPr/>
            </a:pPr>
            <a:endParaRPr kumimoji="0" lang="en-US" altLang="ja-JP" sz="1200" b="0" i="0" u="none" strike="noStrike" kern="0" cap="none" spc="0" normalizeH="0" noProof="0" dirty="0">
              <a:ln>
                <a:noFill/>
              </a:ln>
              <a:solidFill>
                <a:schemeClr val="tx1"/>
              </a:solidFill>
              <a:effectLst/>
              <a:uLnTx/>
              <a:uFillTx/>
              <a:latin typeface="Verdana" pitchFamily="34" charset="0"/>
              <a:ea typeface="HGP創英角ｺﾞｼｯｸUB" pitchFamily="50" charset="-128"/>
              <a:cs typeface="Times New Roman" pitchFamily="18" charset="0"/>
            </a:endParaRPr>
          </a:p>
        </p:txBody>
      </p:sp>
      <p:sp>
        <p:nvSpPr>
          <p:cNvPr id="12" name="Text Box 4"/>
          <p:cNvSpPr txBox="1">
            <a:spLocks noChangeArrowheads="1"/>
          </p:cNvSpPr>
          <p:nvPr/>
        </p:nvSpPr>
        <p:spPr bwMode="auto">
          <a:xfrm>
            <a:off x="2205309" y="2325683"/>
            <a:ext cx="4763058" cy="2498249"/>
          </a:xfrm>
          <a:prstGeom prst="rect">
            <a:avLst/>
          </a:prstGeom>
          <a:solidFill>
            <a:srgbClr val="EAEAEA"/>
          </a:solidFill>
          <a:ln w="9525">
            <a:solidFill>
              <a:srgbClr val="808080"/>
            </a:solidFill>
            <a:miter lim="800000"/>
            <a:headEnd/>
            <a:tailEnd/>
          </a:ln>
          <a:effectLst>
            <a:glow rad="101600">
              <a:schemeClr val="accent4">
                <a:satMod val="175000"/>
                <a:alpha val="40000"/>
              </a:schemeClr>
            </a:glow>
          </a:effectLst>
        </p:spPr>
        <p:txBody>
          <a:bodyPr wrap="square" lIns="92075" tIns="46038" rIns="92075" bIns="46038">
            <a:spAutoFit/>
          </a:bodyPr>
          <a:lstStyle/>
          <a:p>
            <a:pPr algn="l">
              <a:spcBef>
                <a:spcPct val="20000"/>
              </a:spcBef>
            </a:pPr>
            <a:r>
              <a:rPr lang="en-US" altLang="ja-JP" sz="1200" dirty="0">
                <a:latin typeface="Courier New" pitchFamily="49" charset="0"/>
                <a:cs typeface="Courier New" pitchFamily="49" charset="0"/>
              </a:rPr>
              <a:t>CREATE TABLE </a:t>
            </a:r>
            <a:r>
              <a:rPr lang="en-US" altLang="ja-JP" sz="1200" dirty="0" err="1">
                <a:latin typeface="Courier New" pitchFamily="49" charset="0"/>
                <a:cs typeface="Courier New" pitchFamily="49" charset="0"/>
              </a:rPr>
              <a:t>sales_external</a:t>
            </a:r>
            <a:endParaRPr lang="en-US" altLang="ja-JP" sz="1200" dirty="0">
              <a:latin typeface="Courier New" pitchFamily="49" charset="0"/>
              <a:cs typeface="Courier New" pitchFamily="49" charset="0"/>
            </a:endParaRPr>
          </a:p>
          <a:p>
            <a:pPr algn="l">
              <a:spcBef>
                <a:spcPct val="20000"/>
              </a:spcBef>
            </a:pPr>
            <a:r>
              <a:rPr lang="en-US" altLang="ja-JP" sz="1200" dirty="0">
                <a:latin typeface="Courier New" pitchFamily="49" charset="0"/>
                <a:cs typeface="Courier New" pitchFamily="49" charset="0"/>
              </a:rPr>
              <a:t>(…)</a:t>
            </a:r>
          </a:p>
          <a:p>
            <a:pPr algn="l">
              <a:spcBef>
                <a:spcPct val="20000"/>
              </a:spcBef>
            </a:pPr>
            <a:r>
              <a:rPr lang="en-US" altLang="ja-JP" sz="1200" dirty="0">
                <a:latin typeface="Courier New" pitchFamily="49" charset="0"/>
                <a:cs typeface="Courier New" pitchFamily="49" charset="0"/>
              </a:rPr>
              <a:t>ORGANIZATION EXTERNAL </a:t>
            </a:r>
          </a:p>
          <a:p>
            <a:pPr algn="l">
              <a:spcBef>
                <a:spcPct val="20000"/>
              </a:spcBef>
            </a:pPr>
            <a:r>
              <a:rPr lang="en-US" altLang="ja-JP" sz="1200" dirty="0">
                <a:latin typeface="Courier New" pitchFamily="49" charset="0"/>
                <a:cs typeface="Courier New" pitchFamily="49" charset="0"/>
              </a:rPr>
              <a:t>(   TYPE ORACLE_LOADER</a:t>
            </a:r>
          </a:p>
          <a:p>
            <a:pPr algn="l">
              <a:spcBef>
                <a:spcPct val="20000"/>
              </a:spcBef>
            </a:pPr>
            <a:r>
              <a:rPr lang="en-US" altLang="ja-JP" sz="1200" dirty="0">
                <a:latin typeface="Courier New" pitchFamily="49" charset="0"/>
                <a:cs typeface="Courier New" pitchFamily="49" charset="0"/>
              </a:rPr>
              <a:t>   DEFAULT DIRECTORY data_dir1</a:t>
            </a:r>
          </a:p>
          <a:p>
            <a:pPr algn="l">
              <a:spcBef>
                <a:spcPct val="20000"/>
              </a:spcBef>
            </a:pPr>
            <a:r>
              <a:rPr lang="en-US" altLang="ja-JP" sz="1200" dirty="0">
                <a:latin typeface="Courier New" pitchFamily="49" charset="0"/>
                <a:cs typeface="Courier New" pitchFamily="49" charset="0"/>
              </a:rPr>
              <a:t>   ACCESS PARAMETERS </a:t>
            </a:r>
          </a:p>
          <a:p>
            <a:pPr algn="l">
              <a:spcBef>
                <a:spcPct val="20000"/>
              </a:spcBef>
            </a:pPr>
            <a:r>
              <a:rPr lang="en-US" altLang="ja-JP" sz="1200" dirty="0">
                <a:latin typeface="Courier New" pitchFamily="49" charset="0"/>
                <a:cs typeface="Courier New" pitchFamily="49" charset="0"/>
              </a:rPr>
              <a:t>   (RECORDS DELIMITED BY NEWLINE </a:t>
            </a:r>
          </a:p>
          <a:p>
            <a:pPr algn="l">
              <a:spcBef>
                <a:spcPct val="20000"/>
              </a:spcBef>
            </a:pPr>
            <a:r>
              <a:rPr lang="en-US" altLang="ja-JP" sz="1200" dirty="0">
                <a:solidFill>
                  <a:srgbClr val="FF0000"/>
                </a:solidFill>
                <a:latin typeface="Courier New" pitchFamily="49" charset="0"/>
                <a:cs typeface="Courier New" pitchFamily="49" charset="0"/>
              </a:rPr>
              <a:t>      PREPROCESSOR </a:t>
            </a:r>
            <a:r>
              <a:rPr lang="en-US" altLang="ja-JP" sz="1200" dirty="0" err="1">
                <a:solidFill>
                  <a:srgbClr val="FF0000"/>
                </a:solidFill>
                <a:latin typeface="Courier New" pitchFamily="49" charset="0"/>
                <a:cs typeface="Courier New" pitchFamily="49" charset="0"/>
              </a:rPr>
              <a:t>exec_dir</a:t>
            </a:r>
            <a:r>
              <a:rPr lang="en-US" altLang="ja-JP" sz="1200" dirty="0">
                <a:solidFill>
                  <a:srgbClr val="FF0000"/>
                </a:solidFill>
                <a:latin typeface="Courier New" pitchFamily="49" charset="0"/>
                <a:cs typeface="Courier New" pitchFamily="49" charset="0"/>
              </a:rPr>
              <a:t>: </a:t>
            </a:r>
            <a:r>
              <a:rPr lang="en-US" altLang="ja-JP" sz="1200" dirty="0" smtClean="0">
                <a:solidFill>
                  <a:srgbClr val="FF0000"/>
                </a:solidFill>
                <a:latin typeface="Courier New" pitchFamily="49" charset="0"/>
                <a:cs typeface="Courier New" pitchFamily="49" charset="0"/>
              </a:rPr>
              <a:t>‘gunzip.sh’</a:t>
            </a:r>
            <a:endParaRPr lang="en-US" altLang="ja-JP" sz="1200" dirty="0">
              <a:solidFill>
                <a:srgbClr val="FF0000"/>
              </a:solidFill>
              <a:latin typeface="Courier New" pitchFamily="49" charset="0"/>
              <a:cs typeface="Courier New" pitchFamily="49" charset="0"/>
            </a:endParaRPr>
          </a:p>
          <a:p>
            <a:pPr algn="l">
              <a:spcBef>
                <a:spcPct val="20000"/>
              </a:spcBef>
            </a:pPr>
            <a:r>
              <a:rPr lang="en-US" altLang="ja-JP" sz="1200" dirty="0">
                <a:latin typeface="Courier New" pitchFamily="49" charset="0"/>
                <a:cs typeface="Courier New" pitchFamily="49" charset="0"/>
              </a:rPr>
              <a:t>	    FIELDS TERMINATED BY '|'</a:t>
            </a:r>
          </a:p>
          <a:p>
            <a:pPr algn="l">
              <a:spcBef>
                <a:spcPct val="20000"/>
              </a:spcBef>
            </a:pPr>
            <a:r>
              <a:rPr lang="en-US" altLang="ja-JP" sz="1200" dirty="0">
                <a:latin typeface="Courier New" pitchFamily="49" charset="0"/>
                <a:cs typeface="Courier New" pitchFamily="49" charset="0"/>
              </a:rPr>
              <a:t>)	</a:t>
            </a:r>
          </a:p>
          <a:p>
            <a:pPr algn="l">
              <a:spcBef>
                <a:spcPct val="20000"/>
              </a:spcBef>
            </a:pPr>
            <a:r>
              <a:rPr lang="en-US" altLang="ja-JP" sz="1200" dirty="0">
                <a:latin typeface="Courier New" pitchFamily="49" charset="0"/>
                <a:cs typeface="Courier New" pitchFamily="49" charset="0"/>
              </a:rPr>
              <a:t>  LOCATION (…)</a:t>
            </a:r>
          </a:p>
          <a:p>
            <a:pPr algn="l">
              <a:spcBef>
                <a:spcPct val="20000"/>
              </a:spcBef>
            </a:pPr>
            <a:r>
              <a:rPr lang="en-US" altLang="ja-JP" sz="1200" dirty="0">
                <a:latin typeface="Courier New" pitchFamily="49" charset="0"/>
                <a:cs typeface="Courier New" pitchFamily="49" charset="0"/>
              </a:rPr>
              <a:t>);</a:t>
            </a:r>
          </a:p>
        </p:txBody>
      </p:sp>
      <p:sp>
        <p:nvSpPr>
          <p:cNvPr id="6" name="スライド番号プレースホルダ 5"/>
          <p:cNvSpPr>
            <a:spLocks noGrp="1"/>
          </p:cNvSpPr>
          <p:nvPr>
            <p:ph type="sldNum" sz="quarter" idx="12"/>
          </p:nvPr>
        </p:nvSpPr>
        <p:spPr/>
        <p:txBody>
          <a:bodyPr/>
          <a:lstStyle/>
          <a:p>
            <a:pPr>
              <a:defRPr/>
            </a:pPr>
            <a:fld id="{47645EBB-67B3-46AB-AC82-6F9B6AD9EB81}" type="slidenum">
              <a:rPr lang="en-US" altLang="ja-JP" smtClean="0"/>
              <a:pPr>
                <a:defRPr/>
              </a:pPr>
              <a:t>20</a:t>
            </a:fld>
            <a:endParaRPr lang="ja-JP" altLang="en-US" dirty="0"/>
          </a:p>
        </p:txBody>
      </p:sp>
      <p:sp>
        <p:nvSpPr>
          <p:cNvPr id="7" name="フッター プレースホルダ 6"/>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en-US" altLang="ja-JP" smtClean="0"/>
              <a:t>DBFS</a:t>
            </a:r>
            <a:endParaRPr lang="en-US" altLang="ja-JP" dirty="0" smtClean="0"/>
          </a:p>
        </p:txBody>
      </p:sp>
      <p:sp>
        <p:nvSpPr>
          <p:cNvPr id="15" name="コンテンツ プレースホルダ 14"/>
          <p:cNvSpPr>
            <a:spLocks noGrp="1"/>
          </p:cNvSpPr>
          <p:nvPr>
            <p:ph idx="1"/>
          </p:nvPr>
        </p:nvSpPr>
        <p:spPr/>
        <p:txBody>
          <a:bodyPr/>
          <a:lstStyle/>
          <a:p>
            <a:pPr lvl="0">
              <a:buClr>
                <a:schemeClr val="accent1"/>
              </a:buClr>
              <a:buFont typeface="Arial" pitchFamily="34" charset="0"/>
              <a:buChar char="•"/>
            </a:pPr>
            <a:r>
              <a:rPr lang="en-US" altLang="ja-JP" sz="1400" dirty="0" smtClean="0"/>
              <a:t>Database Machine</a:t>
            </a:r>
            <a:r>
              <a:rPr lang="ja-JP" altLang="en-US" sz="1400" dirty="0" smtClean="0"/>
              <a:t>では</a:t>
            </a:r>
            <a:r>
              <a:rPr lang="en-US" altLang="ja-JP" sz="1400" dirty="0" smtClean="0"/>
              <a:t>DBFS Linux</a:t>
            </a:r>
            <a:r>
              <a:rPr lang="ja-JP" altLang="en-US" sz="1400" dirty="0" smtClean="0"/>
              <a:t>共有ファイルシステムが利用可能</a:t>
            </a:r>
          </a:p>
          <a:p>
            <a:pPr lvl="1">
              <a:buClr>
                <a:schemeClr val="accent1"/>
              </a:buClr>
              <a:buFont typeface="Arial" pitchFamily="34" charset="0"/>
              <a:buChar char="•"/>
            </a:pPr>
            <a:r>
              <a:rPr lang="en-US" altLang="ja-JP" sz="1400" dirty="0" smtClean="0"/>
              <a:t>ETL</a:t>
            </a:r>
            <a:r>
              <a:rPr lang="ja-JP" altLang="en-US" sz="1400" dirty="0" smtClean="0"/>
              <a:t>のステージング領域、スクリプト、レポート、そのほかのアプリケーションファイルの共有格納領域</a:t>
            </a:r>
          </a:p>
          <a:p>
            <a:pPr lvl="0">
              <a:buClr>
                <a:schemeClr val="accent1"/>
              </a:buClr>
              <a:buFont typeface="Arial" pitchFamily="34" charset="0"/>
              <a:buChar char="•"/>
            </a:pPr>
            <a:r>
              <a:rPr lang="en-US" altLang="ja-JP" sz="1400" dirty="0" err="1" smtClean="0"/>
              <a:t>Exadata</a:t>
            </a:r>
            <a:r>
              <a:rPr lang="ja-JP" altLang="en-US" sz="1400" dirty="0" smtClean="0"/>
              <a:t>内に配置された</a:t>
            </a:r>
            <a:r>
              <a:rPr lang="en-US" altLang="ja-JP" sz="1400" dirty="0" smtClean="0"/>
              <a:t>Database</a:t>
            </a:r>
            <a:r>
              <a:rPr lang="ja-JP" altLang="en-US" sz="1400" dirty="0" smtClean="0"/>
              <a:t>の表の中に</a:t>
            </a:r>
            <a:r>
              <a:rPr lang="en-US" altLang="ja-JP" sz="1400" dirty="0" err="1" smtClean="0"/>
              <a:t>SecureFile</a:t>
            </a:r>
            <a:r>
              <a:rPr lang="en-US" altLang="ja-JP" sz="1400" dirty="0" smtClean="0"/>
              <a:t> LOB</a:t>
            </a:r>
            <a:r>
              <a:rPr lang="ja-JP" altLang="en-US" sz="1400" dirty="0" smtClean="0"/>
              <a:t>オブジェクトとして格納される</a:t>
            </a:r>
          </a:p>
          <a:p>
            <a:pPr lvl="1">
              <a:buClr>
                <a:schemeClr val="accent1"/>
              </a:buClr>
              <a:buFont typeface="Arial" pitchFamily="34" charset="0"/>
              <a:buChar char="•"/>
            </a:pPr>
            <a:r>
              <a:rPr lang="ja-JP" altLang="en-US" sz="1400" dirty="0" smtClean="0"/>
              <a:t>他の</a:t>
            </a:r>
            <a:r>
              <a:rPr lang="en-US" altLang="ja-JP" sz="1400" dirty="0" smtClean="0"/>
              <a:t>Database</a:t>
            </a:r>
            <a:r>
              <a:rPr lang="ja-JP" altLang="en-US" sz="1400" dirty="0" smtClean="0"/>
              <a:t>内のデータと同様、ミラーリング、</a:t>
            </a:r>
            <a:r>
              <a:rPr lang="en-US" altLang="ja-JP" sz="1400" dirty="0" err="1" smtClean="0"/>
              <a:t>DataGuard</a:t>
            </a:r>
            <a:r>
              <a:rPr lang="ja-JP" altLang="en-US" sz="1400" dirty="0" err="1" smtClean="0"/>
              <a:t>、</a:t>
            </a:r>
            <a:r>
              <a:rPr lang="ja-JP" altLang="en-US" sz="1400" dirty="0" smtClean="0"/>
              <a:t>フラッシュバック等の機能により</a:t>
            </a:r>
            <a:r>
              <a:rPr lang="en-US" altLang="ja-JP" sz="1400" dirty="0" smtClean="0"/>
              <a:t/>
            </a:r>
            <a:br>
              <a:rPr lang="en-US" altLang="ja-JP" sz="1400" dirty="0" smtClean="0"/>
            </a:br>
            <a:r>
              <a:rPr lang="ja-JP" altLang="en-US" sz="1400" dirty="0" smtClean="0"/>
              <a:t>保護される</a:t>
            </a:r>
          </a:p>
          <a:p>
            <a:pPr lvl="0">
              <a:buClr>
                <a:schemeClr val="accent1"/>
              </a:buClr>
              <a:buFont typeface="Arial" pitchFamily="34" charset="0"/>
              <a:buChar char="•"/>
            </a:pPr>
            <a:r>
              <a:rPr lang="en-US" altLang="ja-JP" sz="1400" dirty="0" smtClean="0"/>
              <a:t>I/O</a:t>
            </a:r>
            <a:r>
              <a:rPr lang="ja-JP" altLang="en-US" sz="1400" dirty="0" smtClean="0"/>
              <a:t>スループットは </a:t>
            </a:r>
            <a:r>
              <a:rPr lang="en-US" altLang="ja-JP" sz="1400" dirty="0" smtClean="0"/>
              <a:t>5GB/sec - 7GB/sec</a:t>
            </a:r>
          </a:p>
          <a:p>
            <a:pPr>
              <a:buFont typeface="Arial" pitchFamily="34" charset="0"/>
              <a:buChar char="•"/>
            </a:pPr>
            <a:endParaRPr lang="ja-JP" altLang="en-US" sz="1400" dirty="0"/>
          </a:p>
        </p:txBody>
      </p:sp>
      <p:sp>
        <p:nvSpPr>
          <p:cNvPr id="44" name="Rectangle 2051"/>
          <p:cNvSpPr txBox="1">
            <a:spLocks noChangeArrowheads="1"/>
          </p:cNvSpPr>
          <p:nvPr/>
        </p:nvSpPr>
        <p:spPr bwMode="auto">
          <a:xfrm>
            <a:off x="650568" y="839230"/>
            <a:ext cx="7532687" cy="177284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27013" marR="0" lvl="0" indent="-227013" algn="l" defTabSz="914400" rtl="0" eaLnBrk="0" fontAlgn="base" latinLnBrk="0" hangingPunct="0">
              <a:lnSpc>
                <a:spcPct val="100000"/>
              </a:lnSpc>
              <a:spcBef>
                <a:spcPct val="20000"/>
              </a:spcBef>
              <a:spcAft>
                <a:spcPct val="0"/>
              </a:spcAft>
              <a:buClr>
                <a:schemeClr val="accent1"/>
              </a:buClr>
              <a:buSzTx/>
              <a:buFontTx/>
              <a:buChar char="•"/>
              <a:tabLst/>
              <a:defRPr/>
            </a:pPr>
            <a:endParaRPr kumimoji="0" lang="en-US" altLang="ja-JP" sz="1800" b="0" i="0" u="none" strike="noStrike" kern="0" cap="none" spc="0" normalizeH="0" noProof="0" dirty="0">
              <a:ln>
                <a:noFill/>
              </a:ln>
              <a:solidFill>
                <a:schemeClr val="tx1"/>
              </a:solidFill>
              <a:effectLst/>
              <a:uLnTx/>
              <a:uFillTx/>
              <a:latin typeface="Verdana" pitchFamily="34" charset="0"/>
              <a:ea typeface="HGP創英角ｺﾞｼｯｸUB" pitchFamily="50" charset="-128"/>
              <a:cs typeface="+mn-cs"/>
            </a:endParaRPr>
          </a:p>
        </p:txBody>
      </p:sp>
      <p:sp>
        <p:nvSpPr>
          <p:cNvPr id="18" name="Text Box 2057"/>
          <p:cNvSpPr txBox="1">
            <a:spLocks noChangeArrowheads="1"/>
          </p:cNvSpPr>
          <p:nvPr/>
        </p:nvSpPr>
        <p:spPr bwMode="auto">
          <a:xfrm>
            <a:off x="3095625" y="2803840"/>
            <a:ext cx="3009900" cy="517707"/>
          </a:xfrm>
          <a:prstGeom prst="rect">
            <a:avLst/>
          </a:prstGeom>
          <a:noFill/>
          <a:ln w="9525">
            <a:noFill/>
            <a:miter lim="800000"/>
            <a:headEnd/>
            <a:tailEnd/>
          </a:ln>
        </p:spPr>
        <p:txBody>
          <a:bodyPr lIns="92075" tIns="46038" rIns="92075" bIns="46038">
            <a:spAutoFit/>
          </a:bodyPr>
          <a:lstStyle/>
          <a:p>
            <a:r>
              <a:rPr lang="ja-JP" altLang="en-US" sz="1200" b="0" dirty="0">
                <a:latin typeface="+mn-ea"/>
                <a:ea typeface="+mn-ea"/>
              </a:rPr>
              <a:t>外部表を利用して</a:t>
            </a:r>
            <a:r>
              <a:rPr lang="ja-JP" altLang="en-US" sz="1200" b="0" dirty="0" smtClean="0">
                <a:latin typeface="+mn-ea"/>
                <a:ea typeface="+mn-ea"/>
              </a:rPr>
              <a:t>データ</a:t>
            </a:r>
            <a:endParaRPr lang="en-US" altLang="ja-JP" sz="1200" b="0" dirty="0" smtClean="0">
              <a:latin typeface="+mn-ea"/>
              <a:ea typeface="+mn-ea"/>
            </a:endParaRPr>
          </a:p>
          <a:p>
            <a:r>
              <a:rPr lang="ja-JP" altLang="en-US" sz="1200" b="0" dirty="0" smtClean="0">
                <a:latin typeface="+mn-ea"/>
                <a:ea typeface="+mn-ea"/>
              </a:rPr>
              <a:t>ベース</a:t>
            </a:r>
            <a:r>
              <a:rPr lang="ja-JP" altLang="en-US" sz="1200" b="0" dirty="0">
                <a:latin typeface="+mn-ea"/>
                <a:ea typeface="+mn-ea"/>
              </a:rPr>
              <a:t>にロード</a:t>
            </a:r>
          </a:p>
        </p:txBody>
      </p:sp>
      <p:pic>
        <p:nvPicPr>
          <p:cNvPr id="19" name="Picture 2058" descr="Documents: Code, Highlight"/>
          <p:cNvPicPr>
            <a:picLocks noChangeAspect="1" noChangeArrowheads="1"/>
          </p:cNvPicPr>
          <p:nvPr/>
        </p:nvPicPr>
        <p:blipFill>
          <a:blip r:embed="rId3"/>
          <a:srcRect/>
          <a:stretch>
            <a:fillRect/>
          </a:stretch>
        </p:blipFill>
        <p:spPr bwMode="auto">
          <a:xfrm>
            <a:off x="1640947" y="2612267"/>
            <a:ext cx="604838" cy="1109663"/>
          </a:xfrm>
          <a:prstGeom prst="rect">
            <a:avLst/>
          </a:prstGeom>
          <a:noFill/>
          <a:ln w="9525">
            <a:noFill/>
            <a:miter lim="800000"/>
            <a:headEnd/>
            <a:tailEnd/>
          </a:ln>
        </p:spPr>
      </p:pic>
      <p:pic>
        <p:nvPicPr>
          <p:cNvPr id="20" name="Picture 1063" descr="C:\Documents and Settings\whardie\My Documents\My Pictures\data_loading_wh.gif"/>
          <p:cNvPicPr>
            <a:picLocks noChangeAspect="1" noChangeArrowheads="1"/>
          </p:cNvPicPr>
          <p:nvPr/>
        </p:nvPicPr>
        <p:blipFill>
          <a:blip r:embed="rId4"/>
          <a:srcRect l="31511" t="6624" r="25467" b="33183"/>
          <a:stretch>
            <a:fillRect/>
          </a:stretch>
        </p:blipFill>
        <p:spPr bwMode="auto">
          <a:xfrm>
            <a:off x="6634163" y="2530071"/>
            <a:ext cx="1027112" cy="1214437"/>
          </a:xfrm>
          <a:prstGeom prst="rect">
            <a:avLst/>
          </a:prstGeom>
          <a:noFill/>
          <a:ln w="9525">
            <a:noFill/>
            <a:miter lim="800000"/>
            <a:headEnd/>
            <a:tailEnd/>
          </a:ln>
        </p:spPr>
      </p:pic>
      <p:sp>
        <p:nvSpPr>
          <p:cNvPr id="21" name="Rectangle 1064"/>
          <p:cNvSpPr>
            <a:spLocks noChangeArrowheads="1"/>
          </p:cNvSpPr>
          <p:nvPr/>
        </p:nvSpPr>
        <p:spPr bwMode="auto">
          <a:xfrm>
            <a:off x="6916855" y="3821062"/>
            <a:ext cx="468077" cy="259175"/>
          </a:xfrm>
          <a:prstGeom prst="rect">
            <a:avLst/>
          </a:prstGeom>
          <a:noFill/>
          <a:ln w="9525">
            <a:noFill/>
            <a:miter lim="800000"/>
            <a:headEnd/>
            <a:tailEnd/>
          </a:ln>
        </p:spPr>
        <p:txBody>
          <a:bodyPr wrap="none" lIns="92075" tIns="46038" rIns="92075" bIns="46038">
            <a:spAutoFit/>
          </a:bodyPr>
          <a:lstStyle/>
          <a:p>
            <a:r>
              <a:rPr lang="en-US" altLang="ja-JP" sz="1200" dirty="0">
                <a:latin typeface="+mn-lt"/>
                <a:ea typeface="+mn-ea"/>
                <a:cs typeface="Times New Roman" pitchFamily="18" charset="0"/>
              </a:rPr>
              <a:t>ETL</a:t>
            </a:r>
          </a:p>
        </p:txBody>
      </p:sp>
      <p:pic>
        <p:nvPicPr>
          <p:cNvPr id="22" name="Text Box 1031"/>
          <p:cNvPicPr>
            <a:picLocks noChangeArrowheads="1"/>
          </p:cNvPicPr>
          <p:nvPr/>
        </p:nvPicPr>
        <p:blipFill>
          <a:blip r:embed="rId5"/>
          <a:srcRect/>
          <a:stretch>
            <a:fillRect/>
          </a:stretch>
        </p:blipFill>
        <p:spPr bwMode="auto">
          <a:xfrm>
            <a:off x="1562100" y="4169605"/>
            <a:ext cx="6021388" cy="409575"/>
          </a:xfrm>
          <a:prstGeom prst="rect">
            <a:avLst/>
          </a:prstGeom>
          <a:noFill/>
          <a:ln w="9525">
            <a:noFill/>
            <a:miter lim="800000"/>
            <a:headEnd/>
            <a:tailEnd/>
          </a:ln>
        </p:spPr>
      </p:pic>
      <p:sp>
        <p:nvSpPr>
          <p:cNvPr id="23" name="Text Box 15"/>
          <p:cNvSpPr txBox="1">
            <a:spLocks noChangeArrowheads="1"/>
          </p:cNvSpPr>
          <p:nvPr/>
        </p:nvSpPr>
        <p:spPr bwMode="gray">
          <a:xfrm>
            <a:off x="1577975" y="4196593"/>
            <a:ext cx="5991225" cy="37465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92075" tIns="46038" rIns="92075" bIns="46038" anchor="ctr"/>
          <a:lstStyle/>
          <a:p>
            <a:r>
              <a:rPr lang="ja-JP" altLang="en-US" sz="1800" b="1" dirty="0">
                <a:solidFill>
                  <a:schemeClr val="bg1"/>
                </a:solidFill>
              </a:rPr>
              <a:t>ハイエンド</a:t>
            </a:r>
            <a:r>
              <a:rPr lang="en-US" altLang="ja-JP" sz="1800" b="1" dirty="0">
                <a:solidFill>
                  <a:schemeClr val="bg1"/>
                </a:solidFill>
              </a:rPr>
              <a:t>NAS</a:t>
            </a:r>
            <a:r>
              <a:rPr lang="ja-JP" altLang="en-US" sz="1800" b="1" dirty="0">
                <a:solidFill>
                  <a:schemeClr val="bg1"/>
                </a:solidFill>
              </a:rPr>
              <a:t>ストレージよりも高い</a:t>
            </a:r>
            <a:r>
              <a:rPr lang="en-US" altLang="ja-JP" sz="1800" b="1" dirty="0">
                <a:solidFill>
                  <a:schemeClr val="bg1"/>
                </a:solidFill>
              </a:rPr>
              <a:t>IO</a:t>
            </a:r>
            <a:r>
              <a:rPr lang="ja-JP" altLang="en-US" sz="1800" b="1" dirty="0">
                <a:solidFill>
                  <a:schemeClr val="bg1"/>
                </a:solidFill>
              </a:rPr>
              <a:t>スループット</a:t>
            </a:r>
          </a:p>
        </p:txBody>
      </p:sp>
      <p:sp>
        <p:nvSpPr>
          <p:cNvPr id="24" name="Text Box 2056"/>
          <p:cNvSpPr txBox="1">
            <a:spLocks noChangeArrowheads="1"/>
          </p:cNvSpPr>
          <p:nvPr/>
        </p:nvSpPr>
        <p:spPr bwMode="auto">
          <a:xfrm>
            <a:off x="637648" y="3760737"/>
            <a:ext cx="2611437" cy="377797"/>
          </a:xfrm>
          <a:prstGeom prst="rect">
            <a:avLst/>
          </a:prstGeom>
          <a:noFill/>
          <a:ln w="9525">
            <a:noFill/>
            <a:miter lim="800000"/>
            <a:headEnd/>
            <a:tailEnd/>
          </a:ln>
        </p:spPr>
        <p:txBody>
          <a:bodyPr lIns="92075" tIns="46038" rIns="92075" bIns="46038">
            <a:spAutoFit/>
          </a:bodyPr>
          <a:lstStyle/>
          <a:p>
            <a:pPr>
              <a:lnSpc>
                <a:spcPct val="50000"/>
              </a:lnSpc>
            </a:pPr>
            <a:r>
              <a:rPr lang="en-US" altLang="ja-JP" sz="1200" dirty="0">
                <a:latin typeface="+mn-lt"/>
                <a:ea typeface="+mn-ea"/>
              </a:rPr>
              <a:t>DBFS</a:t>
            </a:r>
            <a:r>
              <a:rPr lang="ja-JP" altLang="en-US" sz="1200" dirty="0">
                <a:latin typeface="+mn-lt"/>
                <a:ea typeface="+mn-ea"/>
              </a:rPr>
              <a:t>に</a:t>
            </a:r>
            <a:r>
              <a:rPr lang="en-US" altLang="ja-JP" sz="1200" dirty="0">
                <a:latin typeface="+mn-lt"/>
                <a:ea typeface="+mn-ea"/>
              </a:rPr>
              <a:t>ETL</a:t>
            </a:r>
            <a:r>
              <a:rPr lang="ja-JP" altLang="en-US" sz="1200" dirty="0">
                <a:latin typeface="+mn-lt"/>
                <a:ea typeface="+mn-ea"/>
              </a:rPr>
              <a:t>用の</a:t>
            </a:r>
          </a:p>
          <a:p>
            <a:pPr>
              <a:lnSpc>
                <a:spcPct val="50000"/>
              </a:lnSpc>
            </a:pPr>
            <a:r>
              <a:rPr lang="ja-JP" altLang="en-US" sz="1200" dirty="0">
                <a:latin typeface="+mn-lt"/>
                <a:ea typeface="+mn-ea"/>
              </a:rPr>
              <a:t>ソースファイルを配置</a:t>
            </a:r>
          </a:p>
        </p:txBody>
      </p:sp>
      <p:sp>
        <p:nvSpPr>
          <p:cNvPr id="25" name="右矢印 24"/>
          <p:cNvSpPr/>
          <p:nvPr/>
        </p:nvSpPr>
        <p:spPr bwMode="auto">
          <a:xfrm>
            <a:off x="3343701" y="3307591"/>
            <a:ext cx="2906974" cy="518615"/>
          </a:xfrm>
          <a:prstGeom prst="rightArrow">
            <a:avLst>
              <a:gd name="adj1" fmla="val 50000"/>
              <a:gd name="adj2" fmla="val 76316"/>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2075" tIns="46038" rIns="92075" bIns="46038" numCol="1" rtlCol="0" anchor="t" anchorCtr="0" compatLnSpc="1">
            <a:prstTxWarp prst="textNoShape">
              <a:avLst/>
            </a:prstTxWarp>
            <a:sp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ja-JP" altLang="en-US" sz="2200" b="0" i="0" u="none" strike="noStrike" cap="none" normalizeH="0" baseline="0">
              <a:ln>
                <a:noFill/>
              </a:ln>
              <a:solidFill>
                <a:schemeClr val="tx1"/>
              </a:solidFill>
              <a:effectLst/>
              <a:latin typeface="Arial" pitchFamily="-111" charset="0"/>
            </a:endParaRPr>
          </a:p>
        </p:txBody>
      </p:sp>
      <p:sp>
        <p:nvSpPr>
          <p:cNvPr id="13" name="スライド番号プレースホルダ 12"/>
          <p:cNvSpPr>
            <a:spLocks noGrp="1"/>
          </p:cNvSpPr>
          <p:nvPr>
            <p:ph type="sldNum" sz="quarter" idx="12"/>
          </p:nvPr>
        </p:nvSpPr>
        <p:spPr/>
        <p:txBody>
          <a:bodyPr/>
          <a:lstStyle/>
          <a:p>
            <a:pPr>
              <a:defRPr/>
            </a:pPr>
            <a:fld id="{47645EBB-67B3-46AB-AC82-6F9B6AD9EB81}" type="slidenum">
              <a:rPr lang="en-US" altLang="ja-JP" smtClean="0"/>
              <a:pPr>
                <a:defRPr/>
              </a:pPr>
              <a:t>21</a:t>
            </a:fld>
            <a:endParaRPr lang="ja-JP" altLang="en-US" dirty="0"/>
          </a:p>
        </p:txBody>
      </p:sp>
      <p:sp>
        <p:nvSpPr>
          <p:cNvPr id="14" name="フッター プレースホルダ 13"/>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en-US" altLang="ja-JP" dirty="0" smtClean="0"/>
              <a:t>DBFS Linux File System Client</a:t>
            </a:r>
            <a:br>
              <a:rPr lang="en-US" altLang="ja-JP" dirty="0" smtClean="0"/>
            </a:br>
            <a:r>
              <a:rPr lang="en-US" altLang="ja-JP" sz="2000" dirty="0" smtClean="0"/>
              <a:t>- Architecture -</a:t>
            </a:r>
            <a:endParaRPr lang="en-US" altLang="ja-JP" dirty="0" smtClean="0"/>
          </a:p>
        </p:txBody>
      </p:sp>
      <p:sp>
        <p:nvSpPr>
          <p:cNvPr id="13" name="コンテンツ プレースホルダ 12"/>
          <p:cNvSpPr>
            <a:spLocks noGrp="1"/>
          </p:cNvSpPr>
          <p:nvPr>
            <p:ph idx="1"/>
          </p:nvPr>
        </p:nvSpPr>
        <p:spPr>
          <a:xfrm>
            <a:off x="545748" y="1098198"/>
            <a:ext cx="4133850" cy="3224750"/>
          </a:xfrm>
        </p:spPr>
        <p:txBody>
          <a:bodyPr/>
          <a:lstStyle/>
          <a:p>
            <a:r>
              <a:rPr lang="en-US" altLang="ja-JP" sz="1400" dirty="0" smtClean="0"/>
              <a:t>DBFS Client for Linux</a:t>
            </a:r>
            <a:r>
              <a:rPr lang="ja-JP" altLang="en-US" sz="1400" dirty="0" smtClean="0"/>
              <a:t>は、</a:t>
            </a:r>
            <a:r>
              <a:rPr lang="en-US" altLang="ja-JP" sz="1400" dirty="0" smtClean="0"/>
              <a:t>Linux</a:t>
            </a:r>
            <a:r>
              <a:rPr lang="ja-JP" altLang="en-US" sz="1400" dirty="0" smtClean="0"/>
              <a:t>上で</a:t>
            </a:r>
            <a:r>
              <a:rPr lang="en-US" altLang="ja-JP" sz="1400" dirty="0" smtClean="0"/>
              <a:t>DBFS</a:t>
            </a:r>
            <a:r>
              <a:rPr lang="ja-JP" altLang="en-US" sz="1400" dirty="0" smtClean="0"/>
              <a:t>ファイルシステムをマウントする</a:t>
            </a:r>
          </a:p>
          <a:p>
            <a:pPr lvl="1"/>
            <a:r>
              <a:rPr lang="en-US" altLang="ja-JP" sz="1200" dirty="0" smtClean="0"/>
              <a:t>NFS</a:t>
            </a:r>
            <a:r>
              <a:rPr lang="ja-JP" altLang="en-US" sz="1200" dirty="0" smtClean="0"/>
              <a:t>に似ている</a:t>
            </a:r>
          </a:p>
          <a:p>
            <a:pPr lvl="1"/>
            <a:r>
              <a:rPr lang="ja-JP" altLang="en-US" sz="1200" dirty="0" smtClean="0"/>
              <a:t>アプリケーションは、通常のファイル操作が可能</a:t>
            </a:r>
          </a:p>
          <a:p>
            <a:r>
              <a:rPr lang="en-US" altLang="ja-JP" sz="1400" dirty="0" smtClean="0"/>
              <a:t>Linux FUSE</a:t>
            </a:r>
            <a:r>
              <a:rPr lang="ja-JP" altLang="en-US" sz="1400" dirty="0" smtClean="0"/>
              <a:t>モジュールによって、</a:t>
            </a:r>
            <a:r>
              <a:rPr lang="en-US" altLang="ja-JP" sz="1400" dirty="0" smtClean="0"/>
              <a:t/>
            </a:r>
            <a:br>
              <a:rPr lang="en-US" altLang="ja-JP" sz="1400" dirty="0" smtClean="0"/>
            </a:br>
            <a:r>
              <a:rPr lang="en-US" altLang="ja-JP" sz="1400" dirty="0" err="1" smtClean="0"/>
              <a:t>DBFS_Client</a:t>
            </a:r>
            <a:r>
              <a:rPr lang="ja-JP" altLang="en-US" sz="1400" dirty="0" smtClean="0"/>
              <a:t>にファイル操作コールを送る</a:t>
            </a:r>
          </a:p>
          <a:p>
            <a:pPr lvl="1"/>
            <a:endParaRPr lang="ja-JP" altLang="en-US" sz="900" dirty="0" smtClean="0"/>
          </a:p>
          <a:p>
            <a:r>
              <a:rPr lang="en-US" altLang="ja-JP" sz="1400" dirty="0" err="1" smtClean="0"/>
              <a:t>DBFS_Client</a:t>
            </a:r>
            <a:r>
              <a:rPr lang="ja-JP" altLang="en-US" sz="1400" dirty="0" smtClean="0"/>
              <a:t>は</a:t>
            </a:r>
            <a:r>
              <a:rPr lang="en-US" altLang="ja-JP" sz="1400" dirty="0" smtClean="0"/>
              <a:t>Database</a:t>
            </a:r>
            <a:r>
              <a:rPr lang="ja-JP" altLang="en-US" sz="1400" dirty="0" smtClean="0"/>
              <a:t>内の</a:t>
            </a:r>
            <a:r>
              <a:rPr lang="en-US" altLang="ja-JP" sz="1400" dirty="0" smtClean="0"/>
              <a:t>DBFS</a:t>
            </a:r>
            <a:r>
              <a:rPr lang="ja-JP" altLang="en-US" sz="1400" dirty="0" smtClean="0"/>
              <a:t>ストアに対してリモートコールを実行</a:t>
            </a:r>
          </a:p>
          <a:p>
            <a:pPr lvl="1"/>
            <a:endParaRPr lang="ja-JP" altLang="en-US" sz="900" dirty="0" smtClean="0"/>
          </a:p>
          <a:p>
            <a:r>
              <a:rPr lang="en-US" altLang="ja-JP" sz="1400" dirty="0" smtClean="0"/>
              <a:t>Database</a:t>
            </a:r>
            <a:r>
              <a:rPr lang="ja-JP" altLang="en-US" sz="1400" dirty="0" smtClean="0"/>
              <a:t>内の</a:t>
            </a:r>
            <a:r>
              <a:rPr lang="en-US" altLang="ja-JP" sz="1400" dirty="0" smtClean="0"/>
              <a:t>DBFS Stores</a:t>
            </a:r>
            <a:r>
              <a:rPr lang="ja-JP" altLang="en-US" sz="1400" dirty="0" smtClean="0"/>
              <a:t>はファイルサーバ機能を実装</a:t>
            </a:r>
          </a:p>
          <a:p>
            <a:pPr lvl="1"/>
            <a:r>
              <a:rPr lang="en-US" altLang="ja-JP" sz="1200" dirty="0" smtClean="0"/>
              <a:t>PL/SQL</a:t>
            </a:r>
            <a:r>
              <a:rPr lang="ja-JP" altLang="en-US" sz="1200" dirty="0" smtClean="0"/>
              <a:t>のパッケージで実装されている</a:t>
            </a:r>
          </a:p>
          <a:p>
            <a:pPr lvl="2"/>
            <a:r>
              <a:rPr lang="ja-JP" altLang="en-US" sz="1200" dirty="0" smtClean="0"/>
              <a:t>ファイル作成、オープン、読み込み、</a:t>
            </a:r>
            <a:r>
              <a:rPr lang="en-US" altLang="ja-JP" sz="1200" dirty="0" smtClean="0"/>
              <a:t>etc</a:t>
            </a:r>
          </a:p>
        </p:txBody>
      </p:sp>
      <p:sp>
        <p:nvSpPr>
          <p:cNvPr id="44" name="Rectangle 2051"/>
          <p:cNvSpPr txBox="1">
            <a:spLocks noChangeArrowheads="1"/>
          </p:cNvSpPr>
          <p:nvPr/>
        </p:nvSpPr>
        <p:spPr bwMode="auto">
          <a:xfrm>
            <a:off x="650568" y="839230"/>
            <a:ext cx="7532687" cy="177284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27013" marR="0" lvl="0" indent="-227013" algn="l" defTabSz="914400" rtl="0" eaLnBrk="0" fontAlgn="base" latinLnBrk="0" hangingPunct="0">
              <a:lnSpc>
                <a:spcPct val="100000"/>
              </a:lnSpc>
              <a:spcBef>
                <a:spcPct val="20000"/>
              </a:spcBef>
              <a:spcAft>
                <a:spcPct val="0"/>
              </a:spcAft>
              <a:buClr>
                <a:schemeClr val="accent1"/>
              </a:buClr>
              <a:buSzTx/>
              <a:buFontTx/>
              <a:buChar char="•"/>
              <a:tabLst/>
              <a:defRPr/>
            </a:pPr>
            <a:endParaRPr kumimoji="0" lang="en-US" altLang="ja-JP" sz="1800" b="0" i="0" u="none" strike="noStrike" kern="0" cap="none" spc="0" normalizeH="0" noProof="0" dirty="0">
              <a:ln>
                <a:noFill/>
              </a:ln>
              <a:solidFill>
                <a:schemeClr val="tx1"/>
              </a:solidFill>
              <a:effectLst/>
              <a:uLnTx/>
              <a:uFillTx/>
              <a:latin typeface="Verdana" pitchFamily="34" charset="0"/>
              <a:ea typeface="HGP創英角ｺﾞｼｯｸUB" pitchFamily="50" charset="-128"/>
              <a:cs typeface="+mn-cs"/>
            </a:endParaRPr>
          </a:p>
        </p:txBody>
      </p:sp>
      <p:grpSp>
        <p:nvGrpSpPr>
          <p:cNvPr id="14" name="グループ化 13"/>
          <p:cNvGrpSpPr/>
          <p:nvPr/>
        </p:nvGrpSpPr>
        <p:grpSpPr>
          <a:xfrm>
            <a:off x="5203825" y="961235"/>
            <a:ext cx="3557778" cy="3542051"/>
            <a:chOff x="4908550" y="1222375"/>
            <a:chExt cx="4235450" cy="4949825"/>
          </a:xfrm>
        </p:grpSpPr>
        <p:graphicFrame>
          <p:nvGraphicFramePr>
            <p:cNvPr id="16" name="Object 2"/>
            <p:cNvGraphicFramePr>
              <a:graphicFrameLocks noChangeAspect="1"/>
            </p:cNvGraphicFramePr>
            <p:nvPr/>
          </p:nvGraphicFramePr>
          <p:xfrm>
            <a:off x="4930775" y="3929063"/>
            <a:ext cx="3852863" cy="2243137"/>
          </p:xfrm>
          <a:graphic>
            <a:graphicData uri="http://schemas.openxmlformats.org/presentationml/2006/ole">
              <p:oleObj spid="_x0000_s392194" name="Photo Editor Photo" r:id="rId4" imgW="1028844" imgH="1219370" progId="">
                <p:embed/>
              </p:oleObj>
            </a:graphicData>
          </a:graphic>
        </p:graphicFrame>
        <p:pic>
          <p:nvPicPr>
            <p:cNvPr id="17" name="AutoShape 51"/>
            <p:cNvPicPr>
              <a:picLocks noChangeArrowheads="1"/>
            </p:cNvPicPr>
            <p:nvPr/>
          </p:nvPicPr>
          <p:blipFill>
            <a:blip r:embed="rId5"/>
            <a:srcRect/>
            <a:stretch>
              <a:fillRect/>
            </a:stretch>
          </p:blipFill>
          <p:spPr bwMode="auto">
            <a:xfrm>
              <a:off x="5003800" y="4446588"/>
              <a:ext cx="3741738" cy="819150"/>
            </a:xfrm>
            <a:prstGeom prst="rect">
              <a:avLst/>
            </a:prstGeom>
            <a:noFill/>
          </p:spPr>
        </p:pic>
        <p:sp>
          <p:nvSpPr>
            <p:cNvPr id="26" name="Text Box 6"/>
            <p:cNvSpPr txBox="1">
              <a:spLocks noChangeArrowheads="1"/>
            </p:cNvSpPr>
            <p:nvPr/>
          </p:nvSpPr>
          <p:spPr bwMode="auto">
            <a:xfrm>
              <a:off x="5503863" y="4006851"/>
              <a:ext cx="2616200" cy="420935"/>
            </a:xfrm>
            <a:prstGeom prst="rect">
              <a:avLst/>
            </a:prstGeom>
            <a:noFill/>
            <a:ln w="9525">
              <a:noFill/>
              <a:miter lim="800000"/>
              <a:headEnd/>
              <a:tailEnd/>
            </a:ln>
            <a:effectLst/>
          </p:spPr>
          <p:txBody>
            <a:bodyPr lIns="92075" tIns="46038" rIns="92075" bIns="46038">
              <a:spAutoFit/>
            </a:bodyPr>
            <a:lstStyle/>
            <a:p>
              <a:pPr>
                <a:buClr>
                  <a:srgbClr val="FF0000"/>
                </a:buClr>
              </a:pPr>
              <a:r>
                <a:rPr lang="en-US" altLang="ja-JP" sz="1400" b="1" dirty="0" smtClean="0">
                  <a:solidFill>
                    <a:srgbClr val="000000"/>
                  </a:solidFill>
                  <a:latin typeface="Arial" pitchFamily="34" charset="0"/>
                </a:rPr>
                <a:t>Oracle Database</a:t>
              </a:r>
            </a:p>
          </p:txBody>
        </p:sp>
        <p:pic>
          <p:nvPicPr>
            <p:cNvPr id="27" name="AutoShape 51"/>
            <p:cNvPicPr>
              <a:picLocks noChangeArrowheads="1"/>
            </p:cNvPicPr>
            <p:nvPr/>
          </p:nvPicPr>
          <p:blipFill>
            <a:blip r:embed="rId5"/>
            <a:srcRect/>
            <a:stretch>
              <a:fillRect/>
            </a:stretch>
          </p:blipFill>
          <p:spPr bwMode="auto">
            <a:xfrm>
              <a:off x="4976813" y="1584325"/>
              <a:ext cx="3894137" cy="1858963"/>
            </a:xfrm>
            <a:prstGeom prst="rect">
              <a:avLst/>
            </a:prstGeom>
            <a:noFill/>
          </p:spPr>
        </p:pic>
        <p:sp>
          <p:nvSpPr>
            <p:cNvPr id="28" name="Text Box 8"/>
            <p:cNvSpPr txBox="1">
              <a:spLocks noChangeArrowheads="1"/>
            </p:cNvSpPr>
            <p:nvPr/>
          </p:nvSpPr>
          <p:spPr bwMode="auto">
            <a:xfrm>
              <a:off x="6270625" y="1222375"/>
              <a:ext cx="2873375" cy="420688"/>
            </a:xfrm>
            <a:prstGeom prst="rect">
              <a:avLst/>
            </a:prstGeom>
            <a:noFill/>
            <a:ln w="9525">
              <a:noFill/>
              <a:miter lim="800000"/>
              <a:headEnd/>
              <a:tailEnd/>
            </a:ln>
            <a:effectLst/>
          </p:spPr>
          <p:txBody>
            <a:bodyPr lIns="92075" tIns="46038" rIns="92075" bIns="46038"/>
            <a:lstStyle/>
            <a:p>
              <a:pPr>
                <a:buClr>
                  <a:srgbClr val="FF0000"/>
                </a:buClr>
              </a:pPr>
              <a:r>
                <a:rPr lang="en-US" altLang="ja-JP" sz="1400" b="1" dirty="0" smtClean="0">
                  <a:solidFill>
                    <a:srgbClr val="000000"/>
                  </a:solidFill>
                  <a:latin typeface="Arial" pitchFamily="34" charset="0"/>
                </a:rPr>
                <a:t>Linux Client Host</a:t>
              </a:r>
            </a:p>
          </p:txBody>
        </p:sp>
        <p:sp>
          <p:nvSpPr>
            <p:cNvPr id="29" name="Text Box 9"/>
            <p:cNvSpPr txBox="1">
              <a:spLocks noChangeArrowheads="1"/>
            </p:cNvSpPr>
            <p:nvPr/>
          </p:nvSpPr>
          <p:spPr bwMode="auto">
            <a:xfrm>
              <a:off x="8034659" y="3516313"/>
              <a:ext cx="631183" cy="420935"/>
            </a:xfrm>
            <a:prstGeom prst="rect">
              <a:avLst/>
            </a:prstGeom>
            <a:noFill/>
            <a:ln w="9525">
              <a:noFill/>
              <a:miter lim="800000"/>
              <a:headEnd/>
              <a:tailEnd/>
            </a:ln>
            <a:effectLst/>
          </p:spPr>
          <p:txBody>
            <a:bodyPr wrap="none" lIns="92075" tIns="46038" rIns="92075" bIns="46038">
              <a:spAutoFit/>
            </a:bodyPr>
            <a:lstStyle/>
            <a:p>
              <a:pPr>
                <a:buClr>
                  <a:srgbClr val="FF0000"/>
                </a:buClr>
              </a:pPr>
              <a:r>
                <a:rPr lang="en-US" altLang="ja-JP" sz="1400" smtClean="0">
                  <a:solidFill>
                    <a:srgbClr val="000000"/>
                  </a:solidFill>
                  <a:latin typeface="Arial" pitchFamily="34" charset="0"/>
                </a:rPr>
                <a:t>OCI</a:t>
              </a:r>
            </a:p>
          </p:txBody>
        </p:sp>
        <p:sp>
          <p:nvSpPr>
            <p:cNvPr id="30" name="Text Box 10"/>
            <p:cNvSpPr txBox="1">
              <a:spLocks noChangeArrowheads="1"/>
            </p:cNvSpPr>
            <p:nvPr/>
          </p:nvSpPr>
          <p:spPr bwMode="auto">
            <a:xfrm>
              <a:off x="4908550" y="4548187"/>
              <a:ext cx="3797300" cy="674006"/>
            </a:xfrm>
            <a:prstGeom prst="rect">
              <a:avLst/>
            </a:prstGeom>
            <a:noFill/>
            <a:ln w="9525">
              <a:noFill/>
              <a:miter lim="800000"/>
              <a:headEnd/>
              <a:tailEnd/>
            </a:ln>
            <a:effectLst/>
          </p:spPr>
          <p:txBody>
            <a:bodyPr lIns="92075" tIns="46038" rIns="92075" bIns="46038">
              <a:spAutoFit/>
            </a:bodyPr>
            <a:lstStyle/>
            <a:p>
              <a:pPr>
                <a:buClr>
                  <a:srgbClr val="FF0000"/>
                </a:buClr>
              </a:pPr>
              <a:r>
                <a:rPr lang="en-US" altLang="ja-JP" sz="1100" b="1" dirty="0" smtClean="0">
                  <a:solidFill>
                    <a:srgbClr val="000000"/>
                  </a:solidFill>
                  <a:latin typeface="Arial" pitchFamily="34" charset="0"/>
                </a:rPr>
                <a:t>DBFS </a:t>
              </a:r>
              <a:r>
                <a:rPr lang="en-US" altLang="ja-JP" sz="1100" b="1" dirty="0" err="1" smtClean="0">
                  <a:solidFill>
                    <a:srgbClr val="000000"/>
                  </a:solidFill>
                  <a:latin typeface="Arial" pitchFamily="34" charset="0"/>
                </a:rPr>
                <a:t>SecureFile</a:t>
              </a:r>
              <a:r>
                <a:rPr lang="en-US" altLang="ja-JP" sz="1100" b="1" dirty="0" smtClean="0">
                  <a:solidFill>
                    <a:srgbClr val="000000"/>
                  </a:solidFill>
                  <a:latin typeface="Arial" pitchFamily="34" charset="0"/>
                </a:rPr>
                <a:t> Store</a:t>
              </a:r>
            </a:p>
            <a:p>
              <a:pPr>
                <a:buClr>
                  <a:srgbClr val="FF0000"/>
                </a:buClr>
              </a:pPr>
              <a:r>
                <a:rPr lang="en-US" altLang="ja-JP" sz="1100" b="1" dirty="0" smtClean="0">
                  <a:solidFill>
                    <a:srgbClr val="000000"/>
                  </a:solidFill>
                  <a:latin typeface="Courier New" pitchFamily="49" charset="0"/>
                </a:rPr>
                <a:t>Create</a:t>
              </a:r>
              <a:r>
                <a:rPr lang="ja-JP" altLang="en-US" sz="1100" b="1" dirty="0" smtClean="0">
                  <a:solidFill>
                    <a:srgbClr val="000000"/>
                  </a:solidFill>
                  <a:latin typeface="Courier New" pitchFamily="49" charset="0"/>
                </a:rPr>
                <a:t> 　</a:t>
              </a:r>
              <a:r>
                <a:rPr lang="en-US" altLang="ja-JP" sz="1100" b="1" dirty="0" smtClean="0">
                  <a:solidFill>
                    <a:srgbClr val="000000"/>
                  </a:solidFill>
                  <a:latin typeface="Courier New" pitchFamily="49" charset="0"/>
                </a:rPr>
                <a:t>Open </a:t>
              </a:r>
              <a:r>
                <a:rPr lang="ja-JP" altLang="en-US" sz="1100" b="1" dirty="0" smtClean="0">
                  <a:solidFill>
                    <a:srgbClr val="000000"/>
                  </a:solidFill>
                  <a:latin typeface="Courier New" pitchFamily="49" charset="0"/>
                </a:rPr>
                <a:t>　</a:t>
              </a:r>
              <a:r>
                <a:rPr lang="en-US" altLang="ja-JP" sz="1100" b="1" dirty="0" smtClean="0">
                  <a:solidFill>
                    <a:srgbClr val="000000"/>
                  </a:solidFill>
                  <a:latin typeface="Courier New" pitchFamily="49" charset="0"/>
                </a:rPr>
                <a:t>Read  </a:t>
              </a:r>
              <a:r>
                <a:rPr lang="ja-JP" altLang="en-US" sz="1100" b="1" dirty="0" smtClean="0">
                  <a:solidFill>
                    <a:srgbClr val="000000"/>
                  </a:solidFill>
                  <a:latin typeface="Courier New" pitchFamily="49" charset="0"/>
                </a:rPr>
                <a:t>　</a:t>
              </a:r>
              <a:r>
                <a:rPr lang="en-US" altLang="ja-JP" sz="1100" b="1" dirty="0" smtClean="0">
                  <a:solidFill>
                    <a:srgbClr val="000000"/>
                  </a:solidFill>
                  <a:latin typeface="Courier New" pitchFamily="49" charset="0"/>
                </a:rPr>
                <a:t>Write </a:t>
              </a:r>
              <a:r>
                <a:rPr lang="ja-JP" altLang="en-US" sz="1100" b="1" dirty="0" smtClean="0">
                  <a:solidFill>
                    <a:srgbClr val="000000"/>
                  </a:solidFill>
                  <a:latin typeface="Courier New" pitchFamily="49" charset="0"/>
                </a:rPr>
                <a:t>　</a:t>
              </a:r>
              <a:r>
                <a:rPr lang="en-US" altLang="ja-JP" sz="1100" b="1" dirty="0" smtClean="0">
                  <a:solidFill>
                    <a:srgbClr val="000000"/>
                  </a:solidFill>
                  <a:latin typeface="Courier New" pitchFamily="49" charset="0"/>
                </a:rPr>
                <a:t>List</a:t>
              </a:r>
              <a:endParaRPr lang="en-US" altLang="ja-JP" sz="1100" b="1" dirty="0" smtClean="0">
                <a:solidFill>
                  <a:srgbClr val="000000"/>
                </a:solidFill>
                <a:latin typeface="Arial" pitchFamily="34" charset="0"/>
              </a:endParaRPr>
            </a:p>
          </p:txBody>
        </p:sp>
        <p:pic>
          <p:nvPicPr>
            <p:cNvPr id="31" name="AutoShape 51"/>
            <p:cNvPicPr>
              <a:picLocks noChangeArrowheads="1"/>
            </p:cNvPicPr>
            <p:nvPr/>
          </p:nvPicPr>
          <p:blipFill>
            <a:blip r:embed="rId5"/>
            <a:srcRect/>
            <a:stretch>
              <a:fillRect/>
            </a:stretch>
          </p:blipFill>
          <p:spPr bwMode="auto">
            <a:xfrm>
              <a:off x="5221288" y="1751013"/>
              <a:ext cx="1638300" cy="468312"/>
            </a:xfrm>
            <a:prstGeom prst="rect">
              <a:avLst/>
            </a:prstGeom>
            <a:noFill/>
            <a:ln w="9525">
              <a:noFill/>
              <a:miter lim="800000"/>
              <a:headEnd/>
              <a:tailEnd/>
            </a:ln>
            <a:effectLst/>
          </p:spPr>
        </p:pic>
        <p:sp>
          <p:nvSpPr>
            <p:cNvPr id="32" name="Text Box 12"/>
            <p:cNvSpPr txBox="1">
              <a:spLocks noChangeArrowheads="1"/>
            </p:cNvSpPr>
            <p:nvPr/>
          </p:nvSpPr>
          <p:spPr bwMode="auto">
            <a:xfrm>
              <a:off x="5305760" y="1784351"/>
              <a:ext cx="1448715" cy="420935"/>
            </a:xfrm>
            <a:prstGeom prst="rect">
              <a:avLst/>
            </a:prstGeom>
            <a:noFill/>
            <a:ln w="28575">
              <a:noFill/>
              <a:miter lim="800000"/>
              <a:headEnd/>
              <a:tailEnd/>
            </a:ln>
            <a:effectLst/>
          </p:spPr>
          <p:txBody>
            <a:bodyPr wrap="none" lIns="92075" tIns="46038" rIns="92075" bIns="46038">
              <a:spAutoFit/>
            </a:bodyPr>
            <a:lstStyle/>
            <a:p>
              <a:pPr>
                <a:buClr>
                  <a:srgbClr val="FF0000"/>
                </a:buClr>
              </a:pPr>
              <a:r>
                <a:rPr lang="en-US" altLang="ja-JP" sz="1400" b="1" dirty="0" smtClean="0">
                  <a:solidFill>
                    <a:srgbClr val="000000"/>
                  </a:solidFill>
                  <a:latin typeface="Arial" pitchFamily="34" charset="0"/>
                </a:rPr>
                <a:t>Application</a:t>
              </a:r>
            </a:p>
          </p:txBody>
        </p:sp>
        <p:sp>
          <p:nvSpPr>
            <p:cNvPr id="33" name="Text Box 13"/>
            <p:cNvSpPr txBox="1">
              <a:spLocks noChangeArrowheads="1"/>
            </p:cNvSpPr>
            <p:nvPr/>
          </p:nvSpPr>
          <p:spPr bwMode="auto">
            <a:xfrm>
              <a:off x="5085650" y="2308226"/>
              <a:ext cx="1580961" cy="359970"/>
            </a:xfrm>
            <a:prstGeom prst="rect">
              <a:avLst/>
            </a:prstGeom>
            <a:noFill/>
            <a:ln w="9525">
              <a:noFill/>
              <a:miter lim="800000"/>
              <a:headEnd/>
              <a:tailEnd/>
            </a:ln>
            <a:effectLst/>
          </p:spPr>
          <p:txBody>
            <a:bodyPr wrap="none" lIns="92075" tIns="46038" rIns="92075" bIns="46038">
              <a:spAutoFit/>
            </a:bodyPr>
            <a:lstStyle/>
            <a:p>
              <a:pPr>
                <a:buClr>
                  <a:srgbClr val="FF0000"/>
                </a:buClr>
              </a:pPr>
              <a:r>
                <a:rPr lang="en-US" altLang="ja-JP" sz="1050" b="1" dirty="0" smtClean="0">
                  <a:solidFill>
                    <a:srgbClr val="000000"/>
                  </a:solidFill>
                  <a:latin typeface="Arial" pitchFamily="34" charset="0"/>
                </a:rPr>
                <a:t>File System Call</a:t>
              </a:r>
            </a:p>
          </p:txBody>
        </p:sp>
        <p:grpSp>
          <p:nvGrpSpPr>
            <p:cNvPr id="34" name="Group 14"/>
            <p:cNvGrpSpPr>
              <a:grpSpLocks/>
            </p:cNvGrpSpPr>
            <p:nvPr/>
          </p:nvGrpSpPr>
          <p:grpSpPr bwMode="auto">
            <a:xfrm>
              <a:off x="6934200" y="1738313"/>
              <a:ext cx="1817688" cy="485775"/>
              <a:chOff x="4796" y="1923"/>
              <a:chExt cx="780" cy="407"/>
            </a:xfrm>
          </p:grpSpPr>
          <p:pic>
            <p:nvPicPr>
              <p:cNvPr id="50" name="AutoShape 51"/>
              <p:cNvPicPr>
                <a:picLocks noChangeArrowheads="1"/>
              </p:cNvPicPr>
              <p:nvPr/>
            </p:nvPicPr>
            <p:blipFill>
              <a:blip r:embed="rId5"/>
              <a:srcRect/>
              <a:stretch>
                <a:fillRect/>
              </a:stretch>
            </p:blipFill>
            <p:spPr bwMode="auto">
              <a:xfrm>
                <a:off x="4834" y="1923"/>
                <a:ext cx="721" cy="407"/>
              </a:xfrm>
              <a:prstGeom prst="rect">
                <a:avLst/>
              </a:prstGeom>
              <a:noFill/>
            </p:spPr>
          </p:pic>
          <p:sp>
            <p:nvSpPr>
              <p:cNvPr id="51" name="Text Box 16"/>
              <p:cNvSpPr txBox="1">
                <a:spLocks noChangeArrowheads="1"/>
              </p:cNvSpPr>
              <p:nvPr/>
            </p:nvSpPr>
            <p:spPr bwMode="auto">
              <a:xfrm>
                <a:off x="4796" y="1966"/>
                <a:ext cx="780" cy="353"/>
              </a:xfrm>
              <a:prstGeom prst="rect">
                <a:avLst/>
              </a:prstGeom>
              <a:noFill/>
              <a:ln w="9525">
                <a:noFill/>
                <a:miter lim="800000"/>
                <a:headEnd/>
                <a:tailEnd/>
              </a:ln>
              <a:effectLst/>
            </p:spPr>
            <p:txBody>
              <a:bodyPr lIns="92075" tIns="46038" rIns="92075" bIns="46038">
                <a:spAutoFit/>
              </a:bodyPr>
              <a:lstStyle/>
              <a:p>
                <a:pPr>
                  <a:buClr>
                    <a:srgbClr val="FF0000"/>
                  </a:buClr>
                </a:pPr>
                <a:r>
                  <a:rPr lang="en-US" altLang="ja-JP" sz="1400" b="1" dirty="0" err="1" smtClean="0">
                    <a:solidFill>
                      <a:srgbClr val="000000"/>
                    </a:solidFill>
                    <a:latin typeface="Arial" pitchFamily="34" charset="0"/>
                  </a:rPr>
                  <a:t>DBFS_client</a:t>
                </a:r>
                <a:endParaRPr lang="en-US" altLang="ja-JP" sz="1400" b="1" dirty="0" smtClean="0">
                  <a:solidFill>
                    <a:srgbClr val="000000"/>
                  </a:solidFill>
                  <a:latin typeface="Arial" pitchFamily="34" charset="0"/>
                </a:endParaRPr>
              </a:p>
            </p:txBody>
          </p:sp>
        </p:grpSp>
        <p:pic>
          <p:nvPicPr>
            <p:cNvPr id="35" name="AutoShape 51"/>
            <p:cNvPicPr>
              <a:picLocks noChangeArrowheads="1"/>
            </p:cNvPicPr>
            <p:nvPr/>
          </p:nvPicPr>
          <p:blipFill>
            <a:blip r:embed="rId5"/>
            <a:srcRect/>
            <a:stretch>
              <a:fillRect/>
            </a:stretch>
          </p:blipFill>
          <p:spPr bwMode="auto">
            <a:xfrm>
              <a:off x="5038725" y="2755900"/>
              <a:ext cx="2854325" cy="468313"/>
            </a:xfrm>
            <a:prstGeom prst="rect">
              <a:avLst/>
            </a:prstGeom>
            <a:noFill/>
          </p:spPr>
        </p:pic>
        <p:sp>
          <p:nvSpPr>
            <p:cNvPr id="36" name="Rectangle 18"/>
            <p:cNvSpPr>
              <a:spLocks noChangeArrowheads="1"/>
            </p:cNvSpPr>
            <p:nvPr/>
          </p:nvSpPr>
          <p:spPr bwMode="auto">
            <a:xfrm>
              <a:off x="6958014" y="2763712"/>
              <a:ext cx="787400" cy="420935"/>
            </a:xfrm>
            <a:prstGeom prst="rect">
              <a:avLst/>
            </a:prstGeom>
            <a:noFill/>
            <a:ln w="9525">
              <a:solidFill>
                <a:schemeClr val="tx1"/>
              </a:solidFill>
              <a:miter lim="800000"/>
              <a:headEnd/>
              <a:tailEnd/>
            </a:ln>
            <a:effectLst/>
          </p:spPr>
          <p:txBody>
            <a:bodyPr lIns="92075" tIns="46038" rIns="92075" bIns="46038" anchor="ctr">
              <a:spAutoFit/>
            </a:bodyPr>
            <a:lstStyle/>
            <a:p>
              <a:pPr>
                <a:buClr>
                  <a:srgbClr val="FF0000"/>
                </a:buClr>
              </a:pPr>
              <a:r>
                <a:rPr lang="en-US" altLang="ja-JP" sz="1400" b="1" dirty="0" smtClean="0">
                  <a:solidFill>
                    <a:srgbClr val="000000"/>
                  </a:solidFill>
                  <a:latin typeface="Arial" pitchFamily="34" charset="0"/>
                </a:rPr>
                <a:t>Fuse</a:t>
              </a:r>
            </a:p>
          </p:txBody>
        </p:sp>
        <p:sp>
          <p:nvSpPr>
            <p:cNvPr id="37" name="Text Box 19"/>
            <p:cNvSpPr txBox="1">
              <a:spLocks noChangeArrowheads="1"/>
            </p:cNvSpPr>
            <p:nvPr/>
          </p:nvSpPr>
          <p:spPr bwMode="auto">
            <a:xfrm>
              <a:off x="5195078" y="2817814"/>
              <a:ext cx="1398620" cy="380292"/>
            </a:xfrm>
            <a:prstGeom prst="rect">
              <a:avLst/>
            </a:prstGeom>
            <a:noFill/>
            <a:ln w="28575">
              <a:noFill/>
              <a:miter lim="800000"/>
              <a:headEnd/>
              <a:tailEnd/>
            </a:ln>
            <a:effectLst/>
          </p:spPr>
          <p:txBody>
            <a:bodyPr wrap="none" lIns="92075" tIns="46038" rIns="92075" bIns="46038">
              <a:spAutoFit/>
            </a:bodyPr>
            <a:lstStyle/>
            <a:p>
              <a:pPr>
                <a:buClr>
                  <a:srgbClr val="FF0000"/>
                </a:buClr>
              </a:pPr>
              <a:r>
                <a:rPr lang="en-US" altLang="ja-JP" sz="1200" b="1" dirty="0" smtClean="0">
                  <a:solidFill>
                    <a:srgbClr val="000000"/>
                  </a:solidFill>
                  <a:latin typeface="Arial" pitchFamily="34" charset="0"/>
                </a:rPr>
                <a:t>Linux Kernel</a:t>
              </a:r>
            </a:p>
          </p:txBody>
        </p:sp>
        <p:sp>
          <p:nvSpPr>
            <p:cNvPr id="38" name="Line 20"/>
            <p:cNvSpPr>
              <a:spLocks noChangeShapeType="1"/>
            </p:cNvSpPr>
            <p:nvPr/>
          </p:nvSpPr>
          <p:spPr bwMode="auto">
            <a:xfrm>
              <a:off x="5913438" y="4886325"/>
              <a:ext cx="0" cy="352425"/>
            </a:xfrm>
            <a:prstGeom prst="line">
              <a:avLst/>
            </a:prstGeom>
            <a:noFill/>
            <a:ln w="12700">
              <a:solidFill>
                <a:schemeClr val="tx1"/>
              </a:solidFill>
              <a:round/>
              <a:headEnd/>
              <a:tailEnd/>
            </a:ln>
            <a:effectLst/>
          </p:spPr>
          <p:txBody>
            <a:bodyPr lIns="92075" tIns="46038" rIns="92075" bIns="46038">
              <a:spAutoFit/>
            </a:bodyPr>
            <a:lstStyle/>
            <a:p>
              <a:pPr>
                <a:buClr>
                  <a:srgbClr val="FF0000"/>
                </a:buClr>
              </a:pPr>
              <a:endParaRPr lang="ja-JP" altLang="en-US" sz="1100" b="1" smtClean="0">
                <a:solidFill>
                  <a:srgbClr val="000000"/>
                </a:solidFill>
                <a:latin typeface="Arial" pitchFamily="34" charset="0"/>
              </a:endParaRPr>
            </a:p>
          </p:txBody>
        </p:sp>
        <p:sp>
          <p:nvSpPr>
            <p:cNvPr id="39" name="Line 21"/>
            <p:cNvSpPr>
              <a:spLocks noChangeShapeType="1"/>
            </p:cNvSpPr>
            <p:nvPr/>
          </p:nvSpPr>
          <p:spPr bwMode="auto">
            <a:xfrm>
              <a:off x="6553200" y="4919663"/>
              <a:ext cx="0" cy="290512"/>
            </a:xfrm>
            <a:prstGeom prst="line">
              <a:avLst/>
            </a:prstGeom>
            <a:noFill/>
            <a:ln w="12700">
              <a:solidFill>
                <a:schemeClr val="tx1"/>
              </a:solidFill>
              <a:round/>
              <a:headEnd/>
              <a:tailEnd/>
            </a:ln>
            <a:effectLst/>
          </p:spPr>
          <p:txBody>
            <a:bodyPr lIns="92075" tIns="46038" rIns="92075" bIns="46038">
              <a:spAutoFit/>
            </a:bodyPr>
            <a:lstStyle/>
            <a:p>
              <a:pPr>
                <a:buClr>
                  <a:srgbClr val="FF0000"/>
                </a:buClr>
              </a:pPr>
              <a:endParaRPr lang="ja-JP" altLang="en-US" sz="1100" b="1" smtClean="0">
                <a:solidFill>
                  <a:srgbClr val="000000"/>
                </a:solidFill>
                <a:latin typeface="Arial" pitchFamily="34" charset="0"/>
              </a:endParaRPr>
            </a:p>
          </p:txBody>
        </p:sp>
        <p:sp>
          <p:nvSpPr>
            <p:cNvPr id="40" name="Line 22"/>
            <p:cNvSpPr>
              <a:spLocks noChangeShapeType="1"/>
            </p:cNvSpPr>
            <p:nvPr/>
          </p:nvSpPr>
          <p:spPr bwMode="auto">
            <a:xfrm>
              <a:off x="7202488" y="4891088"/>
              <a:ext cx="0" cy="352425"/>
            </a:xfrm>
            <a:prstGeom prst="line">
              <a:avLst/>
            </a:prstGeom>
            <a:noFill/>
            <a:ln w="12700">
              <a:solidFill>
                <a:schemeClr val="tx1"/>
              </a:solidFill>
              <a:round/>
              <a:headEnd/>
              <a:tailEnd/>
            </a:ln>
            <a:effectLst/>
          </p:spPr>
          <p:txBody>
            <a:bodyPr lIns="92075" tIns="46038" rIns="92075" bIns="46038">
              <a:spAutoFit/>
            </a:bodyPr>
            <a:lstStyle/>
            <a:p>
              <a:pPr>
                <a:buClr>
                  <a:srgbClr val="FF0000"/>
                </a:buClr>
              </a:pPr>
              <a:endParaRPr lang="ja-JP" altLang="en-US" sz="1100" b="1" smtClean="0">
                <a:solidFill>
                  <a:srgbClr val="000000"/>
                </a:solidFill>
                <a:latin typeface="Arial" pitchFamily="34" charset="0"/>
              </a:endParaRPr>
            </a:p>
          </p:txBody>
        </p:sp>
        <p:sp>
          <p:nvSpPr>
            <p:cNvPr id="41" name="Line 23"/>
            <p:cNvSpPr>
              <a:spLocks noChangeShapeType="1"/>
            </p:cNvSpPr>
            <p:nvPr/>
          </p:nvSpPr>
          <p:spPr bwMode="auto">
            <a:xfrm>
              <a:off x="7991475" y="4881563"/>
              <a:ext cx="0" cy="352425"/>
            </a:xfrm>
            <a:prstGeom prst="line">
              <a:avLst/>
            </a:prstGeom>
            <a:noFill/>
            <a:ln w="12700">
              <a:solidFill>
                <a:schemeClr val="tx1"/>
              </a:solidFill>
              <a:round/>
              <a:headEnd/>
              <a:tailEnd/>
            </a:ln>
            <a:effectLst/>
          </p:spPr>
          <p:txBody>
            <a:bodyPr lIns="92075" tIns="46038" rIns="92075" bIns="46038">
              <a:spAutoFit/>
            </a:bodyPr>
            <a:lstStyle/>
            <a:p>
              <a:pPr>
                <a:buClr>
                  <a:srgbClr val="FF0000"/>
                </a:buClr>
              </a:pPr>
              <a:endParaRPr lang="ja-JP" altLang="en-US" sz="1100" b="1" smtClean="0">
                <a:solidFill>
                  <a:srgbClr val="000000"/>
                </a:solidFill>
                <a:latin typeface="Arial" pitchFamily="34" charset="0"/>
              </a:endParaRPr>
            </a:p>
          </p:txBody>
        </p:sp>
        <p:sp>
          <p:nvSpPr>
            <p:cNvPr id="42" name="Line 24"/>
            <p:cNvSpPr>
              <a:spLocks noChangeShapeType="1"/>
            </p:cNvSpPr>
            <p:nvPr/>
          </p:nvSpPr>
          <p:spPr bwMode="auto">
            <a:xfrm>
              <a:off x="5068888" y="4887913"/>
              <a:ext cx="3592512" cy="1587"/>
            </a:xfrm>
            <a:prstGeom prst="line">
              <a:avLst/>
            </a:prstGeom>
            <a:noFill/>
            <a:ln w="38100">
              <a:solidFill>
                <a:schemeClr val="tx1"/>
              </a:solidFill>
              <a:round/>
              <a:headEnd/>
              <a:tailEnd/>
            </a:ln>
            <a:effectLst/>
          </p:spPr>
          <p:txBody>
            <a:bodyPr lIns="92075" tIns="46038" rIns="92075" bIns="46038">
              <a:spAutoFit/>
            </a:bodyPr>
            <a:lstStyle/>
            <a:p>
              <a:pPr>
                <a:buClr>
                  <a:srgbClr val="FF0000"/>
                </a:buClr>
              </a:pPr>
              <a:endParaRPr lang="ja-JP" altLang="en-US" sz="1100" b="1" smtClean="0">
                <a:solidFill>
                  <a:srgbClr val="000000"/>
                </a:solidFill>
                <a:latin typeface="Arial" pitchFamily="34" charset="0"/>
              </a:endParaRPr>
            </a:p>
          </p:txBody>
        </p:sp>
        <p:pic>
          <p:nvPicPr>
            <p:cNvPr id="43" name="Picture 25" descr="hierarchy-standalone"/>
            <p:cNvPicPr>
              <a:picLocks noChangeAspect="1" noChangeArrowheads="1"/>
            </p:cNvPicPr>
            <p:nvPr/>
          </p:nvPicPr>
          <p:blipFill>
            <a:blip r:embed="rId6"/>
            <a:srcRect/>
            <a:stretch>
              <a:fillRect/>
            </a:stretch>
          </p:blipFill>
          <p:spPr bwMode="auto">
            <a:xfrm>
              <a:off x="5824538" y="5241925"/>
              <a:ext cx="708025" cy="844550"/>
            </a:xfrm>
            <a:prstGeom prst="rect">
              <a:avLst/>
            </a:prstGeom>
            <a:noFill/>
          </p:spPr>
        </p:pic>
        <p:sp>
          <p:nvSpPr>
            <p:cNvPr id="45" name="Text Box 26"/>
            <p:cNvSpPr txBox="1">
              <a:spLocks noChangeArrowheads="1"/>
            </p:cNvSpPr>
            <p:nvPr/>
          </p:nvSpPr>
          <p:spPr bwMode="auto">
            <a:xfrm>
              <a:off x="6280150" y="5462085"/>
              <a:ext cx="2257425" cy="624159"/>
            </a:xfrm>
            <a:prstGeom prst="rect">
              <a:avLst/>
            </a:prstGeom>
            <a:noFill/>
            <a:ln w="9525">
              <a:noFill/>
              <a:miter lim="800000"/>
              <a:headEnd/>
              <a:tailEnd/>
            </a:ln>
            <a:effectLst/>
          </p:spPr>
          <p:txBody>
            <a:bodyPr lIns="92075" tIns="46038" rIns="92075" bIns="46038">
              <a:spAutoFit/>
            </a:bodyPr>
            <a:lstStyle/>
            <a:p>
              <a:pPr>
                <a:buClr>
                  <a:srgbClr val="FF0000"/>
                </a:buClr>
              </a:pPr>
              <a:r>
                <a:rPr lang="en-US" altLang="ja-JP" sz="1200" b="1" dirty="0" err="1" smtClean="0">
                  <a:solidFill>
                    <a:srgbClr val="000000"/>
                  </a:solidFill>
                  <a:latin typeface="Arial" pitchFamily="34" charset="0"/>
                </a:rPr>
                <a:t>SecureFiles</a:t>
              </a:r>
              <a:r>
                <a:rPr lang="en-US" altLang="ja-JP" sz="1200" b="1" dirty="0" smtClean="0">
                  <a:solidFill>
                    <a:srgbClr val="000000"/>
                  </a:solidFill>
                  <a:latin typeface="Arial" pitchFamily="34" charset="0"/>
                </a:rPr>
                <a:t> &amp; Metadata Tables</a:t>
              </a:r>
            </a:p>
          </p:txBody>
        </p:sp>
        <p:sp>
          <p:nvSpPr>
            <p:cNvPr id="46" name="Line 27"/>
            <p:cNvSpPr>
              <a:spLocks noChangeShapeType="1"/>
            </p:cNvSpPr>
            <p:nvPr/>
          </p:nvSpPr>
          <p:spPr bwMode="auto">
            <a:xfrm flipH="1">
              <a:off x="7213600" y="5224463"/>
              <a:ext cx="12700" cy="309562"/>
            </a:xfrm>
            <a:prstGeom prst="line">
              <a:avLst/>
            </a:prstGeom>
            <a:noFill/>
            <a:ln w="38100">
              <a:solidFill>
                <a:schemeClr val="accent1"/>
              </a:solidFill>
              <a:round/>
              <a:headEnd/>
              <a:tailEnd type="triangle" w="med" len="med"/>
            </a:ln>
            <a:effectLst/>
          </p:spPr>
          <p:txBody>
            <a:bodyPr lIns="92075" tIns="46038" rIns="92075" bIns="46038">
              <a:spAutoFit/>
            </a:bodyPr>
            <a:lstStyle/>
            <a:p>
              <a:pPr>
                <a:buClr>
                  <a:srgbClr val="FF0000"/>
                </a:buClr>
              </a:pPr>
              <a:endParaRPr lang="ja-JP" altLang="en-US" sz="1100" b="1" smtClean="0">
                <a:solidFill>
                  <a:srgbClr val="000000"/>
                </a:solidFill>
                <a:latin typeface="Arial" pitchFamily="34" charset="0"/>
              </a:endParaRPr>
            </a:p>
          </p:txBody>
        </p:sp>
        <p:sp>
          <p:nvSpPr>
            <p:cNvPr id="47" name="Line 28"/>
            <p:cNvSpPr>
              <a:spLocks noChangeShapeType="1"/>
            </p:cNvSpPr>
            <p:nvPr/>
          </p:nvSpPr>
          <p:spPr bwMode="auto">
            <a:xfrm>
              <a:off x="6672263" y="2209800"/>
              <a:ext cx="516813" cy="506605"/>
            </a:xfrm>
            <a:prstGeom prst="line">
              <a:avLst/>
            </a:prstGeom>
            <a:noFill/>
            <a:ln w="38100">
              <a:solidFill>
                <a:schemeClr val="accent1"/>
              </a:solidFill>
              <a:round/>
              <a:headEnd/>
              <a:tailEnd type="triangle" w="med" len="med"/>
            </a:ln>
            <a:effectLst/>
          </p:spPr>
          <p:txBody>
            <a:bodyPr wrap="square" lIns="92075" tIns="46038" rIns="92075" bIns="46038">
              <a:spAutoFit/>
            </a:bodyPr>
            <a:lstStyle/>
            <a:p>
              <a:pPr>
                <a:buClr>
                  <a:srgbClr val="FF0000"/>
                </a:buClr>
              </a:pPr>
              <a:endParaRPr lang="ja-JP" altLang="en-US" sz="1100" b="1" smtClean="0">
                <a:solidFill>
                  <a:srgbClr val="000000"/>
                </a:solidFill>
                <a:latin typeface="Arial" pitchFamily="34" charset="0"/>
              </a:endParaRPr>
            </a:p>
          </p:txBody>
        </p:sp>
        <p:sp>
          <p:nvSpPr>
            <p:cNvPr id="48" name="Line 29"/>
            <p:cNvSpPr>
              <a:spLocks noChangeShapeType="1"/>
            </p:cNvSpPr>
            <p:nvPr/>
          </p:nvSpPr>
          <p:spPr bwMode="auto">
            <a:xfrm flipV="1">
              <a:off x="7448550" y="2143125"/>
              <a:ext cx="384175" cy="657225"/>
            </a:xfrm>
            <a:prstGeom prst="line">
              <a:avLst/>
            </a:prstGeom>
            <a:noFill/>
            <a:ln w="38100">
              <a:solidFill>
                <a:schemeClr val="accent1"/>
              </a:solidFill>
              <a:round/>
              <a:headEnd/>
              <a:tailEnd type="triangle" w="med" len="med"/>
            </a:ln>
            <a:effectLst/>
          </p:spPr>
          <p:txBody>
            <a:bodyPr lIns="92075" tIns="46038" rIns="92075" bIns="46038">
              <a:spAutoFit/>
            </a:bodyPr>
            <a:lstStyle/>
            <a:p>
              <a:pPr>
                <a:buClr>
                  <a:srgbClr val="FF0000"/>
                </a:buClr>
              </a:pPr>
              <a:endParaRPr lang="ja-JP" altLang="en-US" sz="1100" b="1" smtClean="0">
                <a:solidFill>
                  <a:srgbClr val="000000"/>
                </a:solidFill>
                <a:latin typeface="Arial" pitchFamily="34" charset="0"/>
              </a:endParaRPr>
            </a:p>
          </p:txBody>
        </p:sp>
        <p:sp>
          <p:nvSpPr>
            <p:cNvPr id="49" name="Line 30"/>
            <p:cNvSpPr>
              <a:spLocks noChangeShapeType="1"/>
            </p:cNvSpPr>
            <p:nvPr/>
          </p:nvSpPr>
          <p:spPr bwMode="auto">
            <a:xfrm>
              <a:off x="8040688" y="2211388"/>
              <a:ext cx="0" cy="2247900"/>
            </a:xfrm>
            <a:prstGeom prst="line">
              <a:avLst/>
            </a:prstGeom>
            <a:noFill/>
            <a:ln w="38100">
              <a:solidFill>
                <a:schemeClr val="accent1"/>
              </a:solidFill>
              <a:round/>
              <a:headEnd/>
              <a:tailEnd type="triangle" w="med" len="med"/>
            </a:ln>
            <a:effectLst/>
          </p:spPr>
          <p:txBody>
            <a:bodyPr lIns="92075" tIns="46038" rIns="92075" bIns="46038">
              <a:spAutoFit/>
            </a:bodyPr>
            <a:lstStyle/>
            <a:p>
              <a:pPr>
                <a:buClr>
                  <a:srgbClr val="FF0000"/>
                </a:buClr>
              </a:pPr>
              <a:endParaRPr lang="ja-JP" altLang="en-US" sz="1100" b="1" smtClean="0">
                <a:solidFill>
                  <a:srgbClr val="000000"/>
                </a:solidFill>
                <a:latin typeface="Arial" pitchFamily="34" charset="0"/>
              </a:endParaRPr>
            </a:p>
          </p:txBody>
        </p:sp>
      </p:grpSp>
      <p:sp>
        <p:nvSpPr>
          <p:cNvPr id="52" name="スライド番号プレースホルダ 51"/>
          <p:cNvSpPr>
            <a:spLocks noGrp="1"/>
          </p:cNvSpPr>
          <p:nvPr>
            <p:ph type="sldNum" sz="quarter" idx="12"/>
          </p:nvPr>
        </p:nvSpPr>
        <p:spPr/>
        <p:txBody>
          <a:bodyPr/>
          <a:lstStyle/>
          <a:p>
            <a:pPr>
              <a:defRPr/>
            </a:pPr>
            <a:fld id="{47645EBB-67B3-46AB-AC82-6F9B6AD9EB81}" type="slidenum">
              <a:rPr lang="en-US" altLang="ja-JP" smtClean="0"/>
              <a:pPr>
                <a:defRPr/>
              </a:pPr>
              <a:t>22</a:t>
            </a:fld>
            <a:endParaRPr lang="ja-JP" altLang="en-US" dirty="0"/>
          </a:p>
        </p:txBody>
      </p:sp>
      <p:sp>
        <p:nvSpPr>
          <p:cNvPr id="53" name="フッター プレースホルダ 52"/>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ja-JP" altLang="en-US" dirty="0" smtClean="0"/>
              <a:t>データローディングの考察</a:t>
            </a:r>
            <a:endParaRPr lang="en-US" altLang="ja-JP" dirty="0" smtClean="0"/>
          </a:p>
        </p:txBody>
      </p:sp>
      <p:sp>
        <p:nvSpPr>
          <p:cNvPr id="8" name="テキスト プレースホルダ 7"/>
          <p:cNvSpPr>
            <a:spLocks noGrp="1"/>
          </p:cNvSpPr>
          <p:nvPr>
            <p:ph type="body" sz="quarter" idx="13"/>
          </p:nvPr>
        </p:nvSpPr>
        <p:spPr/>
        <p:txBody>
          <a:bodyPr/>
          <a:lstStyle/>
          <a:p>
            <a:r>
              <a:rPr lang="ja-JP" altLang="en-US" dirty="0" smtClean="0">
                <a:latin typeface="+mn-ea"/>
              </a:rPr>
              <a:t>ソースファイルとして、圧縮ファイルの利用 </a:t>
            </a:r>
            <a:r>
              <a:rPr lang="en-US" altLang="ja-JP" dirty="0" smtClean="0">
                <a:latin typeface="+mn-ea"/>
              </a:rPr>
              <a:t>vs. </a:t>
            </a:r>
            <a:r>
              <a:rPr lang="ja-JP" altLang="en-US" dirty="0" smtClean="0">
                <a:latin typeface="+mn-ea"/>
              </a:rPr>
              <a:t>非圧縮ファイルの利用</a:t>
            </a:r>
          </a:p>
        </p:txBody>
      </p:sp>
      <p:sp>
        <p:nvSpPr>
          <p:cNvPr id="9" name="コンテンツ プレースホルダ 8"/>
          <p:cNvSpPr>
            <a:spLocks noGrp="1"/>
          </p:cNvSpPr>
          <p:nvPr>
            <p:ph idx="1"/>
          </p:nvPr>
        </p:nvSpPr>
        <p:spPr>
          <a:xfrm>
            <a:off x="398467" y="4292600"/>
            <a:ext cx="8347065" cy="165100"/>
          </a:xfrm>
        </p:spPr>
        <p:txBody>
          <a:bodyPr/>
          <a:lstStyle/>
          <a:p>
            <a:pPr>
              <a:buFont typeface="Arial" pitchFamily="34" charset="0"/>
              <a:buChar char="•"/>
            </a:pPr>
            <a:r>
              <a:rPr lang="ja-JP" altLang="en-US" sz="1050" dirty="0" smtClean="0"/>
              <a:t>小規模なテーブルでは、解凍のオーバーヘッドは問題にならない場合が多い</a:t>
            </a:r>
            <a:endParaRPr lang="en-US" altLang="ja-JP" sz="1050" dirty="0" smtClean="0"/>
          </a:p>
          <a:p>
            <a:pPr>
              <a:buFont typeface="Arial" pitchFamily="34" charset="0"/>
              <a:buChar char="•"/>
            </a:pPr>
            <a:r>
              <a:rPr lang="ja-JP" altLang="en-US" sz="1050" dirty="0" smtClean="0"/>
              <a:t>大規模なテーブルでは、事前に解凍した後、非圧縮ファイルを利用する方がパフォーマンス的には良い（但し、ステージング領域の確保が必要）</a:t>
            </a:r>
          </a:p>
        </p:txBody>
      </p:sp>
      <p:grpSp>
        <p:nvGrpSpPr>
          <p:cNvPr id="11" name="グループ化 10"/>
          <p:cNvGrpSpPr/>
          <p:nvPr/>
        </p:nvGrpSpPr>
        <p:grpSpPr>
          <a:xfrm>
            <a:off x="350371" y="1244600"/>
            <a:ext cx="8387229" cy="2973480"/>
            <a:chOff x="286871" y="1103405"/>
            <a:chExt cx="8606117" cy="3114675"/>
          </a:xfrm>
        </p:grpSpPr>
        <p:graphicFrame>
          <p:nvGraphicFramePr>
            <p:cNvPr id="7" name="Chart 6"/>
            <p:cNvGraphicFramePr/>
            <p:nvPr/>
          </p:nvGraphicFramePr>
          <p:xfrm>
            <a:off x="286871" y="1103405"/>
            <a:ext cx="3854824" cy="31146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p:nvPr/>
          </p:nvGraphicFramePr>
          <p:xfrm>
            <a:off x="4572000" y="1121335"/>
            <a:ext cx="4320988" cy="3074894"/>
          </p:xfrm>
          <a:graphic>
            <a:graphicData uri="http://schemas.openxmlformats.org/drawingml/2006/chart">
              <c:chart xmlns:c="http://schemas.openxmlformats.org/drawingml/2006/chart" xmlns:r="http://schemas.openxmlformats.org/officeDocument/2006/relationships" r:id="rId4"/>
            </a:graphicData>
          </a:graphic>
        </p:graphicFrame>
      </p:grpSp>
      <p:sp>
        <p:nvSpPr>
          <p:cNvPr id="12" name="スライド番号プレースホルダ 11"/>
          <p:cNvSpPr>
            <a:spLocks noGrp="1"/>
          </p:cNvSpPr>
          <p:nvPr>
            <p:ph type="sldNum" sz="quarter" idx="16"/>
          </p:nvPr>
        </p:nvSpPr>
        <p:spPr/>
        <p:txBody>
          <a:bodyPr/>
          <a:lstStyle/>
          <a:p>
            <a:pPr>
              <a:defRPr/>
            </a:pPr>
            <a:fld id="{B27B1E3C-9432-49E5-A460-E09A7323E94F}" type="slidenum">
              <a:rPr lang="en-US" altLang="ja-JP" smtClean="0"/>
              <a:pPr>
                <a:defRPr/>
              </a:pPr>
              <a:t>23</a:t>
            </a:fld>
            <a:endParaRPr lang="ja-JP" altLang="en-US" dirty="0"/>
          </a:p>
        </p:txBody>
      </p:sp>
      <p:sp>
        <p:nvSpPr>
          <p:cNvPr id="13" name="フッター プレースホルダ 12"/>
          <p:cNvSpPr>
            <a:spLocks noGrp="1"/>
          </p:cNvSpPr>
          <p:nvPr>
            <p:ph type="ftr" sz="quarter" idx="15"/>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ja-JP" altLang="en-US" dirty="0" smtClean="0"/>
              <a:t>データローディングの考察</a:t>
            </a:r>
            <a:endParaRPr lang="en-US" altLang="ja-JP" dirty="0" smtClean="0"/>
          </a:p>
        </p:txBody>
      </p:sp>
      <p:sp>
        <p:nvSpPr>
          <p:cNvPr id="7" name="テキスト プレースホルダ 6"/>
          <p:cNvSpPr>
            <a:spLocks noGrp="1"/>
          </p:cNvSpPr>
          <p:nvPr>
            <p:ph type="body" sz="quarter" idx="13"/>
          </p:nvPr>
        </p:nvSpPr>
        <p:spPr/>
        <p:txBody>
          <a:bodyPr/>
          <a:lstStyle/>
          <a:p>
            <a:r>
              <a:rPr lang="ja-JP" altLang="en-US" dirty="0" smtClean="0">
                <a:latin typeface="+mn-ea"/>
              </a:rPr>
              <a:t>ソースファイルのファイル分割の利用 </a:t>
            </a:r>
            <a:r>
              <a:rPr lang="en-US" altLang="ja-JP" dirty="0" smtClean="0">
                <a:latin typeface="+mn-ea"/>
              </a:rPr>
              <a:t>vs. </a:t>
            </a:r>
            <a:r>
              <a:rPr lang="ja-JP" altLang="en-US" dirty="0" smtClean="0">
                <a:latin typeface="+mn-ea"/>
              </a:rPr>
              <a:t>ファイル分割なし</a:t>
            </a:r>
          </a:p>
          <a:p>
            <a:endParaRPr kumimoji="1" lang="ja-JP" altLang="en-US" dirty="0"/>
          </a:p>
        </p:txBody>
      </p:sp>
      <p:sp>
        <p:nvSpPr>
          <p:cNvPr id="8" name="テキスト ボックス 7"/>
          <p:cNvSpPr txBox="1"/>
          <p:nvPr/>
        </p:nvSpPr>
        <p:spPr>
          <a:xfrm>
            <a:off x="457306" y="4034878"/>
            <a:ext cx="8776762" cy="661720"/>
          </a:xfrm>
          <a:prstGeom prst="rect">
            <a:avLst/>
          </a:prstGeom>
          <a:noFill/>
        </p:spPr>
        <p:txBody>
          <a:bodyPr wrap="none" rtlCol="0">
            <a:spAutoFit/>
          </a:bodyPr>
          <a:lstStyle/>
          <a:p>
            <a:pPr algn="l"/>
            <a:r>
              <a:rPr kumimoji="1" lang="ja-JP" altLang="en-US" sz="1000" dirty="0" smtClean="0">
                <a:latin typeface="+mn-ea"/>
                <a:ea typeface="+mn-ea"/>
              </a:rPr>
              <a:t>注意・・・ </a:t>
            </a:r>
            <a:r>
              <a:rPr kumimoji="1" lang="en-US" altLang="ja-JP" sz="1000" dirty="0" smtClean="0">
                <a:latin typeface="+mn-ea"/>
                <a:ea typeface="+mn-ea"/>
              </a:rPr>
              <a:t>ASCII</a:t>
            </a:r>
            <a:r>
              <a:rPr kumimoji="1" lang="ja-JP" altLang="en-US" sz="1000" dirty="0" smtClean="0">
                <a:latin typeface="+mn-ea"/>
                <a:ea typeface="+mn-ea"/>
              </a:rPr>
              <a:t>や</a:t>
            </a:r>
            <a:r>
              <a:rPr kumimoji="1" lang="en-US" altLang="ja-JP" sz="1000" dirty="0" smtClean="0">
                <a:latin typeface="+mn-ea"/>
                <a:ea typeface="+mn-ea"/>
              </a:rPr>
              <a:t>UTF-8</a:t>
            </a:r>
            <a:r>
              <a:rPr kumimoji="1" lang="ja-JP" altLang="en-US" sz="1000" dirty="0" smtClean="0">
                <a:latin typeface="+mn-ea"/>
                <a:ea typeface="+mn-ea"/>
              </a:rPr>
              <a:t>の場合は非圧縮シングル・ファイルを</a:t>
            </a:r>
            <a:r>
              <a:rPr kumimoji="1" lang="en-US" altLang="ja-JP" sz="1000" dirty="0" smtClean="0">
                <a:latin typeface="+mn-ea"/>
                <a:ea typeface="+mn-ea"/>
              </a:rPr>
              <a:t>Oracle</a:t>
            </a:r>
            <a:r>
              <a:rPr kumimoji="1" lang="ja-JP" altLang="en-US" sz="1000" dirty="0" smtClean="0">
                <a:latin typeface="+mn-ea"/>
                <a:ea typeface="+mn-ea"/>
              </a:rPr>
              <a:t>側が自動分割して読み込みますが、</a:t>
            </a:r>
            <a:r>
              <a:rPr kumimoji="1" lang="en-US" altLang="ja-JP" sz="1000" dirty="0" err="1" smtClean="0">
                <a:latin typeface="+mn-ea"/>
                <a:ea typeface="+mn-ea"/>
              </a:rPr>
              <a:t>Shift_JIS</a:t>
            </a:r>
            <a:r>
              <a:rPr kumimoji="1" lang="ja-JP" altLang="en-US" sz="1000" dirty="0" smtClean="0">
                <a:latin typeface="+mn-ea"/>
                <a:ea typeface="+mn-ea"/>
              </a:rPr>
              <a:t>や</a:t>
            </a:r>
            <a:r>
              <a:rPr kumimoji="1" lang="en-US" altLang="ja-JP" sz="1000" dirty="0" smtClean="0">
                <a:latin typeface="+mn-ea"/>
                <a:ea typeface="+mn-ea"/>
              </a:rPr>
              <a:t>EUC-JP</a:t>
            </a:r>
            <a:r>
              <a:rPr kumimoji="1" lang="ja-JP" altLang="en-US" sz="1000" dirty="0" smtClean="0">
                <a:latin typeface="+mn-ea"/>
                <a:ea typeface="+mn-ea"/>
              </a:rPr>
              <a:t>で</a:t>
            </a:r>
            <a:endParaRPr kumimoji="1" lang="en-US" altLang="ja-JP" sz="1000" dirty="0" smtClean="0">
              <a:latin typeface="+mn-ea"/>
              <a:ea typeface="+mn-ea"/>
            </a:endParaRPr>
          </a:p>
          <a:p>
            <a:pPr algn="l"/>
            <a:r>
              <a:rPr kumimoji="1" lang="ja-JP" altLang="en-US" sz="1000" dirty="0" smtClean="0">
                <a:latin typeface="+mn-ea"/>
                <a:ea typeface="+mn-ea"/>
              </a:rPr>
              <a:t>　　　　　可変長の場合は分割を自動で行わないため注意が必要です。（固定長の場合は、</a:t>
            </a:r>
            <a:r>
              <a:rPr kumimoji="1" lang="en-US" altLang="ja-JP" sz="1000" dirty="0" smtClean="0">
                <a:latin typeface="+mn-ea"/>
              </a:rPr>
              <a:t> </a:t>
            </a:r>
            <a:r>
              <a:rPr kumimoji="1" lang="en-US" altLang="ja-JP" sz="1000" dirty="0" err="1" smtClean="0">
                <a:latin typeface="+mn-ea"/>
              </a:rPr>
              <a:t>Shift_JIS</a:t>
            </a:r>
            <a:r>
              <a:rPr kumimoji="1" lang="ja-JP" altLang="en-US" sz="1000" dirty="0" smtClean="0">
                <a:latin typeface="+mn-ea"/>
              </a:rPr>
              <a:t>や</a:t>
            </a:r>
            <a:r>
              <a:rPr kumimoji="1" lang="en-US" altLang="ja-JP" sz="1000" dirty="0" smtClean="0">
                <a:latin typeface="+mn-ea"/>
              </a:rPr>
              <a:t>EUC-JP</a:t>
            </a:r>
            <a:r>
              <a:rPr kumimoji="1" lang="ja-JP" altLang="en-US" sz="1000" dirty="0" smtClean="0">
                <a:latin typeface="+mn-ea"/>
              </a:rPr>
              <a:t>でも</a:t>
            </a:r>
            <a:r>
              <a:rPr kumimoji="1" lang="en-US" altLang="ja-JP" sz="1000" dirty="0" smtClean="0">
                <a:latin typeface="+mn-ea"/>
              </a:rPr>
              <a:t>1</a:t>
            </a:r>
            <a:r>
              <a:rPr kumimoji="1" lang="ja-JP" altLang="en-US" sz="1000" dirty="0" err="1" smtClean="0">
                <a:latin typeface="+mn-ea"/>
              </a:rPr>
              <a:t>つの</a:t>
            </a:r>
            <a:r>
              <a:rPr kumimoji="1" lang="ja-JP" altLang="en-US" sz="1000" dirty="0" smtClean="0">
                <a:latin typeface="+mn-ea"/>
              </a:rPr>
              <a:t>ファイルを自動分割して読み込めます。）</a:t>
            </a:r>
            <a:endParaRPr kumimoji="1" lang="en-US" altLang="ja-JP" sz="1000" dirty="0" smtClean="0">
              <a:latin typeface="+mn-ea"/>
              <a:ea typeface="+mn-ea"/>
            </a:endParaRPr>
          </a:p>
          <a:p>
            <a:pPr algn="l"/>
            <a:r>
              <a:rPr kumimoji="1" lang="ja-JP" altLang="en-US" sz="1000" dirty="0" smtClean="0">
                <a:latin typeface="+mn-ea"/>
                <a:ea typeface="+mn-ea"/>
              </a:rPr>
              <a:t>　　　　　</a:t>
            </a:r>
            <a:r>
              <a:rPr kumimoji="1" lang="en-US" altLang="ja-JP" sz="1000" dirty="0" err="1" smtClean="0">
                <a:latin typeface="+mn-ea"/>
                <a:ea typeface="+mn-ea"/>
              </a:rPr>
              <a:t>Shift_JIS</a:t>
            </a:r>
            <a:r>
              <a:rPr kumimoji="1" lang="ja-JP" altLang="en-US" sz="1000" dirty="0" smtClean="0">
                <a:latin typeface="+mn-ea"/>
                <a:ea typeface="+mn-ea"/>
              </a:rPr>
              <a:t>で可変長などの場合は、事前にローディング時に利用するパラレル度の倍数にてファイルを分割しておきます。</a:t>
            </a:r>
            <a:endParaRPr kumimoji="1" lang="en-US" altLang="ja-JP" sz="1000" dirty="0" smtClean="0">
              <a:latin typeface="+mn-ea"/>
              <a:ea typeface="+mn-ea"/>
            </a:endParaRPr>
          </a:p>
        </p:txBody>
      </p:sp>
      <p:graphicFrame>
        <p:nvGraphicFramePr>
          <p:cNvPr id="17" name="Chart 16"/>
          <p:cNvGraphicFramePr/>
          <p:nvPr/>
        </p:nvGraphicFramePr>
        <p:xfrm>
          <a:off x="2472351" y="1231900"/>
          <a:ext cx="4715850" cy="2786455"/>
        </p:xfrm>
        <a:graphic>
          <a:graphicData uri="http://schemas.openxmlformats.org/drawingml/2006/chart">
            <c:chart xmlns:c="http://schemas.openxmlformats.org/drawingml/2006/chart" xmlns:r="http://schemas.openxmlformats.org/officeDocument/2006/relationships" r:id="rId3"/>
          </a:graphicData>
        </a:graphic>
      </p:graphicFrame>
      <p:sp>
        <p:nvSpPr>
          <p:cNvPr id="9" name="スライド番号プレースホルダ 8"/>
          <p:cNvSpPr>
            <a:spLocks noGrp="1"/>
          </p:cNvSpPr>
          <p:nvPr>
            <p:ph type="sldNum" sz="quarter" idx="16"/>
          </p:nvPr>
        </p:nvSpPr>
        <p:spPr/>
        <p:txBody>
          <a:bodyPr/>
          <a:lstStyle/>
          <a:p>
            <a:pPr>
              <a:defRPr/>
            </a:pPr>
            <a:fld id="{B27B1E3C-9432-49E5-A460-E09A7323E94F}" type="slidenum">
              <a:rPr lang="en-US" altLang="ja-JP" smtClean="0"/>
              <a:pPr>
                <a:defRPr/>
              </a:pPr>
              <a:t>24</a:t>
            </a:fld>
            <a:endParaRPr lang="ja-JP" altLang="en-US" dirty="0"/>
          </a:p>
        </p:txBody>
      </p:sp>
      <p:sp>
        <p:nvSpPr>
          <p:cNvPr id="10" name="フッター プレースホルダ 9"/>
          <p:cNvSpPr>
            <a:spLocks noGrp="1"/>
          </p:cNvSpPr>
          <p:nvPr>
            <p:ph type="ftr" sz="quarter" idx="15"/>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ja-JP" altLang="en-US" dirty="0" smtClean="0"/>
              <a:t>データローディングの考察</a:t>
            </a:r>
            <a:endParaRPr lang="en-US" altLang="ja-JP" dirty="0" smtClean="0"/>
          </a:p>
        </p:txBody>
      </p:sp>
      <p:sp>
        <p:nvSpPr>
          <p:cNvPr id="6" name="テキスト プレースホルダ 5"/>
          <p:cNvSpPr>
            <a:spLocks noGrp="1"/>
          </p:cNvSpPr>
          <p:nvPr>
            <p:ph type="body" sz="quarter" idx="13"/>
          </p:nvPr>
        </p:nvSpPr>
        <p:spPr/>
        <p:txBody>
          <a:bodyPr/>
          <a:lstStyle/>
          <a:p>
            <a:r>
              <a:rPr lang="ja-JP" altLang="en-US" dirty="0" smtClean="0">
                <a:latin typeface="+mn-ea"/>
              </a:rPr>
              <a:t>その他のデータロード時の留意点</a:t>
            </a:r>
          </a:p>
        </p:txBody>
      </p:sp>
      <p:sp>
        <p:nvSpPr>
          <p:cNvPr id="7" name="コンテンツ プレースホルダ 6"/>
          <p:cNvSpPr>
            <a:spLocks noGrp="1"/>
          </p:cNvSpPr>
          <p:nvPr>
            <p:ph idx="1"/>
          </p:nvPr>
        </p:nvSpPr>
        <p:spPr/>
        <p:txBody>
          <a:bodyPr>
            <a:noAutofit/>
          </a:bodyPr>
          <a:lstStyle/>
          <a:p>
            <a:pPr lvl="0">
              <a:buClr>
                <a:schemeClr val="accent1"/>
              </a:buClr>
              <a:buFont typeface="Arial" pitchFamily="34" charset="0"/>
              <a:buChar char="•"/>
            </a:pPr>
            <a:r>
              <a:rPr lang="ja-JP" altLang="en-US" sz="1600" dirty="0" smtClean="0"/>
              <a:t>ファイルのロケーションとサイズ</a:t>
            </a:r>
          </a:p>
          <a:p>
            <a:pPr lvl="1">
              <a:buClr>
                <a:schemeClr val="accent1"/>
              </a:buClr>
              <a:buFont typeface="Arial" pitchFamily="34" charset="0"/>
              <a:buChar char="•"/>
            </a:pPr>
            <a:r>
              <a:rPr lang="ja-JP" altLang="en-US" sz="1400" dirty="0" smtClean="0"/>
              <a:t>分割された複数ファイルを利用する場合には、ファイルサイズは均等にする</a:t>
            </a:r>
          </a:p>
          <a:p>
            <a:pPr lvl="1">
              <a:buClr>
                <a:schemeClr val="accent1"/>
              </a:buClr>
              <a:buFont typeface="Arial" pitchFamily="34" charset="0"/>
              <a:buChar char="•"/>
            </a:pPr>
            <a:r>
              <a:rPr lang="ja-JP" altLang="en-US" sz="1400" dirty="0" smtClean="0"/>
              <a:t>ファイルサイズが均等でない場合には、</a:t>
            </a:r>
            <a:r>
              <a:rPr lang="en-US" altLang="ja-JP" sz="1400" dirty="0" smtClean="0"/>
              <a:t>LOCATION</a:t>
            </a:r>
            <a:r>
              <a:rPr lang="ja-JP" altLang="en-US" sz="1400" dirty="0" smtClean="0"/>
              <a:t>句に大きいファイルから順に記述する</a:t>
            </a:r>
          </a:p>
          <a:p>
            <a:pPr lvl="0">
              <a:buClr>
                <a:schemeClr val="accent1"/>
              </a:buClr>
              <a:buFont typeface="Arial" pitchFamily="34" charset="0"/>
              <a:buChar char="•"/>
            </a:pPr>
            <a:r>
              <a:rPr lang="ja-JP" altLang="en-US" sz="1600" dirty="0" smtClean="0"/>
              <a:t>ファイル・フォーマット</a:t>
            </a:r>
          </a:p>
          <a:p>
            <a:pPr lvl="1">
              <a:buClr>
                <a:schemeClr val="accent1"/>
              </a:buClr>
              <a:buFont typeface="Arial" pitchFamily="34" charset="0"/>
              <a:buChar char="•"/>
            </a:pPr>
            <a:r>
              <a:rPr lang="ja-JP" altLang="en-US" sz="1400" dirty="0" smtClean="0"/>
              <a:t>固定長フォーマット</a:t>
            </a:r>
          </a:p>
          <a:p>
            <a:pPr lvl="1">
              <a:buClr>
                <a:schemeClr val="accent1"/>
              </a:buClr>
              <a:buFont typeface="Arial" pitchFamily="34" charset="0"/>
              <a:buChar char="•"/>
            </a:pPr>
            <a:r>
              <a:rPr lang="ja-JP" altLang="en-US" sz="1400" dirty="0" smtClean="0"/>
              <a:t>データ区切りが正しく存在すること、自動グラニュルを有効にするためレコード区切りが明確であること</a:t>
            </a:r>
          </a:p>
          <a:p>
            <a:pPr lvl="0">
              <a:buClr>
                <a:schemeClr val="accent1"/>
              </a:buClr>
              <a:buFont typeface="Arial" pitchFamily="34" charset="0"/>
              <a:buChar char="•"/>
            </a:pPr>
            <a:r>
              <a:rPr lang="ja-JP" altLang="en-US" sz="1600" dirty="0" smtClean="0"/>
              <a:t>圧縮</a:t>
            </a:r>
          </a:p>
          <a:p>
            <a:pPr lvl="1">
              <a:buClr>
                <a:schemeClr val="accent1"/>
              </a:buClr>
              <a:buFont typeface="Arial" pitchFamily="34" charset="0"/>
              <a:buChar char="•"/>
            </a:pPr>
            <a:r>
              <a:rPr lang="ja-JP" altLang="en-US" sz="1400" dirty="0" smtClean="0"/>
              <a:t>元ファイルを圧縮し、ロードしながら解凍することで</a:t>
            </a:r>
            <a:r>
              <a:rPr lang="en-US" altLang="ja-JP" sz="1400" dirty="0" smtClean="0"/>
              <a:t>I/O</a:t>
            </a:r>
            <a:r>
              <a:rPr lang="ja-JP" altLang="en-US" sz="1400" dirty="0" smtClean="0"/>
              <a:t>量を削減</a:t>
            </a:r>
          </a:p>
          <a:p>
            <a:pPr lvl="0">
              <a:buClr>
                <a:schemeClr val="accent1"/>
              </a:buClr>
              <a:buFont typeface="Arial" pitchFamily="34" charset="0"/>
              <a:buChar char="•"/>
            </a:pPr>
            <a:r>
              <a:rPr lang="ja-JP" altLang="en-US" sz="1600" dirty="0" smtClean="0"/>
              <a:t>統計情報の収集</a:t>
            </a:r>
          </a:p>
          <a:p>
            <a:pPr lvl="1">
              <a:buClr>
                <a:schemeClr val="accent1"/>
              </a:buClr>
              <a:buFont typeface="Arial" pitchFamily="34" charset="0"/>
              <a:buChar char="•"/>
            </a:pPr>
            <a:r>
              <a:rPr lang="ja-JP" altLang="en-US" sz="1400" dirty="0" smtClean="0"/>
              <a:t>データロード前に全てのクエリを実行することで、統計情報収集中にヒストグラム作成に必要な</a:t>
            </a:r>
            <a:r>
              <a:rPr lang="en-US" altLang="ja-JP" sz="1400" dirty="0" smtClean="0"/>
              <a:t>column usage</a:t>
            </a:r>
            <a:r>
              <a:rPr lang="ja-JP" altLang="en-US" sz="1400" dirty="0" smtClean="0"/>
              <a:t>統計を生成できる</a:t>
            </a:r>
          </a:p>
          <a:p>
            <a:pPr>
              <a:buFont typeface="Arial" pitchFamily="34" charset="0"/>
              <a:buChar char="•"/>
            </a:pPr>
            <a:endParaRPr lang="ja-JP" altLang="en-US" sz="1600" dirty="0"/>
          </a:p>
        </p:txBody>
      </p:sp>
      <p:sp>
        <p:nvSpPr>
          <p:cNvPr id="8" name="Rectangle 3"/>
          <p:cNvSpPr txBox="1">
            <a:spLocks noChangeArrowheads="1"/>
          </p:cNvSpPr>
          <p:nvPr/>
        </p:nvSpPr>
        <p:spPr bwMode="auto">
          <a:xfrm>
            <a:off x="774000" y="802800"/>
            <a:ext cx="7877175" cy="363297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27013" marR="0" lvl="0" indent="-227013" algn="l" defTabSz="914400" rtl="0" eaLnBrk="0" fontAlgn="base" latinLnBrk="0" hangingPunct="0">
              <a:lnSpc>
                <a:spcPct val="100000"/>
              </a:lnSpc>
              <a:spcBef>
                <a:spcPct val="20000"/>
              </a:spcBef>
              <a:spcAft>
                <a:spcPct val="0"/>
              </a:spcAft>
              <a:buClr>
                <a:schemeClr val="accent1"/>
              </a:buClr>
              <a:buSzTx/>
              <a:buFontTx/>
              <a:buChar char="•"/>
              <a:tabLst/>
              <a:defRPr/>
            </a:pPr>
            <a:endParaRPr kumimoji="0" lang="ja-JP" altLang="en-US" sz="1800" b="0" i="0" u="none" strike="noStrike" kern="0" cap="none" spc="0" normalizeH="0" noProof="0" dirty="0">
              <a:ln>
                <a:noFill/>
              </a:ln>
              <a:solidFill>
                <a:schemeClr val="tx1"/>
              </a:solidFill>
              <a:effectLst/>
              <a:uLnTx/>
              <a:uFillTx/>
              <a:latin typeface="Verdana" pitchFamily="34" charset="0"/>
              <a:ea typeface="HGP創英角ｺﾞｼｯｸUB" pitchFamily="50" charset="-128"/>
            </a:endParaRPr>
          </a:p>
        </p:txBody>
      </p:sp>
      <p:sp>
        <p:nvSpPr>
          <p:cNvPr id="9" name="スライド番号プレースホルダ 8"/>
          <p:cNvSpPr>
            <a:spLocks noGrp="1"/>
          </p:cNvSpPr>
          <p:nvPr>
            <p:ph type="sldNum" sz="quarter" idx="16"/>
          </p:nvPr>
        </p:nvSpPr>
        <p:spPr/>
        <p:txBody>
          <a:bodyPr/>
          <a:lstStyle/>
          <a:p>
            <a:pPr>
              <a:defRPr/>
            </a:pPr>
            <a:fld id="{B27B1E3C-9432-49E5-A460-E09A7323E94F}" type="slidenum">
              <a:rPr lang="en-US" altLang="ja-JP" smtClean="0"/>
              <a:pPr>
                <a:defRPr/>
              </a:pPr>
              <a:t>25</a:t>
            </a:fld>
            <a:endParaRPr lang="ja-JP" altLang="en-US" dirty="0"/>
          </a:p>
        </p:txBody>
      </p:sp>
      <p:sp>
        <p:nvSpPr>
          <p:cNvPr id="10" name="フッター プレースホルダ 9"/>
          <p:cNvSpPr>
            <a:spLocks noGrp="1"/>
          </p:cNvSpPr>
          <p:nvPr>
            <p:ph type="ftr" sz="quarter" idx="15"/>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ja-JP" altLang="en-US" smtClean="0"/>
              <a:t>外部表を利用したロードのサンプル</a:t>
            </a:r>
            <a:endParaRPr lang="en-US" altLang="ja-JP" dirty="0" smtClean="0"/>
          </a:p>
        </p:txBody>
      </p:sp>
      <p:sp>
        <p:nvSpPr>
          <p:cNvPr id="40" name="Rectangular Callout 4"/>
          <p:cNvSpPr>
            <a:spLocks noChangeArrowheads="1"/>
          </p:cNvSpPr>
          <p:nvPr/>
        </p:nvSpPr>
        <p:spPr bwMode="auto">
          <a:xfrm>
            <a:off x="3189288" y="1866435"/>
            <a:ext cx="914400" cy="612775"/>
          </a:xfrm>
          <a:prstGeom prst="wedgeRectCallout">
            <a:avLst>
              <a:gd name="adj1" fmla="val -164796"/>
              <a:gd name="adj2" fmla="val 56449"/>
            </a:avLst>
          </a:prstGeom>
          <a:noFill/>
          <a:ln w="9525">
            <a:noFill/>
            <a:round/>
            <a:headEnd/>
            <a:tailEnd/>
          </a:ln>
        </p:spPr>
        <p:txBody>
          <a:bodyPr lIns="92075" tIns="46038" rIns="92075" bIns="46038">
            <a:spAutoFit/>
          </a:bodyPr>
          <a:lstStyle/>
          <a:p>
            <a:pPr marL="119063" marR="0" lvl="0" indent="-119063" algn="ctr" defTabSz="914400" eaLnBrk="1" fontAlgn="auto" latinLnBrk="0" hangingPunct="1">
              <a:lnSpc>
                <a:spcPct val="90000"/>
              </a:lnSpc>
              <a:spcBef>
                <a:spcPct val="50000"/>
              </a:spcBef>
              <a:spcAft>
                <a:spcPts val="0"/>
              </a:spcAft>
              <a:buClr>
                <a:srgbClr val="667263"/>
              </a:buClr>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41" name="Rectangular Callout 5"/>
          <p:cNvSpPr>
            <a:spLocks noChangeArrowheads="1"/>
          </p:cNvSpPr>
          <p:nvPr/>
        </p:nvSpPr>
        <p:spPr bwMode="auto">
          <a:xfrm>
            <a:off x="2994025" y="1690223"/>
            <a:ext cx="914400" cy="612775"/>
          </a:xfrm>
          <a:prstGeom prst="wedgeRectCallout">
            <a:avLst>
              <a:gd name="adj1" fmla="val -20833"/>
              <a:gd name="adj2" fmla="val 62500"/>
            </a:avLst>
          </a:prstGeom>
          <a:noFill/>
          <a:ln w="9525">
            <a:noFill/>
            <a:round/>
            <a:headEnd/>
            <a:tailEnd/>
          </a:ln>
        </p:spPr>
        <p:txBody>
          <a:bodyPr lIns="92075" tIns="46038" rIns="92075" bIns="46038">
            <a:spAutoFit/>
          </a:bodyPr>
          <a:lstStyle/>
          <a:p>
            <a:pPr marL="119063" marR="0" lvl="0" indent="-119063" algn="ctr" defTabSz="914400" eaLnBrk="1" fontAlgn="auto" latinLnBrk="0" hangingPunct="1">
              <a:lnSpc>
                <a:spcPct val="90000"/>
              </a:lnSpc>
              <a:spcBef>
                <a:spcPct val="50000"/>
              </a:spcBef>
              <a:spcAft>
                <a:spcPts val="0"/>
              </a:spcAft>
              <a:buClr>
                <a:srgbClr val="667263"/>
              </a:buClr>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42" name="Rectangular Callout 6"/>
          <p:cNvSpPr>
            <a:spLocks noChangeArrowheads="1"/>
          </p:cNvSpPr>
          <p:nvPr/>
        </p:nvSpPr>
        <p:spPr bwMode="auto">
          <a:xfrm>
            <a:off x="3392488" y="1494960"/>
            <a:ext cx="914400" cy="612775"/>
          </a:xfrm>
          <a:prstGeom prst="wedgeRectCallout">
            <a:avLst>
              <a:gd name="adj1" fmla="val -20833"/>
              <a:gd name="adj2" fmla="val 62500"/>
            </a:avLst>
          </a:prstGeom>
          <a:noFill/>
          <a:ln w="9525">
            <a:noFill/>
            <a:round/>
            <a:headEnd/>
            <a:tailEnd/>
          </a:ln>
        </p:spPr>
        <p:txBody>
          <a:bodyPr lIns="92075" tIns="46038" rIns="92075" bIns="46038">
            <a:spAutoFit/>
          </a:bodyPr>
          <a:lstStyle/>
          <a:p>
            <a:pPr marL="119063" marR="0" lvl="0" indent="-119063" algn="ctr" defTabSz="914400" eaLnBrk="1" fontAlgn="auto" latinLnBrk="0" hangingPunct="1">
              <a:lnSpc>
                <a:spcPct val="90000"/>
              </a:lnSpc>
              <a:spcBef>
                <a:spcPct val="50000"/>
              </a:spcBef>
              <a:spcAft>
                <a:spcPts val="0"/>
              </a:spcAft>
              <a:buClr>
                <a:srgbClr val="667263"/>
              </a:buClr>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graphicFrame>
        <p:nvGraphicFramePr>
          <p:cNvPr id="14" name="Table 3"/>
          <p:cNvGraphicFramePr>
            <a:graphicFrameLocks noGrp="1"/>
          </p:cNvGraphicFramePr>
          <p:nvPr/>
        </p:nvGraphicFramePr>
        <p:xfrm>
          <a:off x="615778" y="985126"/>
          <a:ext cx="8080758" cy="3779520"/>
        </p:xfrm>
        <a:graphic>
          <a:graphicData uri="http://schemas.openxmlformats.org/drawingml/2006/table">
            <a:tbl>
              <a:tblPr>
                <a:effectLst>
                  <a:outerShdw blurRad="50800" dist="38100" dir="5400000" algn="t" rotWithShape="0">
                    <a:prstClr val="black">
                      <a:alpha val="40000"/>
                    </a:prstClr>
                  </a:outerShdw>
                </a:effectLst>
              </a:tblPr>
              <a:tblGrid>
                <a:gridCol w="8080758"/>
              </a:tblGrid>
              <a:tr h="3426727">
                <a:tc>
                  <a:txBody>
                    <a:bodyPr/>
                    <a:lstStyle>
                      <a:defPPr>
                        <a:defRPr lang="ja-JP"/>
                      </a:defPPr>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charset="-128"/>
                          <a:cs typeface="Courier New" pitchFamily="49" charset="0"/>
                        </a:rPr>
                        <a:t>create table EXTERNAL_LOAD</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charset="-128"/>
                          <a:cs typeface="Courier New" pitchFamily="49" charset="0"/>
                        </a:rPr>
                        <a: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charset="-128"/>
                          <a:cs typeface="Courier New" pitchFamily="49" charset="0"/>
                        </a:rPr>
                        <a:t>column definition list ...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charset="-128"/>
                          <a:cs typeface="Courier New" pitchFamily="49" charset="0"/>
                        </a:rPr>
                        <a: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chemeClr val="accent1"/>
                          </a:solidFill>
                          <a:effectLst/>
                          <a:latin typeface="Courier New" pitchFamily="49" charset="0"/>
                          <a:ea typeface="ＭＳ Ｐゴシック" charset="-128"/>
                          <a:cs typeface="Courier New" pitchFamily="49" charset="0"/>
                        </a:rPr>
                        <a:t>organization external</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charset="-128"/>
                          <a:cs typeface="Courier New" pitchFamily="49" charset="0"/>
                        </a:rPr>
                        <a:t>(type </a:t>
                      </a:r>
                      <a:r>
                        <a:rPr kumimoji="0" lang="en-US" altLang="ja-JP" sz="1100" b="1" i="0" u="none" strike="noStrike" cap="none" normalizeH="0" baseline="0" dirty="0" err="1" smtClean="0">
                          <a:ln>
                            <a:noFill/>
                          </a:ln>
                          <a:solidFill>
                            <a:srgbClr val="000000"/>
                          </a:solidFill>
                          <a:effectLst/>
                          <a:latin typeface="Courier New" pitchFamily="49" charset="0"/>
                          <a:ea typeface="ＭＳ Ｐゴシック" charset="-128"/>
                          <a:cs typeface="Courier New" pitchFamily="49" charset="0"/>
                        </a:rPr>
                        <a:t>oracle_loader</a:t>
                      </a:r>
                      <a:endParaRPr kumimoji="0" lang="en-US" altLang="ja-JP" sz="1100" b="1" i="0" u="none" strike="noStrike" cap="none" normalizeH="0" baseline="0" dirty="0" smtClean="0">
                        <a:ln>
                          <a:noFill/>
                        </a:ln>
                        <a:solidFill>
                          <a:srgbClr val="000000"/>
                        </a:solidFill>
                        <a:effectLst/>
                        <a:latin typeface="Courier New" pitchFamily="49" charset="0"/>
                        <a:ea typeface="ＭＳ Ｐゴシック" charset="-128"/>
                        <a:cs typeface="Courier New" pitchFamily="49"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charset="-128"/>
                          <a:cs typeface="Courier New" pitchFamily="49" charset="0"/>
                        </a:rPr>
                        <a:t>default directory SPEEDY_FILESYSTEM</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charset="-128"/>
                          <a:cs typeface="Courier New" pitchFamily="49" charset="0"/>
                        </a:rPr>
                        <a:t>preprocessor </a:t>
                      </a:r>
                      <a:r>
                        <a:rPr kumimoji="0" lang="en-US" altLang="ja-JP" sz="1100" b="1" i="0" u="none" strike="noStrike" cap="none" normalizeH="0" baseline="0" dirty="0" err="1" smtClean="0">
                          <a:ln>
                            <a:noFill/>
                          </a:ln>
                          <a:solidFill>
                            <a:srgbClr val="000000"/>
                          </a:solidFill>
                          <a:effectLst/>
                          <a:latin typeface="Courier New" pitchFamily="49" charset="0"/>
                          <a:ea typeface="ＭＳ Ｐゴシック" charset="-128"/>
                          <a:cs typeface="Courier New" pitchFamily="49" charset="0"/>
                        </a:rPr>
                        <a:t>exec_file_dir</a:t>
                      </a:r>
                      <a:r>
                        <a:rPr kumimoji="0" lang="en-US" altLang="ja-JP" sz="1100" b="1" i="0" u="none" strike="noStrike" cap="none" normalizeH="0" baseline="0" dirty="0" smtClean="0">
                          <a:ln>
                            <a:noFill/>
                          </a:ln>
                          <a:solidFill>
                            <a:srgbClr val="000000"/>
                          </a:solidFill>
                          <a:effectLst/>
                          <a:latin typeface="Courier New" pitchFamily="49" charset="0"/>
                          <a:ea typeface="ＭＳ Ｐゴシック" charset="-128"/>
                          <a:cs typeface="Courier New" pitchFamily="49" charset="0"/>
                        </a:rPr>
                        <a:t>: '</a:t>
                      </a:r>
                      <a:r>
                        <a:rPr lang="en-US" altLang="ja-JP" sz="1100" dirty="0" smtClean="0">
                          <a:solidFill>
                            <a:schemeClr val="accent1"/>
                          </a:solidFill>
                          <a:latin typeface="Courier New" pitchFamily="49" charset="0"/>
                          <a:cs typeface="Courier New" pitchFamily="49" charset="0"/>
                        </a:rPr>
                        <a:t>gunzip.sh</a:t>
                      </a:r>
                      <a:r>
                        <a:rPr kumimoji="0" lang="en-US" altLang="ja-JP" sz="1100" b="1" i="0" u="none" strike="noStrike" cap="none" normalizeH="0" baseline="0" dirty="0" smtClean="0">
                          <a:ln>
                            <a:noFill/>
                          </a:ln>
                          <a:solidFill>
                            <a:srgbClr val="000000"/>
                          </a:solidFill>
                          <a:effectLst/>
                          <a:latin typeface="Courier New" pitchFamily="49" charset="0"/>
                          <a:ea typeface="ＭＳ Ｐゴシック" charset="-128"/>
                          <a:cs typeface="Courier New" pitchFamily="49" charset="0"/>
                        </a:rPr>
                        <a: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err="1" smtClean="0">
                          <a:ln>
                            <a:noFill/>
                          </a:ln>
                          <a:solidFill>
                            <a:srgbClr val="000000"/>
                          </a:solidFill>
                          <a:effectLst/>
                          <a:latin typeface="Courier New" pitchFamily="49" charset="0"/>
                          <a:ea typeface="ＭＳ Ｐゴシック" charset="-128"/>
                          <a:cs typeface="Courier New" pitchFamily="49" charset="0"/>
                        </a:rPr>
                        <a:t>characterset</a:t>
                      </a:r>
                      <a:r>
                        <a:rPr kumimoji="0" lang="en-US" altLang="ja-JP" sz="1100" b="1" i="0" u="none" strike="noStrike" cap="none" normalizeH="0" baseline="0" dirty="0" smtClean="0">
                          <a:ln>
                            <a:noFill/>
                          </a:ln>
                          <a:solidFill>
                            <a:srgbClr val="000000"/>
                          </a:solidFill>
                          <a:effectLst/>
                          <a:latin typeface="Courier New" pitchFamily="49" charset="0"/>
                          <a:ea typeface="ＭＳ Ｐゴシック" charset="-128"/>
                          <a:cs typeface="Courier New" pitchFamily="49" charset="0"/>
                        </a:rPr>
                        <a:t> ‘</a:t>
                      </a:r>
                      <a:r>
                        <a:rPr kumimoji="0" lang="en-US" altLang="ja-JP" sz="1100" b="1" i="0" u="none" strike="noStrike" cap="none" normalizeH="0" baseline="0" dirty="0" smtClean="0">
                          <a:ln>
                            <a:noFill/>
                          </a:ln>
                          <a:solidFill>
                            <a:schemeClr val="accent1"/>
                          </a:solidFill>
                          <a:effectLst/>
                          <a:latin typeface="Courier New" pitchFamily="49" charset="0"/>
                          <a:ea typeface="ＭＳ Ｐゴシック" charset="-128"/>
                          <a:cs typeface="Courier New" pitchFamily="49" charset="0"/>
                        </a:rPr>
                        <a:t>JA16SJIS</a:t>
                      </a:r>
                      <a:r>
                        <a:rPr kumimoji="0" lang="en-US" altLang="ja-JP" sz="1100" b="1" i="0" u="none" strike="noStrike" cap="none" normalizeH="0" baseline="0" dirty="0" smtClean="0">
                          <a:ln>
                            <a:noFill/>
                          </a:ln>
                          <a:solidFill>
                            <a:srgbClr val="000000"/>
                          </a:solidFill>
                          <a:effectLst/>
                          <a:latin typeface="Courier New" pitchFamily="49" charset="0"/>
                          <a:ea typeface="ＭＳ Ｐゴシック" charset="-128"/>
                          <a:cs typeface="Courier New" pitchFamily="49" charset="0"/>
                        </a:rPr>
                        <a:t>’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err="1" smtClean="0">
                          <a:ln>
                            <a:noFill/>
                          </a:ln>
                          <a:solidFill>
                            <a:srgbClr val="000000"/>
                          </a:solidFill>
                          <a:effectLst/>
                          <a:latin typeface="Courier New" pitchFamily="49" charset="0"/>
                          <a:ea typeface="ＭＳ Ｐゴシック" charset="-128"/>
                          <a:cs typeface="Courier New" pitchFamily="49" charset="0"/>
                        </a:rPr>
                        <a:t>badfile</a:t>
                      </a:r>
                      <a:r>
                        <a:rPr kumimoji="0" lang="en-US" altLang="ja-JP" sz="1100" b="1" i="0" u="none" strike="noStrike" cap="none" normalizeH="0" baseline="0" dirty="0" smtClean="0">
                          <a:ln>
                            <a:noFill/>
                          </a:ln>
                          <a:solidFill>
                            <a:srgbClr val="000000"/>
                          </a:solidFill>
                          <a:effectLst/>
                          <a:latin typeface="Courier New" pitchFamily="49" charset="0"/>
                          <a:ea typeface="ＭＳ Ｐゴシック" charset="-128"/>
                          <a:cs typeface="Courier New" pitchFamily="49" charset="0"/>
                        </a:rPr>
                        <a:t> ERROR_DUMP: ’FAST_LOAD.bad’</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err="1" smtClean="0">
                          <a:ln>
                            <a:noFill/>
                          </a:ln>
                          <a:solidFill>
                            <a:srgbClr val="000000"/>
                          </a:solidFill>
                          <a:effectLst/>
                          <a:latin typeface="Courier New" pitchFamily="49" charset="0"/>
                          <a:ea typeface="ＭＳ Ｐゴシック" charset="-128"/>
                          <a:cs typeface="Courier New" pitchFamily="49" charset="0"/>
                        </a:rPr>
                        <a:t>logfile</a:t>
                      </a:r>
                      <a:r>
                        <a:rPr kumimoji="0" lang="en-US" altLang="ja-JP" sz="1100" b="1" i="0" u="none" strike="noStrike" cap="none" normalizeH="0" baseline="0" dirty="0" smtClean="0">
                          <a:ln>
                            <a:noFill/>
                          </a:ln>
                          <a:solidFill>
                            <a:srgbClr val="000000"/>
                          </a:solidFill>
                          <a:effectLst/>
                          <a:latin typeface="Courier New" pitchFamily="49" charset="0"/>
                          <a:ea typeface="ＭＳ Ｐゴシック" charset="-128"/>
                          <a:cs typeface="Courier New" pitchFamily="49" charset="0"/>
                        </a:rPr>
                        <a:t> ERROR_DUMP: ’FAST_LOAD.log’</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charset="-128"/>
                          <a:cs typeface="Courier New" pitchFamily="49" charset="0"/>
                        </a:rPr>
                        <a: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charset="-128"/>
                          <a:cs typeface="Courier New" pitchFamily="49" charset="0"/>
                        </a:rPr>
                        <a:t>file column mapping list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charset="-128"/>
                          <a:cs typeface="Courier New" pitchFamily="49" charset="0"/>
                        </a:rPr>
                        <a: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charset="-128"/>
                          <a:cs typeface="Courier New" pitchFamily="49" charset="0"/>
                        </a:rPr>
                        <a:t>location</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charset="-128"/>
                          <a:cs typeface="Courier New" pitchFamily="49" charset="0"/>
                        </a:rPr>
                        <a:t>(</a:t>
                      </a:r>
                      <a:r>
                        <a:rPr kumimoji="0" lang="en-US" altLang="ja-JP" sz="1100" b="1" i="0" u="none" strike="noStrike" cap="none" normalizeH="0" baseline="0" dirty="0" smtClean="0">
                          <a:ln>
                            <a:noFill/>
                          </a:ln>
                          <a:solidFill>
                            <a:schemeClr val="accent1"/>
                          </a:solidFill>
                          <a:effectLst/>
                          <a:latin typeface="Courier New" pitchFamily="49" charset="0"/>
                          <a:ea typeface="ＭＳ Ｐゴシック" charset="-128"/>
                          <a:cs typeface="Courier New" pitchFamily="49" charset="0"/>
                        </a:rPr>
                        <a:t>file_1.gz, file_2.gz, file_3.gz, file_4.gz </a:t>
                      </a:r>
                      <a:r>
                        <a:rPr kumimoji="0" lang="en-US" altLang="ja-JP" sz="1100" b="1" i="0" u="none" strike="noStrike" cap="none" normalizeH="0" baseline="0" dirty="0" smtClean="0">
                          <a:ln>
                            <a:noFill/>
                          </a:ln>
                          <a:solidFill>
                            <a:srgbClr val="000000"/>
                          </a:solidFill>
                          <a:effectLst/>
                          <a:latin typeface="Courier New" pitchFamily="49" charset="0"/>
                          <a:ea typeface="ＭＳ Ｐゴシック" charset="-128"/>
                          <a:cs typeface="Courier New" pitchFamily="49" charset="0"/>
                        </a:rPr>
                        <a:t>)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charset="-128"/>
                          <a:cs typeface="Courier New" pitchFamily="49" charset="0"/>
                        </a:rPr>
                        <a:t>reject limit 1000</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chemeClr val="accent1"/>
                          </a:solidFill>
                          <a:effectLst/>
                          <a:latin typeface="Courier New" pitchFamily="49" charset="0"/>
                          <a:ea typeface="ＭＳ Ｐゴシック" charset="-128"/>
                          <a:cs typeface="Courier New" pitchFamily="49" charset="0"/>
                        </a:rPr>
                        <a:t>parallel 4</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charset="-128"/>
                          <a:cs typeface="Courier New" pitchFamily="49" charset="0"/>
                        </a:rPr>
                        <a:t>/</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ja-JP" sz="1100" b="1" i="0" u="none" strike="noStrike" cap="none" normalizeH="0" baseline="0" dirty="0" smtClean="0">
                        <a:ln>
                          <a:noFill/>
                        </a:ln>
                        <a:solidFill>
                          <a:srgbClr val="000000"/>
                        </a:solidFill>
                        <a:effectLst/>
                        <a:latin typeface="Courier New" pitchFamily="49" charset="0"/>
                        <a:ea typeface="ＭＳ Ｐゴシック" charset="-128"/>
                        <a:cs typeface="Courier New" pitchFamily="49"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charset="-128"/>
                          <a:cs typeface="Courier New" pitchFamily="49" charset="0"/>
                        </a:rPr>
                        <a:t>insert /+* APPEND */ into TARGET_TABLE SELECT * from EXTERNAL_LOAD</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charset="-128"/>
                          <a:cs typeface="Courier New" pitchFamily="49" charset="0"/>
                        </a:rPr>
                        <a:t>/</a:t>
                      </a:r>
                    </a:p>
                  </a:txBody>
                  <a:tcPr horzOverflow="overflow">
                    <a:lnL w="12700" cap="flat" cmpd="sng" algn="ctr">
                      <a:solidFill>
                        <a:srgbClr val="667263"/>
                      </a:solidFill>
                      <a:prstDash val="solid"/>
                      <a:round/>
                      <a:headEnd type="none" w="med" len="med"/>
                      <a:tailEnd type="none" w="med" len="med"/>
                    </a:lnL>
                    <a:lnR w="12700" cap="flat" cmpd="sng" algn="ctr">
                      <a:solidFill>
                        <a:srgbClr val="667263"/>
                      </a:solidFill>
                      <a:prstDash val="solid"/>
                      <a:round/>
                      <a:headEnd type="none" w="med" len="med"/>
                      <a:tailEnd type="none" w="med" len="med"/>
                    </a:lnR>
                    <a:lnT w="12700" cap="flat" cmpd="sng" algn="ctr">
                      <a:solidFill>
                        <a:srgbClr val="667263"/>
                      </a:solidFill>
                      <a:prstDash val="solid"/>
                      <a:round/>
                      <a:headEnd type="none" w="med" len="med"/>
                      <a:tailEnd type="none" w="med" len="med"/>
                    </a:lnT>
                    <a:lnB w="12700" cap="flat" cmpd="sng" algn="ctr">
                      <a:solidFill>
                        <a:srgbClr val="667263"/>
                      </a:solidFill>
                      <a:prstDash val="solid"/>
                      <a:round/>
                      <a:headEnd type="none" w="med" len="med"/>
                      <a:tailEnd type="none" w="med" len="med"/>
                    </a:lnB>
                    <a:lnTlToBr>
                      <a:noFill/>
                    </a:lnTlToBr>
                    <a:lnBlToTr>
                      <a:noFill/>
                    </a:lnBlToTr>
                    <a:solidFill>
                      <a:schemeClr val="bg1">
                        <a:lumMod val="95000"/>
                      </a:schemeClr>
                    </a:solidFill>
                  </a:tcPr>
                </a:tc>
              </a:tr>
            </a:tbl>
          </a:graphicData>
        </a:graphic>
      </p:graphicFrame>
      <p:sp>
        <p:nvSpPr>
          <p:cNvPr id="15" name="Rectangular Callout 4"/>
          <p:cNvSpPr>
            <a:spLocks noChangeArrowheads="1"/>
          </p:cNvSpPr>
          <p:nvPr/>
        </p:nvSpPr>
        <p:spPr bwMode="auto">
          <a:xfrm>
            <a:off x="3189288" y="1866436"/>
            <a:ext cx="871959" cy="342274"/>
          </a:xfrm>
          <a:prstGeom prst="wedgeRectCallout">
            <a:avLst>
              <a:gd name="adj1" fmla="val -164796"/>
              <a:gd name="adj2" fmla="val 56449"/>
            </a:avLst>
          </a:prstGeom>
          <a:noFill/>
          <a:ln w="9525">
            <a:noFill/>
            <a:round/>
            <a:headEnd/>
            <a:tailEnd/>
          </a:ln>
        </p:spPr>
        <p:txBody>
          <a:bodyPr wrap="square" lIns="92075" tIns="46038" rIns="92075" bIns="46038">
            <a:spAutoFit/>
          </a:bodyPr>
          <a:lstStyle/>
          <a:p>
            <a:pPr marL="119063" marR="0" lvl="0" indent="-119063" algn="ctr" defTabSz="914400" eaLnBrk="1" fontAlgn="auto" latinLnBrk="0" hangingPunct="1">
              <a:lnSpc>
                <a:spcPct val="90000"/>
              </a:lnSpc>
              <a:spcBef>
                <a:spcPct val="50000"/>
              </a:spcBef>
              <a:spcAft>
                <a:spcPts val="0"/>
              </a:spcAft>
              <a:buClr>
                <a:srgbClr val="667263"/>
              </a:buClr>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16" name="Rectangular Callout 5"/>
          <p:cNvSpPr>
            <a:spLocks noChangeArrowheads="1"/>
          </p:cNvSpPr>
          <p:nvPr/>
        </p:nvSpPr>
        <p:spPr bwMode="auto">
          <a:xfrm>
            <a:off x="2994025" y="1690224"/>
            <a:ext cx="871959" cy="342274"/>
          </a:xfrm>
          <a:prstGeom prst="wedgeRectCallout">
            <a:avLst>
              <a:gd name="adj1" fmla="val -20833"/>
              <a:gd name="adj2" fmla="val 62500"/>
            </a:avLst>
          </a:prstGeom>
          <a:noFill/>
          <a:ln w="9525">
            <a:noFill/>
            <a:round/>
            <a:headEnd/>
            <a:tailEnd/>
          </a:ln>
        </p:spPr>
        <p:txBody>
          <a:bodyPr wrap="square" lIns="92075" tIns="46038" rIns="92075" bIns="46038">
            <a:spAutoFit/>
          </a:bodyPr>
          <a:lstStyle/>
          <a:p>
            <a:pPr marL="119063" marR="0" lvl="0" indent="-119063" algn="ctr" defTabSz="914400" eaLnBrk="1" fontAlgn="auto" latinLnBrk="0" hangingPunct="1">
              <a:lnSpc>
                <a:spcPct val="90000"/>
              </a:lnSpc>
              <a:spcBef>
                <a:spcPct val="50000"/>
              </a:spcBef>
              <a:spcAft>
                <a:spcPts val="0"/>
              </a:spcAft>
              <a:buClr>
                <a:srgbClr val="667263"/>
              </a:buClr>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17" name="Rectangular Callout 6"/>
          <p:cNvSpPr>
            <a:spLocks noChangeArrowheads="1"/>
          </p:cNvSpPr>
          <p:nvPr/>
        </p:nvSpPr>
        <p:spPr bwMode="auto">
          <a:xfrm>
            <a:off x="3392488" y="1494961"/>
            <a:ext cx="871959" cy="342274"/>
          </a:xfrm>
          <a:prstGeom prst="wedgeRectCallout">
            <a:avLst>
              <a:gd name="adj1" fmla="val -20833"/>
              <a:gd name="adj2" fmla="val 62500"/>
            </a:avLst>
          </a:prstGeom>
          <a:noFill/>
          <a:ln w="9525">
            <a:noFill/>
            <a:round/>
            <a:headEnd/>
            <a:tailEnd/>
          </a:ln>
        </p:spPr>
        <p:txBody>
          <a:bodyPr wrap="square" lIns="92075" tIns="46038" rIns="92075" bIns="46038">
            <a:spAutoFit/>
          </a:bodyPr>
          <a:lstStyle/>
          <a:p>
            <a:pPr marL="119063" marR="0" lvl="0" indent="-119063" algn="ctr" defTabSz="914400" eaLnBrk="1" fontAlgn="auto" latinLnBrk="0" hangingPunct="1">
              <a:lnSpc>
                <a:spcPct val="90000"/>
              </a:lnSpc>
              <a:spcBef>
                <a:spcPct val="50000"/>
              </a:spcBef>
              <a:spcAft>
                <a:spcPts val="0"/>
              </a:spcAft>
              <a:buClr>
                <a:srgbClr val="667263"/>
              </a:buClr>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sp>
        <p:nvSpPr>
          <p:cNvPr id="18" name="Rectangular Callout 7"/>
          <p:cNvSpPr>
            <a:spLocks noChangeArrowheads="1"/>
          </p:cNvSpPr>
          <p:nvPr/>
        </p:nvSpPr>
        <p:spPr bwMode="auto">
          <a:xfrm>
            <a:off x="3150254" y="1166354"/>
            <a:ext cx="1510790" cy="450000"/>
          </a:xfrm>
          <a:prstGeom prst="wedgeRectCallout">
            <a:avLst>
              <a:gd name="adj1" fmla="val -91345"/>
              <a:gd name="adj2" fmla="val 87280"/>
            </a:avLst>
          </a:prstGeom>
          <a:ln>
            <a:headEnd/>
            <a:tailEnd/>
          </a:ln>
        </p:spPr>
        <p:style>
          <a:lnRef idx="1">
            <a:schemeClr val="accent1"/>
          </a:lnRef>
          <a:fillRef idx="2">
            <a:schemeClr val="accent1"/>
          </a:fillRef>
          <a:effectRef idx="1">
            <a:schemeClr val="accent1"/>
          </a:effectRef>
          <a:fontRef idx="minor">
            <a:schemeClr val="dk1"/>
          </a:fontRef>
        </p:style>
        <p:txBody>
          <a:bodyPr lIns="92075" tIns="46038" rIns="92075" bIns="46038" anchor="ctr">
            <a:noAutofit/>
          </a:bodyPr>
          <a:lstStyle/>
          <a:p>
            <a:pPr marL="119063" marR="0" lvl="0" indent="-119063" algn="ctr" defTabSz="914400" eaLnBrk="1" fontAlgn="auto" latinLnBrk="0" hangingPunct="1">
              <a:lnSpc>
                <a:spcPct val="90000"/>
              </a:lnSpc>
              <a:spcBef>
                <a:spcPct val="50000"/>
              </a:spcBef>
              <a:spcAft>
                <a:spcPts val="0"/>
              </a:spcAft>
              <a:buClr>
                <a:srgbClr val="667263"/>
              </a:buClr>
              <a:buSzTx/>
              <a:buFontTx/>
              <a:buNone/>
              <a:tabLst/>
              <a:defRPr/>
            </a:pPr>
            <a:r>
              <a:rPr kumimoji="0" lang="ja-JP" altLang="en-US" sz="1200" b="1" i="0" u="none" strike="noStrike" kern="0" cap="none" spc="0" normalizeH="0" noProof="0" dirty="0" smtClean="0">
                <a:ln>
                  <a:noFill/>
                </a:ln>
                <a:solidFill>
                  <a:schemeClr val="tx1"/>
                </a:solidFill>
                <a:effectLst/>
                <a:uLnTx/>
                <a:uFillTx/>
                <a:latin typeface="Verdana" pitchFamily="34" charset="0"/>
              </a:rPr>
              <a:t>外部表の定義</a:t>
            </a:r>
            <a:endParaRPr kumimoji="0" lang="en-US" altLang="ja-JP" sz="1200" b="1" i="0" u="none" strike="noStrike" kern="0" cap="none" spc="0" normalizeH="0" noProof="0" dirty="0" smtClean="0">
              <a:ln>
                <a:noFill/>
              </a:ln>
              <a:solidFill>
                <a:schemeClr val="tx1"/>
              </a:solidFill>
              <a:effectLst/>
              <a:uLnTx/>
              <a:uFillTx/>
              <a:latin typeface="Verdana" pitchFamily="34" charset="0"/>
            </a:endParaRPr>
          </a:p>
        </p:txBody>
      </p:sp>
      <p:sp>
        <p:nvSpPr>
          <p:cNvPr id="19" name="Rectangular Callout 8"/>
          <p:cNvSpPr>
            <a:spLocks noChangeArrowheads="1"/>
          </p:cNvSpPr>
          <p:nvPr/>
        </p:nvSpPr>
        <p:spPr bwMode="auto">
          <a:xfrm>
            <a:off x="4875084" y="1369849"/>
            <a:ext cx="2282071" cy="450000"/>
          </a:xfrm>
          <a:prstGeom prst="wedgeRectCallout">
            <a:avLst>
              <a:gd name="adj1" fmla="val -100261"/>
              <a:gd name="adj2" fmla="val 99365"/>
            </a:avLst>
          </a:prstGeom>
          <a:ln>
            <a:headEnd/>
            <a:tailEnd/>
          </a:ln>
        </p:spPr>
        <p:style>
          <a:lnRef idx="1">
            <a:schemeClr val="accent1"/>
          </a:lnRef>
          <a:fillRef idx="2">
            <a:schemeClr val="accent1"/>
          </a:fillRef>
          <a:effectRef idx="1">
            <a:schemeClr val="accent1"/>
          </a:effectRef>
          <a:fontRef idx="minor">
            <a:schemeClr val="dk1"/>
          </a:fontRef>
        </p:style>
        <p:txBody>
          <a:bodyPr lIns="92075" tIns="46038" rIns="92075" bIns="46038" anchor="ctr" anchorCtr="1">
            <a:noAutofit/>
          </a:bodyPr>
          <a:lstStyle/>
          <a:p>
            <a:pPr marL="119063" marR="0" lvl="0" indent="-119063" algn="ctr" defTabSz="914400" eaLnBrk="1" fontAlgn="auto" latinLnBrk="0" hangingPunct="1">
              <a:lnSpc>
                <a:spcPct val="90000"/>
              </a:lnSpc>
              <a:spcBef>
                <a:spcPct val="50000"/>
              </a:spcBef>
              <a:spcAft>
                <a:spcPts val="0"/>
              </a:spcAft>
              <a:buClr>
                <a:srgbClr val="667263"/>
              </a:buClr>
              <a:buSzTx/>
              <a:buFontTx/>
              <a:buNone/>
              <a:tabLst/>
              <a:defRPr/>
            </a:pPr>
            <a:r>
              <a:rPr kumimoji="0" lang="ja-JP" altLang="en-US" sz="1200" b="1" i="0" u="none" strike="noStrike" kern="0" cap="none" spc="0" normalizeH="0" noProof="0" dirty="0" smtClean="0">
                <a:ln>
                  <a:noFill/>
                </a:ln>
                <a:solidFill>
                  <a:schemeClr val="tx1"/>
                </a:solidFill>
                <a:effectLst/>
                <a:uLnTx/>
                <a:uFillTx/>
                <a:latin typeface="Verdana" pitchFamily="34" charset="0"/>
              </a:rPr>
              <a:t>マウントポイント</a:t>
            </a:r>
            <a:r>
              <a:rPr lang="ja-JP" altLang="en-US" sz="1200" b="1" kern="0" dirty="0" smtClean="0">
                <a:solidFill>
                  <a:schemeClr val="tx1"/>
                </a:solidFill>
                <a:latin typeface="Verdana" pitchFamily="34" charset="0"/>
              </a:rPr>
              <a:t>の参照先</a:t>
            </a:r>
            <a:endParaRPr kumimoji="0" lang="en-US" altLang="ja-JP" sz="1200" b="1" i="0" u="none" strike="noStrike" kern="0" cap="none" spc="0" normalizeH="0" noProof="0" dirty="0" smtClean="0">
              <a:ln>
                <a:noFill/>
              </a:ln>
              <a:solidFill>
                <a:schemeClr val="tx1"/>
              </a:solidFill>
              <a:effectLst/>
              <a:uLnTx/>
              <a:uFillTx/>
              <a:latin typeface="Verdana" pitchFamily="34" charset="0"/>
            </a:endParaRPr>
          </a:p>
        </p:txBody>
      </p:sp>
      <p:sp>
        <p:nvSpPr>
          <p:cNvPr id="20" name="Rectangular Callout 9"/>
          <p:cNvSpPr>
            <a:spLocks noChangeArrowheads="1"/>
          </p:cNvSpPr>
          <p:nvPr/>
        </p:nvSpPr>
        <p:spPr bwMode="auto">
          <a:xfrm>
            <a:off x="4973497" y="1963103"/>
            <a:ext cx="1519873" cy="450000"/>
          </a:xfrm>
          <a:prstGeom prst="wedgeRectCallout">
            <a:avLst>
              <a:gd name="adj1" fmla="val -113066"/>
              <a:gd name="adj2" fmla="val 25018"/>
            </a:avLst>
          </a:prstGeom>
          <a:ln>
            <a:headEnd/>
            <a:tailEnd/>
          </a:ln>
        </p:spPr>
        <p:style>
          <a:lnRef idx="1">
            <a:schemeClr val="accent1"/>
          </a:lnRef>
          <a:fillRef idx="2">
            <a:schemeClr val="accent1"/>
          </a:fillRef>
          <a:effectRef idx="1">
            <a:schemeClr val="accent1"/>
          </a:effectRef>
          <a:fontRef idx="minor">
            <a:schemeClr val="dk1"/>
          </a:fontRef>
        </p:style>
        <p:txBody>
          <a:bodyPr lIns="92075" tIns="46038" rIns="92075" bIns="46038" anchor="ctr" anchorCtr="1">
            <a:noAutofit/>
          </a:bodyPr>
          <a:lstStyle/>
          <a:p>
            <a:pPr marL="119063" marR="0" lvl="0" indent="-119063" algn="ctr" defTabSz="914400" eaLnBrk="1" fontAlgn="auto" latinLnBrk="0" hangingPunct="1">
              <a:lnSpc>
                <a:spcPct val="90000"/>
              </a:lnSpc>
              <a:spcBef>
                <a:spcPct val="50000"/>
              </a:spcBef>
              <a:spcAft>
                <a:spcPts val="0"/>
              </a:spcAft>
              <a:buClr>
                <a:srgbClr val="667263"/>
              </a:buClr>
              <a:buSzTx/>
              <a:buFontTx/>
              <a:buNone/>
              <a:tabLst/>
              <a:defRPr/>
            </a:pPr>
            <a:r>
              <a:rPr lang="ja-JP" altLang="en-US" sz="1200" b="1" kern="0" dirty="0" smtClean="0">
                <a:solidFill>
                  <a:schemeClr val="tx1"/>
                </a:solidFill>
                <a:latin typeface="Verdana" pitchFamily="34" charset="0"/>
              </a:rPr>
              <a:t>圧縮解凍</a:t>
            </a:r>
            <a:endParaRPr kumimoji="0" lang="en-US" altLang="ja-JP" sz="1200" b="1" i="0" u="none" strike="noStrike" kern="0" cap="none" spc="0" normalizeH="0" noProof="0" dirty="0" smtClean="0">
              <a:ln>
                <a:noFill/>
              </a:ln>
              <a:solidFill>
                <a:schemeClr val="tx1"/>
              </a:solidFill>
              <a:effectLst/>
              <a:uLnTx/>
              <a:uFillTx/>
              <a:latin typeface="Verdana" pitchFamily="34" charset="0"/>
            </a:endParaRPr>
          </a:p>
        </p:txBody>
      </p:sp>
      <p:sp>
        <p:nvSpPr>
          <p:cNvPr id="21" name="Rectangular Callout 10"/>
          <p:cNvSpPr>
            <a:spLocks noChangeArrowheads="1"/>
          </p:cNvSpPr>
          <p:nvPr/>
        </p:nvSpPr>
        <p:spPr bwMode="auto">
          <a:xfrm>
            <a:off x="5381761" y="2518077"/>
            <a:ext cx="2260130" cy="450000"/>
          </a:xfrm>
          <a:prstGeom prst="wedgeRectCallout">
            <a:avLst>
              <a:gd name="adj1" fmla="val -169123"/>
              <a:gd name="adj2" fmla="val -57047"/>
            </a:avLst>
          </a:prstGeom>
          <a:ln>
            <a:headEnd/>
            <a:tailEnd/>
          </a:ln>
        </p:spPr>
        <p:style>
          <a:lnRef idx="1">
            <a:schemeClr val="accent1"/>
          </a:lnRef>
          <a:fillRef idx="2">
            <a:schemeClr val="accent1"/>
          </a:fillRef>
          <a:effectRef idx="1">
            <a:schemeClr val="accent1"/>
          </a:effectRef>
          <a:fontRef idx="minor">
            <a:schemeClr val="dk1"/>
          </a:fontRef>
        </p:style>
        <p:txBody>
          <a:bodyPr lIns="92075" tIns="46038" rIns="92075" bIns="46038" anchor="ctr" anchorCtr="1">
            <a:noAutofit/>
          </a:bodyPr>
          <a:lstStyle/>
          <a:p>
            <a:pPr marL="119063" marR="0" lvl="0" indent="-119063" algn="ctr" defTabSz="914400" eaLnBrk="1" fontAlgn="auto" latinLnBrk="0" hangingPunct="1">
              <a:lnSpc>
                <a:spcPct val="90000"/>
              </a:lnSpc>
              <a:spcBef>
                <a:spcPct val="50000"/>
              </a:spcBef>
              <a:spcAft>
                <a:spcPts val="0"/>
              </a:spcAft>
              <a:buClr>
                <a:srgbClr val="667263"/>
              </a:buClr>
              <a:buSzTx/>
              <a:buFontTx/>
              <a:buNone/>
              <a:tabLst/>
              <a:defRPr/>
            </a:pPr>
            <a:r>
              <a:rPr kumimoji="0" lang="ja-JP" altLang="en-US" sz="1200" b="1" i="0" u="none" strike="noStrike" kern="0" cap="none" spc="0" normalizeH="0" noProof="0" dirty="0" smtClean="0">
                <a:ln>
                  <a:noFill/>
                </a:ln>
                <a:solidFill>
                  <a:schemeClr val="tx1"/>
                </a:solidFill>
                <a:effectLst/>
                <a:uLnTx/>
                <a:uFillTx/>
                <a:latin typeface="Verdana" pitchFamily="34" charset="0"/>
              </a:rPr>
              <a:t>ソースファイルの</a:t>
            </a:r>
            <a:r>
              <a:rPr lang="ja-JP" altLang="en-US" sz="1200" b="1" kern="0" dirty="0" smtClean="0">
                <a:solidFill>
                  <a:schemeClr val="tx1"/>
                </a:solidFill>
                <a:latin typeface="Verdana" pitchFamily="34" charset="0"/>
              </a:rPr>
              <a:t>キャラクタセット</a:t>
            </a:r>
            <a:endParaRPr kumimoji="0" lang="en-US" altLang="ja-JP" sz="1200" b="1" i="0" u="none" strike="noStrike" kern="0" cap="none" spc="0" normalizeH="0" noProof="0" dirty="0" smtClean="0">
              <a:ln>
                <a:noFill/>
              </a:ln>
              <a:solidFill>
                <a:schemeClr val="tx1"/>
              </a:solidFill>
              <a:effectLst/>
              <a:uLnTx/>
              <a:uFillTx/>
              <a:latin typeface="Verdana" pitchFamily="34" charset="0"/>
            </a:endParaRPr>
          </a:p>
        </p:txBody>
      </p:sp>
      <p:sp>
        <p:nvSpPr>
          <p:cNvPr id="22" name="Rectangular Callout 11"/>
          <p:cNvSpPr>
            <a:spLocks noChangeArrowheads="1"/>
          </p:cNvSpPr>
          <p:nvPr/>
        </p:nvSpPr>
        <p:spPr bwMode="auto">
          <a:xfrm>
            <a:off x="4941362" y="3093964"/>
            <a:ext cx="1155810" cy="450000"/>
          </a:xfrm>
          <a:prstGeom prst="wedgeRectCallout">
            <a:avLst>
              <a:gd name="adj1" fmla="val -85800"/>
              <a:gd name="adj2" fmla="val 64514"/>
            </a:avLst>
          </a:prstGeom>
          <a:ln>
            <a:headEnd/>
            <a:tailEnd/>
          </a:ln>
        </p:spPr>
        <p:style>
          <a:lnRef idx="1">
            <a:schemeClr val="accent1"/>
          </a:lnRef>
          <a:fillRef idx="2">
            <a:schemeClr val="accent1"/>
          </a:fillRef>
          <a:effectRef idx="1">
            <a:schemeClr val="accent1"/>
          </a:effectRef>
          <a:fontRef idx="minor">
            <a:schemeClr val="dk1"/>
          </a:fontRef>
        </p:style>
        <p:txBody>
          <a:bodyPr lIns="92075" tIns="46038" rIns="92075" bIns="46038" anchor="ctr" anchorCtr="1">
            <a:noAutofit/>
          </a:bodyPr>
          <a:lstStyle/>
          <a:p>
            <a:pPr marL="119063" marR="0" lvl="0" indent="-119063" algn="ctr" defTabSz="914400" eaLnBrk="1" fontAlgn="auto" latinLnBrk="0" hangingPunct="1">
              <a:lnSpc>
                <a:spcPct val="90000"/>
              </a:lnSpc>
              <a:spcBef>
                <a:spcPct val="50000"/>
              </a:spcBef>
              <a:spcAft>
                <a:spcPts val="0"/>
              </a:spcAft>
              <a:buClr>
                <a:srgbClr val="667263"/>
              </a:buClr>
              <a:buSzTx/>
              <a:buFontTx/>
              <a:buNone/>
              <a:tabLst/>
              <a:defRPr/>
            </a:pPr>
            <a:r>
              <a:rPr kumimoji="0" lang="ja-JP" altLang="en-US" sz="1200" b="1" i="0" u="none" strike="noStrike" kern="0" cap="none" spc="0" normalizeH="0" noProof="0" dirty="0" smtClean="0">
                <a:ln>
                  <a:noFill/>
                </a:ln>
                <a:solidFill>
                  <a:schemeClr val="tx1"/>
                </a:solidFill>
                <a:effectLst/>
                <a:uLnTx/>
                <a:uFillTx/>
                <a:latin typeface="Verdana" pitchFamily="34" charset="0"/>
              </a:rPr>
              <a:t>圧縮ファイル</a:t>
            </a:r>
            <a:endParaRPr kumimoji="0" lang="en-US" altLang="ja-JP" sz="1200" b="1" i="0" u="none" strike="noStrike" kern="0" cap="none" spc="0" normalizeH="0" noProof="0" dirty="0" smtClean="0">
              <a:ln>
                <a:noFill/>
              </a:ln>
              <a:solidFill>
                <a:schemeClr val="tx1"/>
              </a:solidFill>
              <a:effectLst/>
              <a:uLnTx/>
              <a:uFillTx/>
              <a:latin typeface="Verdana" pitchFamily="34" charset="0"/>
            </a:endParaRPr>
          </a:p>
        </p:txBody>
      </p:sp>
      <p:sp>
        <p:nvSpPr>
          <p:cNvPr id="23" name="Rectangular Callout 12"/>
          <p:cNvSpPr>
            <a:spLocks noChangeArrowheads="1"/>
          </p:cNvSpPr>
          <p:nvPr/>
        </p:nvSpPr>
        <p:spPr bwMode="auto">
          <a:xfrm>
            <a:off x="2339564" y="3863287"/>
            <a:ext cx="2503370" cy="450000"/>
          </a:xfrm>
          <a:prstGeom prst="wedgeRectCallout">
            <a:avLst>
              <a:gd name="adj1" fmla="val -76377"/>
              <a:gd name="adj2" fmla="val -27294"/>
            </a:avLst>
          </a:prstGeom>
          <a:ln>
            <a:headEnd/>
            <a:tailEnd/>
          </a:ln>
        </p:spPr>
        <p:style>
          <a:lnRef idx="1">
            <a:schemeClr val="accent1"/>
          </a:lnRef>
          <a:fillRef idx="2">
            <a:schemeClr val="accent1"/>
          </a:fillRef>
          <a:effectRef idx="1">
            <a:schemeClr val="accent1"/>
          </a:effectRef>
          <a:fontRef idx="minor">
            <a:schemeClr val="dk1"/>
          </a:fontRef>
        </p:style>
        <p:txBody>
          <a:bodyPr lIns="92075" tIns="46038" rIns="92075" bIns="46038" anchor="ctr" anchorCtr="1">
            <a:noAutofit/>
          </a:bodyPr>
          <a:lstStyle/>
          <a:p>
            <a:pPr marL="119063" marR="0" lvl="0" indent="-119063" algn="ctr" defTabSz="914400" eaLnBrk="1" fontAlgn="auto" latinLnBrk="0" hangingPunct="1">
              <a:lnSpc>
                <a:spcPct val="90000"/>
              </a:lnSpc>
              <a:spcBef>
                <a:spcPct val="50000"/>
              </a:spcBef>
              <a:spcAft>
                <a:spcPts val="0"/>
              </a:spcAft>
              <a:buClr>
                <a:srgbClr val="667263"/>
              </a:buClr>
              <a:buSzTx/>
              <a:buFontTx/>
              <a:buNone/>
              <a:tabLst/>
              <a:defRPr/>
            </a:pPr>
            <a:r>
              <a:rPr kumimoji="0" lang="ja-JP" altLang="en-US" sz="1200" b="1" i="0" u="none" strike="noStrike" kern="0" cap="none" spc="0" normalizeH="0" noProof="0" dirty="0" smtClean="0">
                <a:ln>
                  <a:noFill/>
                </a:ln>
                <a:solidFill>
                  <a:schemeClr val="tx1"/>
                </a:solidFill>
                <a:effectLst/>
                <a:uLnTx/>
                <a:uFillTx/>
                <a:latin typeface="Verdana" pitchFamily="34" charset="0"/>
              </a:rPr>
              <a:t>パラレル度は</a:t>
            </a:r>
            <a:r>
              <a:rPr lang="ja-JP" altLang="en-US" sz="1200" b="1" kern="0" dirty="0" smtClean="0">
                <a:solidFill>
                  <a:schemeClr val="tx1"/>
                </a:solidFill>
                <a:latin typeface="Verdana" pitchFamily="34" charset="0"/>
              </a:rPr>
              <a:t>ファイル数に合わせる</a:t>
            </a:r>
            <a:endParaRPr kumimoji="0" lang="en-US" altLang="ja-JP" sz="1200" b="1" i="0" u="none" strike="noStrike" kern="0" cap="none" spc="0" normalizeH="0" noProof="0" dirty="0" smtClean="0">
              <a:ln>
                <a:noFill/>
              </a:ln>
              <a:solidFill>
                <a:schemeClr val="tx1"/>
              </a:solidFill>
              <a:effectLst/>
              <a:uLnTx/>
              <a:uFillTx/>
              <a:latin typeface="Verdana" pitchFamily="34" charset="0"/>
            </a:endParaRPr>
          </a:p>
        </p:txBody>
      </p:sp>
      <p:sp>
        <p:nvSpPr>
          <p:cNvPr id="24" name="Rectangular Callout 12"/>
          <p:cNvSpPr>
            <a:spLocks noChangeArrowheads="1"/>
          </p:cNvSpPr>
          <p:nvPr/>
        </p:nvSpPr>
        <p:spPr bwMode="auto">
          <a:xfrm>
            <a:off x="6327565" y="4281205"/>
            <a:ext cx="2358031" cy="450000"/>
          </a:xfrm>
          <a:prstGeom prst="wedgeRectCallout">
            <a:avLst>
              <a:gd name="adj1" fmla="val -151633"/>
              <a:gd name="adj2" fmla="val 5481"/>
            </a:avLst>
          </a:prstGeom>
          <a:ln>
            <a:headEnd/>
            <a:tailEnd/>
          </a:ln>
        </p:spPr>
        <p:style>
          <a:lnRef idx="1">
            <a:schemeClr val="accent1"/>
          </a:lnRef>
          <a:fillRef idx="2">
            <a:schemeClr val="accent1"/>
          </a:fillRef>
          <a:effectRef idx="1">
            <a:schemeClr val="accent1"/>
          </a:effectRef>
          <a:fontRef idx="minor">
            <a:schemeClr val="dk1"/>
          </a:fontRef>
        </p:style>
        <p:txBody>
          <a:bodyPr lIns="92075" tIns="46038" rIns="92075" bIns="46038" anchor="ctr" anchorCtr="1">
            <a:noAutofit/>
          </a:bodyPr>
          <a:lstStyle/>
          <a:p>
            <a:pPr marL="119063" marR="0" lvl="0" indent="-119063" algn="ctr" defTabSz="914400" eaLnBrk="1" fontAlgn="auto" latinLnBrk="0" hangingPunct="1">
              <a:lnSpc>
                <a:spcPct val="90000"/>
              </a:lnSpc>
              <a:spcBef>
                <a:spcPct val="50000"/>
              </a:spcBef>
              <a:spcAft>
                <a:spcPts val="0"/>
              </a:spcAft>
              <a:buClr>
                <a:srgbClr val="667263"/>
              </a:buClr>
              <a:buSzTx/>
              <a:buFontTx/>
              <a:buNone/>
              <a:tabLst/>
              <a:defRPr/>
            </a:pPr>
            <a:r>
              <a:rPr lang="ja-JP" altLang="en-US" sz="1200" b="1" kern="0" dirty="0" smtClean="0">
                <a:solidFill>
                  <a:schemeClr val="tx1"/>
                </a:solidFill>
                <a:latin typeface="Verdana" pitchFamily="34" charset="0"/>
              </a:rPr>
              <a:t>外部表としてテキスト</a:t>
            </a:r>
            <a:r>
              <a:rPr kumimoji="0" lang="ja-JP" altLang="en-US" sz="1200" b="1" i="0" u="none" strike="noStrike" kern="0" cap="none" spc="0" normalizeH="0" noProof="0" dirty="0" smtClean="0">
                <a:ln>
                  <a:noFill/>
                </a:ln>
                <a:solidFill>
                  <a:schemeClr val="tx1"/>
                </a:solidFill>
                <a:effectLst/>
                <a:uLnTx/>
                <a:uFillTx/>
                <a:latin typeface="Verdana" pitchFamily="34" charset="0"/>
              </a:rPr>
              <a:t>を</a:t>
            </a:r>
            <a:r>
              <a:rPr kumimoji="0" lang="en-US" altLang="ja-JP" sz="1200" b="1" i="0" u="none" strike="noStrike" kern="0" cap="none" spc="0" normalizeH="0" noProof="0" dirty="0" smtClean="0">
                <a:ln>
                  <a:noFill/>
                </a:ln>
                <a:solidFill>
                  <a:schemeClr val="tx1"/>
                </a:solidFill>
                <a:effectLst/>
                <a:uLnTx/>
                <a:uFillTx/>
                <a:latin typeface="Verdana" pitchFamily="34" charset="0"/>
              </a:rPr>
              <a:t>Read</a:t>
            </a:r>
            <a:r>
              <a:rPr kumimoji="0" lang="ja-JP" altLang="en-US" sz="1200" b="1" i="0" u="none" strike="noStrike" kern="0" cap="none" spc="0" normalizeH="0" noProof="0" dirty="0" smtClean="0">
                <a:ln>
                  <a:noFill/>
                </a:ln>
                <a:solidFill>
                  <a:schemeClr val="tx1"/>
                </a:solidFill>
                <a:effectLst/>
                <a:uLnTx/>
                <a:uFillTx/>
                <a:latin typeface="Verdana" pitchFamily="34" charset="0"/>
              </a:rPr>
              <a:t>し、データロード</a:t>
            </a:r>
            <a:endParaRPr kumimoji="0" lang="en-US" altLang="ja-JP" sz="1200" b="1" i="0" u="none" strike="noStrike" kern="0" cap="none" spc="0" normalizeH="0" noProof="0" dirty="0" smtClean="0">
              <a:ln>
                <a:noFill/>
              </a:ln>
              <a:solidFill>
                <a:schemeClr val="tx1"/>
              </a:solidFill>
              <a:effectLst/>
              <a:uLnTx/>
              <a:uFillTx/>
              <a:latin typeface="Verdana" pitchFamily="34" charset="0"/>
            </a:endParaRPr>
          </a:p>
        </p:txBody>
      </p:sp>
      <p:sp>
        <p:nvSpPr>
          <p:cNvPr id="25" name="スライド番号プレースホルダ 24"/>
          <p:cNvSpPr>
            <a:spLocks noGrp="1"/>
          </p:cNvSpPr>
          <p:nvPr>
            <p:ph type="sldNum" sz="quarter" idx="12"/>
          </p:nvPr>
        </p:nvSpPr>
        <p:spPr/>
        <p:txBody>
          <a:bodyPr/>
          <a:lstStyle/>
          <a:p>
            <a:pPr>
              <a:defRPr/>
            </a:pPr>
            <a:fld id="{47645EBB-67B3-46AB-AC82-6F9B6AD9EB81}" type="slidenum">
              <a:rPr lang="en-US" altLang="ja-JP" smtClean="0"/>
              <a:pPr>
                <a:defRPr/>
              </a:pPr>
              <a:t>26</a:t>
            </a:fld>
            <a:endParaRPr lang="ja-JP" altLang="en-US" dirty="0"/>
          </a:p>
        </p:txBody>
      </p:sp>
      <p:sp>
        <p:nvSpPr>
          <p:cNvPr id="26" name="フッター プレースホルダ 25"/>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utoUpdateAnimBg="0"/>
      <p:bldP spid="19" grpId="0" animBg="1" autoUpdateAnimBg="0"/>
      <p:bldP spid="20" grpId="0" animBg="1" autoUpdateAnimBg="0"/>
      <p:bldP spid="21" grpId="0" animBg="1" autoUpdateAnimBg="0"/>
      <p:bldP spid="22" grpId="0" animBg="1" autoUpdateAnimBg="0"/>
      <p:bldP spid="23" grpId="0" animBg="1" autoUpdateAnimBg="0"/>
      <p:bldP spid="24"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dirty="0" smtClean="0"/>
              <a:t>パーティション表に対する</a:t>
            </a:r>
            <a:br>
              <a:rPr lang="ja-JP" altLang="en-US" dirty="0" smtClean="0"/>
            </a:br>
            <a:r>
              <a:rPr lang="ja-JP" altLang="en-US" dirty="0" smtClean="0"/>
              <a:t>パラレル・ロード時の考慮事項</a:t>
            </a:r>
            <a:endParaRPr kumimoji="1" lang="ja-JP" altLang="en-US" dirty="0"/>
          </a:p>
        </p:txBody>
      </p:sp>
    </p:spTree>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ja-JP" altLang="en-US" smtClean="0"/>
              <a:t>パーティション表に対するパラレル・ロード</a:t>
            </a:r>
            <a:endParaRPr lang="en-US" altLang="ja-JP" dirty="0" smtClean="0"/>
          </a:p>
        </p:txBody>
      </p:sp>
      <p:sp>
        <p:nvSpPr>
          <p:cNvPr id="65" name="TextBox 64"/>
          <p:cNvSpPr txBox="1"/>
          <p:nvPr/>
        </p:nvSpPr>
        <p:spPr>
          <a:xfrm>
            <a:off x="322807" y="1529513"/>
            <a:ext cx="2398879" cy="387798"/>
          </a:xfrm>
          <a:prstGeom prst="rect">
            <a:avLst/>
          </a:prstGeom>
          <a:noFill/>
        </p:spPr>
        <p:txBody>
          <a:bodyPr wrap="square" rtlCol="0">
            <a:spAutoFit/>
          </a:bodyPr>
          <a:lstStyle/>
          <a:p>
            <a:pPr algn="l"/>
            <a:r>
              <a:rPr lang="en-US" altLang="ja-JP" sz="1600" kern="0" baseline="30000" dirty="0" smtClean="0">
                <a:latin typeface="+mn-ea"/>
                <a:ea typeface="+mn-ea"/>
              </a:rPr>
              <a:t>Case.1</a:t>
            </a:r>
            <a:r>
              <a:rPr lang="ja-JP" altLang="en-US" sz="1600" kern="0" baseline="30000" dirty="0" smtClean="0">
                <a:latin typeface="+mn-ea"/>
                <a:ea typeface="+mn-ea"/>
              </a:rPr>
              <a:t>：　特定のパーティションを指定してロード</a:t>
            </a:r>
            <a:endParaRPr lang="en-US" altLang="ja-JP" sz="1600" kern="0" baseline="30000" dirty="0" smtClean="0">
              <a:latin typeface="+mn-ea"/>
              <a:ea typeface="+mn-ea"/>
            </a:endParaRPr>
          </a:p>
        </p:txBody>
      </p:sp>
      <p:sp>
        <p:nvSpPr>
          <p:cNvPr id="66" name="TextBox 65"/>
          <p:cNvSpPr txBox="1"/>
          <p:nvPr/>
        </p:nvSpPr>
        <p:spPr>
          <a:xfrm>
            <a:off x="3009529" y="1529514"/>
            <a:ext cx="2633833" cy="387798"/>
          </a:xfrm>
          <a:prstGeom prst="rect">
            <a:avLst/>
          </a:prstGeom>
          <a:noFill/>
        </p:spPr>
        <p:txBody>
          <a:bodyPr wrap="square" rtlCol="0">
            <a:spAutoFit/>
          </a:bodyPr>
          <a:lstStyle/>
          <a:p>
            <a:pPr algn="l"/>
            <a:r>
              <a:rPr lang="en-US" altLang="ja-JP" sz="1600" kern="0" baseline="30000" dirty="0" smtClean="0">
                <a:latin typeface="+mn-ea"/>
                <a:ea typeface="+mn-ea"/>
              </a:rPr>
              <a:t>Case.2</a:t>
            </a:r>
            <a:r>
              <a:rPr lang="ja-JP" altLang="en-US" sz="1600" kern="0" baseline="30000" dirty="0" smtClean="0">
                <a:latin typeface="+mn-ea"/>
                <a:ea typeface="+mn-ea"/>
              </a:rPr>
              <a:t>：　パーティション表全体にロード</a:t>
            </a:r>
            <a:r>
              <a:rPr lang="en-US" altLang="ja-JP" sz="1600" kern="0" baseline="30000" dirty="0" smtClean="0">
                <a:latin typeface="+mn-ea"/>
                <a:ea typeface="+mn-ea"/>
              </a:rPr>
              <a:t/>
            </a:r>
            <a:br>
              <a:rPr lang="en-US" altLang="ja-JP" sz="1600" kern="0" baseline="30000" dirty="0" smtClean="0">
                <a:latin typeface="+mn-ea"/>
                <a:ea typeface="+mn-ea"/>
              </a:rPr>
            </a:br>
            <a:r>
              <a:rPr lang="ja-JP" altLang="en-US" sz="1600" kern="0" baseline="30000" dirty="0" smtClean="0">
                <a:latin typeface="+mn-ea"/>
                <a:ea typeface="+mn-ea"/>
              </a:rPr>
              <a:t>（</a:t>
            </a:r>
            <a:r>
              <a:rPr lang="en-US" altLang="ja-JP" sz="1600" kern="0" baseline="30000" dirty="0" smtClean="0">
                <a:latin typeface="+mn-ea"/>
                <a:ea typeface="+mn-ea"/>
              </a:rPr>
              <a:t>1</a:t>
            </a:r>
            <a:r>
              <a:rPr lang="ja-JP" altLang="en-US" sz="1600" kern="0" baseline="30000" dirty="0" smtClean="0">
                <a:latin typeface="+mn-ea"/>
                <a:ea typeface="+mn-ea"/>
              </a:rPr>
              <a:t>スレーブ</a:t>
            </a:r>
            <a:r>
              <a:rPr lang="en-US" altLang="ja-JP" sz="1600" kern="0" baseline="30000" dirty="0" smtClean="0">
                <a:latin typeface="+mn-ea"/>
                <a:ea typeface="+mn-ea"/>
              </a:rPr>
              <a:t>/</a:t>
            </a:r>
            <a:r>
              <a:rPr lang="ja-JP" altLang="en-US" sz="1600" kern="0" baseline="30000" dirty="0" smtClean="0">
                <a:latin typeface="+mn-ea"/>
                <a:ea typeface="+mn-ea"/>
              </a:rPr>
              <a:t>パーティション）</a:t>
            </a:r>
            <a:endParaRPr lang="en-US" altLang="ja-JP" sz="1600" kern="0" baseline="30000" dirty="0" smtClean="0">
              <a:latin typeface="+mn-ea"/>
              <a:ea typeface="+mn-ea"/>
            </a:endParaRPr>
          </a:p>
        </p:txBody>
      </p:sp>
      <p:sp>
        <p:nvSpPr>
          <p:cNvPr id="67" name="TextBox 66"/>
          <p:cNvSpPr txBox="1"/>
          <p:nvPr/>
        </p:nvSpPr>
        <p:spPr>
          <a:xfrm>
            <a:off x="6066642" y="1529514"/>
            <a:ext cx="2633833" cy="387798"/>
          </a:xfrm>
          <a:prstGeom prst="rect">
            <a:avLst/>
          </a:prstGeom>
          <a:noFill/>
        </p:spPr>
        <p:txBody>
          <a:bodyPr wrap="square" rtlCol="0">
            <a:spAutoFit/>
          </a:bodyPr>
          <a:lstStyle/>
          <a:p>
            <a:pPr algn="l"/>
            <a:r>
              <a:rPr lang="en-US" altLang="ja-JP" sz="1600" kern="0" baseline="30000" dirty="0" smtClean="0">
                <a:latin typeface="+mn-ea"/>
                <a:ea typeface="+mn-ea"/>
              </a:rPr>
              <a:t>Case.3</a:t>
            </a:r>
            <a:r>
              <a:rPr lang="ja-JP" altLang="en-US" sz="1600" kern="0" baseline="30000" dirty="0" smtClean="0">
                <a:latin typeface="+mn-ea"/>
                <a:ea typeface="+mn-ea"/>
              </a:rPr>
              <a:t>：　パーティション表全体にロード</a:t>
            </a:r>
            <a:r>
              <a:rPr lang="en-US" altLang="ja-JP" sz="1600" kern="0" baseline="30000" dirty="0" smtClean="0">
                <a:latin typeface="+mn-ea"/>
                <a:ea typeface="+mn-ea"/>
              </a:rPr>
              <a:t/>
            </a:r>
            <a:br>
              <a:rPr lang="en-US" altLang="ja-JP" sz="1600" kern="0" baseline="30000" dirty="0" smtClean="0">
                <a:latin typeface="+mn-ea"/>
                <a:ea typeface="+mn-ea"/>
              </a:rPr>
            </a:br>
            <a:r>
              <a:rPr lang="ja-JP" altLang="en-US" sz="1600" kern="0" baseline="30000" dirty="0" smtClean="0">
                <a:latin typeface="+mn-ea"/>
                <a:ea typeface="+mn-ea"/>
              </a:rPr>
              <a:t>（複数スレーブ</a:t>
            </a:r>
            <a:r>
              <a:rPr lang="en-US" altLang="ja-JP" sz="1600" kern="0" baseline="30000" dirty="0" smtClean="0">
                <a:latin typeface="+mn-ea"/>
                <a:ea typeface="+mn-ea"/>
              </a:rPr>
              <a:t>/</a:t>
            </a:r>
            <a:r>
              <a:rPr lang="ja-JP" altLang="en-US" sz="1600" kern="0" baseline="30000" dirty="0" smtClean="0">
                <a:latin typeface="+mn-ea"/>
                <a:ea typeface="+mn-ea"/>
              </a:rPr>
              <a:t>パーティション）</a:t>
            </a:r>
            <a:endParaRPr lang="en-US" altLang="ja-JP" sz="1600" kern="0" baseline="30000" dirty="0" smtClean="0">
              <a:latin typeface="+mn-ea"/>
              <a:ea typeface="+mn-ea"/>
            </a:endParaRPr>
          </a:p>
        </p:txBody>
      </p:sp>
      <p:sp>
        <p:nvSpPr>
          <p:cNvPr id="68" name="Rectangle 4"/>
          <p:cNvSpPr>
            <a:spLocks noChangeArrowheads="1"/>
          </p:cNvSpPr>
          <p:nvPr/>
        </p:nvSpPr>
        <p:spPr bwMode="auto">
          <a:xfrm>
            <a:off x="596696" y="1041400"/>
            <a:ext cx="7553194" cy="287272"/>
          </a:xfrm>
          <a:prstGeom prst="rect">
            <a:avLst/>
          </a:prstGeom>
          <a:solidFill>
            <a:srgbClr val="EAEAEA"/>
          </a:solidFill>
          <a:ln w="9525">
            <a:solidFill>
              <a:srgbClr val="808080"/>
            </a:solidFill>
            <a:miter lim="800000"/>
            <a:headEnd/>
            <a:tailEnd/>
          </a:ln>
          <a:effectLst>
            <a:glow rad="101600">
              <a:schemeClr val="accent2">
                <a:satMod val="175000"/>
                <a:alpha val="40000"/>
              </a:schemeClr>
            </a:glow>
          </a:effectLst>
        </p:spPr>
        <p:txBody>
          <a:bodyPr wrap="square" lIns="92075" tIns="46038" rIns="92075" bIns="46038" anchor="ctr">
            <a:noAutofit/>
          </a:bodyPr>
          <a:lstStyle/>
          <a:p>
            <a:pPr algn="l"/>
            <a:r>
              <a:rPr lang="en-US" altLang="ja-JP" sz="1200" dirty="0" smtClean="0">
                <a:latin typeface="Courier New" pitchFamily="49" charset="0"/>
                <a:cs typeface="Courier New" pitchFamily="49" charset="0"/>
              </a:rPr>
              <a:t>insert /*+ append */ into SALES_PART select * from SALES_FLAT;</a:t>
            </a:r>
          </a:p>
        </p:txBody>
      </p:sp>
      <p:grpSp>
        <p:nvGrpSpPr>
          <p:cNvPr id="40" name="グループ化 39"/>
          <p:cNvGrpSpPr/>
          <p:nvPr/>
        </p:nvGrpSpPr>
        <p:grpSpPr>
          <a:xfrm>
            <a:off x="618646" y="1794861"/>
            <a:ext cx="8223031" cy="2123348"/>
            <a:chOff x="511355" y="2531272"/>
            <a:chExt cx="8493149" cy="2686087"/>
          </a:xfrm>
        </p:grpSpPr>
        <p:sp>
          <p:nvSpPr>
            <p:cNvPr id="41" name="AutoShape 47"/>
            <p:cNvSpPr>
              <a:spLocks noChangeArrowheads="1"/>
            </p:cNvSpPr>
            <p:nvPr/>
          </p:nvSpPr>
          <p:spPr bwMode="auto">
            <a:xfrm>
              <a:off x="511355" y="3839319"/>
              <a:ext cx="1781081" cy="1378040"/>
            </a:xfrm>
            <a:prstGeom prst="roundRect">
              <a:avLst>
                <a:gd name="adj" fmla="val 11605"/>
              </a:avLst>
            </a:prstGeom>
            <a:ln>
              <a:headEnd/>
              <a:tailEnd/>
            </a:ln>
          </p:spPr>
          <p:style>
            <a:lnRef idx="1">
              <a:schemeClr val="dk1"/>
            </a:lnRef>
            <a:fillRef idx="2">
              <a:schemeClr val="dk1"/>
            </a:fillRef>
            <a:effectRef idx="1">
              <a:schemeClr val="dk1"/>
            </a:effectRef>
            <a:fontRef idx="minor">
              <a:schemeClr val="dk1"/>
            </a:fontRef>
          </p:style>
          <p:txBody>
            <a:bodyPr anchor="ctr">
              <a:noAutofit/>
            </a:bodyPr>
            <a:lstStyle/>
            <a:p>
              <a:endParaRPr lang="ja-JP" altLang="en-US" sz="2000">
                <a:latin typeface="Verdana" pitchFamily="34" charset="0"/>
                <a:ea typeface="HGP創英角ｺﾞｼｯｸUB" pitchFamily="50" charset="-128"/>
              </a:endParaRPr>
            </a:p>
          </p:txBody>
        </p:sp>
        <p:sp>
          <p:nvSpPr>
            <p:cNvPr id="43" name="AutoShape 47"/>
            <p:cNvSpPr>
              <a:spLocks noChangeArrowheads="1"/>
            </p:cNvSpPr>
            <p:nvPr/>
          </p:nvSpPr>
          <p:spPr bwMode="auto">
            <a:xfrm rot="5400000">
              <a:off x="330575" y="4305923"/>
              <a:ext cx="1043668" cy="478971"/>
            </a:xfrm>
            <a:prstGeom prst="roundRect">
              <a:avLst>
                <a:gd name="adj" fmla="val 16667"/>
              </a:avLst>
            </a:prstGeom>
            <a:gradFill flip="none" rotWithShape="1">
              <a:gsLst>
                <a:gs pos="100000">
                  <a:srgbClr val="0070C0"/>
                </a:gs>
                <a:gs pos="100000">
                  <a:schemeClr val="accent1">
                    <a:tint val="50000"/>
                    <a:shade val="100000"/>
                    <a:satMod val="350000"/>
                  </a:schemeClr>
                </a:gs>
              </a:gsLst>
              <a:lin ang="16200000" scaled="0"/>
              <a:tileRect/>
            </a:gradFill>
            <a:ln>
              <a:headEnd/>
              <a:tailEnd/>
            </a:ln>
          </p:spPr>
          <p:style>
            <a:lnRef idx="0">
              <a:schemeClr val="accent1"/>
            </a:lnRef>
            <a:fillRef idx="3">
              <a:schemeClr val="accent1"/>
            </a:fillRef>
            <a:effectRef idx="3">
              <a:schemeClr val="accent1"/>
            </a:effectRef>
            <a:fontRef idx="minor">
              <a:schemeClr val="lt1"/>
            </a:fontRef>
          </p:style>
          <p:txBody>
            <a:bodyPr anchor="ctr">
              <a:noAutofit/>
            </a:bodyPr>
            <a:lstStyle/>
            <a:p>
              <a:r>
                <a:rPr lang="en-US" altLang="ja-JP" sz="1000" dirty="0" smtClean="0">
                  <a:latin typeface="Verdana" pitchFamily="34" charset="0"/>
                  <a:ea typeface="HGP創英角ｺﾞｼｯｸUB" pitchFamily="50" charset="-128"/>
                </a:rPr>
                <a:t>April</a:t>
              </a:r>
              <a:r>
                <a:rPr lang="ja-JP" altLang="en-US" sz="1000" dirty="0" smtClean="0">
                  <a:latin typeface="Verdana" pitchFamily="34" charset="0"/>
                  <a:ea typeface="HGP創英角ｺﾞｼｯｸUB" pitchFamily="50" charset="-128"/>
                </a:rPr>
                <a:t>　</a:t>
              </a:r>
              <a:r>
                <a:rPr lang="en-US" altLang="ja-JP" sz="1000" dirty="0" smtClean="0">
                  <a:latin typeface="Verdana" pitchFamily="34" charset="0"/>
                  <a:ea typeface="HGP創英角ｺﾞｼｯｸUB" pitchFamily="50" charset="-128"/>
                </a:rPr>
                <a:t>4th</a:t>
              </a:r>
            </a:p>
            <a:p>
              <a:r>
                <a:rPr lang="en-US" altLang="ja-JP" sz="1000" dirty="0" smtClean="0">
                  <a:latin typeface="Verdana" pitchFamily="34" charset="0"/>
                  <a:ea typeface="HGP創英角ｺﾞｼｯｸUB" pitchFamily="50" charset="-128"/>
                </a:rPr>
                <a:t>2010</a:t>
              </a:r>
              <a:endParaRPr lang="ja-JP" altLang="en-US" sz="1000" dirty="0">
                <a:latin typeface="Verdana" pitchFamily="34" charset="0"/>
                <a:ea typeface="HGP創英角ｺﾞｼｯｸUB" pitchFamily="50" charset="-128"/>
              </a:endParaRPr>
            </a:p>
          </p:txBody>
        </p:sp>
        <p:sp>
          <p:nvSpPr>
            <p:cNvPr id="46" name="AutoShape 47"/>
            <p:cNvSpPr>
              <a:spLocks noChangeArrowheads="1"/>
            </p:cNvSpPr>
            <p:nvPr/>
          </p:nvSpPr>
          <p:spPr bwMode="auto">
            <a:xfrm rot="5400000">
              <a:off x="865864" y="4309296"/>
              <a:ext cx="1043668" cy="478971"/>
            </a:xfrm>
            <a:prstGeom prst="roundRect">
              <a:avLst>
                <a:gd name="adj" fmla="val 16667"/>
              </a:avLst>
            </a:prstGeom>
            <a:gradFill>
              <a:gsLst>
                <a:gs pos="100000">
                  <a:schemeClr val="accent1">
                    <a:tint val="100000"/>
                    <a:shade val="100000"/>
                    <a:satMod val="130000"/>
                  </a:schemeClr>
                </a:gs>
                <a:gs pos="100000">
                  <a:schemeClr val="accent1">
                    <a:tint val="50000"/>
                    <a:shade val="100000"/>
                    <a:satMod val="350000"/>
                  </a:schemeClr>
                </a:gs>
              </a:gsLst>
            </a:gradFill>
            <a:ln>
              <a:headEnd/>
              <a:tailEnd/>
            </a:ln>
          </p:spPr>
          <p:style>
            <a:lnRef idx="0">
              <a:schemeClr val="accent1"/>
            </a:lnRef>
            <a:fillRef idx="3">
              <a:schemeClr val="accent1"/>
            </a:fillRef>
            <a:effectRef idx="3">
              <a:schemeClr val="accent1"/>
            </a:effectRef>
            <a:fontRef idx="minor">
              <a:schemeClr val="lt1"/>
            </a:fontRef>
          </p:style>
          <p:txBody>
            <a:bodyPr anchor="ctr">
              <a:noAutofit/>
            </a:bodyPr>
            <a:lstStyle/>
            <a:p>
              <a:r>
                <a:rPr lang="en-US" altLang="ja-JP" sz="1000" dirty="0" smtClean="0">
                  <a:latin typeface="Verdana" pitchFamily="34" charset="0"/>
                  <a:ea typeface="HGP創英角ｺﾞｼｯｸUB" pitchFamily="50" charset="-128"/>
                </a:rPr>
                <a:t>April</a:t>
              </a:r>
              <a:r>
                <a:rPr lang="ja-JP" altLang="en-US" sz="1000" dirty="0" smtClean="0">
                  <a:latin typeface="Verdana" pitchFamily="34" charset="0"/>
                  <a:ea typeface="HGP創英角ｺﾞｼｯｸUB" pitchFamily="50" charset="-128"/>
                </a:rPr>
                <a:t>　</a:t>
              </a:r>
              <a:r>
                <a:rPr lang="en-US" altLang="ja-JP" sz="1000" dirty="0" smtClean="0">
                  <a:latin typeface="Verdana" pitchFamily="34" charset="0"/>
                  <a:ea typeface="HGP創英角ｺﾞｼｯｸUB" pitchFamily="50" charset="-128"/>
                </a:rPr>
                <a:t>5th</a:t>
              </a:r>
            </a:p>
            <a:p>
              <a:r>
                <a:rPr lang="en-US" altLang="ja-JP" sz="1000" dirty="0" smtClean="0">
                  <a:latin typeface="Verdana" pitchFamily="34" charset="0"/>
                  <a:ea typeface="HGP創英角ｺﾞｼｯｸUB" pitchFamily="50" charset="-128"/>
                </a:rPr>
                <a:t>2010</a:t>
              </a:r>
              <a:endParaRPr lang="ja-JP" altLang="en-US" sz="1000" dirty="0">
                <a:latin typeface="Verdana" pitchFamily="34" charset="0"/>
                <a:ea typeface="HGP創英角ｺﾞｼｯｸUB" pitchFamily="50" charset="-128"/>
              </a:endParaRPr>
            </a:p>
          </p:txBody>
        </p:sp>
        <p:sp>
          <p:nvSpPr>
            <p:cNvPr id="47" name="AutoShape 47"/>
            <p:cNvSpPr>
              <a:spLocks noChangeArrowheads="1"/>
            </p:cNvSpPr>
            <p:nvPr/>
          </p:nvSpPr>
          <p:spPr bwMode="auto">
            <a:xfrm rot="5400000">
              <a:off x="1408416" y="4305395"/>
              <a:ext cx="1043668" cy="478971"/>
            </a:xfrm>
            <a:prstGeom prst="roundRect">
              <a:avLst>
                <a:gd name="adj" fmla="val 16667"/>
              </a:avLst>
            </a:prstGeom>
            <a:gradFill flip="none" rotWithShape="1">
              <a:gsLst>
                <a:gs pos="100000">
                  <a:srgbClr val="0070C0"/>
                </a:gs>
                <a:gs pos="100000">
                  <a:schemeClr val="accent1">
                    <a:tint val="50000"/>
                    <a:shade val="100000"/>
                    <a:satMod val="350000"/>
                  </a:schemeClr>
                </a:gs>
              </a:gsLst>
              <a:lin ang="16200000" scaled="0"/>
              <a:tileRect/>
            </a:gradFill>
            <a:ln>
              <a:headEnd/>
              <a:tailEnd/>
            </a:ln>
          </p:spPr>
          <p:style>
            <a:lnRef idx="0">
              <a:schemeClr val="accent1"/>
            </a:lnRef>
            <a:fillRef idx="3">
              <a:schemeClr val="accent1"/>
            </a:fillRef>
            <a:effectRef idx="3">
              <a:schemeClr val="accent1"/>
            </a:effectRef>
            <a:fontRef idx="minor">
              <a:schemeClr val="lt1"/>
            </a:fontRef>
          </p:style>
          <p:txBody>
            <a:bodyPr anchor="ctr">
              <a:noAutofit/>
            </a:bodyPr>
            <a:lstStyle/>
            <a:p>
              <a:r>
                <a:rPr lang="en-US" altLang="ja-JP" sz="1000" dirty="0" smtClean="0">
                  <a:latin typeface="Verdana" pitchFamily="34" charset="0"/>
                  <a:ea typeface="HGP創英角ｺﾞｼｯｸUB" pitchFamily="50" charset="-128"/>
                </a:rPr>
                <a:t>April</a:t>
              </a:r>
              <a:r>
                <a:rPr lang="ja-JP" altLang="en-US" sz="1000" dirty="0" smtClean="0">
                  <a:latin typeface="Verdana" pitchFamily="34" charset="0"/>
                  <a:ea typeface="HGP創英角ｺﾞｼｯｸUB" pitchFamily="50" charset="-128"/>
                </a:rPr>
                <a:t>　</a:t>
              </a:r>
              <a:r>
                <a:rPr lang="en-US" altLang="ja-JP" sz="1000" dirty="0" smtClean="0">
                  <a:latin typeface="Verdana" pitchFamily="34" charset="0"/>
                  <a:ea typeface="HGP創英角ｺﾞｼｯｸUB" pitchFamily="50" charset="-128"/>
                </a:rPr>
                <a:t>6th</a:t>
              </a:r>
            </a:p>
            <a:p>
              <a:r>
                <a:rPr lang="en-US" altLang="ja-JP" sz="1000" dirty="0" smtClean="0">
                  <a:latin typeface="Verdana" pitchFamily="34" charset="0"/>
                  <a:ea typeface="HGP創英角ｺﾞｼｯｸUB" pitchFamily="50" charset="-128"/>
                </a:rPr>
                <a:t>2010</a:t>
              </a:r>
              <a:endParaRPr lang="ja-JP" altLang="en-US" sz="1000" dirty="0">
                <a:latin typeface="Verdana" pitchFamily="34" charset="0"/>
                <a:ea typeface="HGP創英角ｺﾞｼｯｸUB" pitchFamily="50" charset="-128"/>
              </a:endParaRPr>
            </a:p>
          </p:txBody>
        </p:sp>
        <p:sp>
          <p:nvSpPr>
            <p:cNvPr id="54" name="Oval 17"/>
            <p:cNvSpPr/>
            <p:nvPr/>
          </p:nvSpPr>
          <p:spPr bwMode="auto">
            <a:xfrm>
              <a:off x="544562" y="2853425"/>
              <a:ext cx="862885" cy="386366"/>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r>
                <a:rPr lang="en-US" altLang="ja-JP" sz="1100" dirty="0" smtClean="0">
                  <a:solidFill>
                    <a:schemeClr val="tx1"/>
                  </a:solidFill>
                  <a:latin typeface="Arial" pitchFamily="-111" charset="0"/>
                </a:rPr>
                <a:t>slave1</a:t>
              </a:r>
              <a:endParaRPr kumimoji="0" lang="ja-JP" altLang="en-US" sz="1100" b="0" i="0" u="none" strike="noStrike" cap="none" normalizeH="0" baseline="0" dirty="0">
                <a:ln>
                  <a:noFill/>
                </a:ln>
                <a:solidFill>
                  <a:schemeClr val="tx1"/>
                </a:solidFill>
                <a:effectLst/>
                <a:latin typeface="Arial" pitchFamily="-111" charset="0"/>
              </a:endParaRPr>
            </a:p>
          </p:txBody>
        </p:sp>
        <p:sp>
          <p:nvSpPr>
            <p:cNvPr id="61" name="Oval 18"/>
            <p:cNvSpPr/>
            <p:nvPr/>
          </p:nvSpPr>
          <p:spPr bwMode="auto">
            <a:xfrm>
              <a:off x="1480138" y="2851278"/>
              <a:ext cx="862885" cy="386366"/>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r>
                <a:rPr lang="en-US" altLang="ja-JP" sz="1100" dirty="0" smtClean="0">
                  <a:solidFill>
                    <a:schemeClr val="tx1"/>
                  </a:solidFill>
                  <a:latin typeface="Arial" pitchFamily="-111" charset="0"/>
                </a:rPr>
                <a:t>slave2</a:t>
              </a:r>
              <a:endParaRPr kumimoji="0" lang="ja-JP" altLang="en-US" sz="1100" b="0" i="0" u="none" strike="noStrike" cap="none" normalizeH="0" baseline="0" dirty="0">
                <a:ln>
                  <a:noFill/>
                </a:ln>
                <a:solidFill>
                  <a:schemeClr val="tx1"/>
                </a:solidFill>
                <a:effectLst/>
                <a:latin typeface="Arial" pitchFamily="-111" charset="0"/>
              </a:endParaRPr>
            </a:p>
          </p:txBody>
        </p:sp>
        <p:cxnSp>
          <p:nvCxnSpPr>
            <p:cNvPr id="63" name="Elbow Connector 21"/>
            <p:cNvCxnSpPr>
              <a:stCxn id="54" idx="4"/>
            </p:cNvCxnSpPr>
            <p:nvPr/>
          </p:nvCxnSpPr>
          <p:spPr bwMode="auto">
            <a:xfrm rot="16200000" flipH="1">
              <a:off x="716274" y="3499522"/>
              <a:ext cx="792710" cy="273248"/>
            </a:xfrm>
            <a:prstGeom prst="bentConnector3">
              <a:avLst>
                <a:gd name="adj1" fmla="val 50000"/>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64" name="Elbow Connector 22"/>
            <p:cNvCxnSpPr>
              <a:stCxn id="61" idx="4"/>
            </p:cNvCxnSpPr>
            <p:nvPr/>
          </p:nvCxnSpPr>
          <p:spPr bwMode="auto">
            <a:xfrm rot="5400000">
              <a:off x="1311776" y="3432697"/>
              <a:ext cx="794859" cy="404754"/>
            </a:xfrm>
            <a:prstGeom prst="bentConnector3">
              <a:avLst>
                <a:gd name="adj1" fmla="val 50000"/>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69" name="AutoShape 47"/>
            <p:cNvSpPr>
              <a:spLocks noChangeArrowheads="1"/>
            </p:cNvSpPr>
            <p:nvPr/>
          </p:nvSpPr>
          <p:spPr bwMode="auto">
            <a:xfrm>
              <a:off x="3419834" y="3785657"/>
              <a:ext cx="1781081" cy="1378040"/>
            </a:xfrm>
            <a:prstGeom prst="roundRect">
              <a:avLst>
                <a:gd name="adj" fmla="val 11605"/>
              </a:avLst>
            </a:prstGeom>
            <a:ln>
              <a:headEnd/>
              <a:tailEnd/>
            </a:ln>
          </p:spPr>
          <p:style>
            <a:lnRef idx="1">
              <a:schemeClr val="dk1"/>
            </a:lnRef>
            <a:fillRef idx="2">
              <a:schemeClr val="dk1"/>
            </a:fillRef>
            <a:effectRef idx="1">
              <a:schemeClr val="dk1"/>
            </a:effectRef>
            <a:fontRef idx="minor">
              <a:schemeClr val="dk1"/>
            </a:fontRef>
          </p:style>
          <p:txBody>
            <a:bodyPr anchor="ctr">
              <a:noAutofit/>
            </a:bodyPr>
            <a:lstStyle/>
            <a:p>
              <a:endParaRPr lang="ja-JP" altLang="en-US" sz="2000">
                <a:latin typeface="Verdana" pitchFamily="34" charset="0"/>
                <a:ea typeface="HGP創英角ｺﾞｼｯｸUB" pitchFamily="50" charset="-128"/>
              </a:endParaRPr>
            </a:p>
          </p:txBody>
        </p:sp>
        <p:sp>
          <p:nvSpPr>
            <p:cNvPr id="70" name="AutoShape 47"/>
            <p:cNvSpPr>
              <a:spLocks noChangeArrowheads="1"/>
            </p:cNvSpPr>
            <p:nvPr/>
          </p:nvSpPr>
          <p:spPr bwMode="auto">
            <a:xfrm rot="5400000">
              <a:off x="3239054" y="4252261"/>
              <a:ext cx="1043668" cy="478971"/>
            </a:xfrm>
            <a:prstGeom prst="roundRect">
              <a:avLst>
                <a:gd name="adj" fmla="val 16667"/>
              </a:avLst>
            </a:prstGeom>
            <a:gradFill flip="none" rotWithShape="1">
              <a:gsLst>
                <a:gs pos="100000">
                  <a:schemeClr val="accent1"/>
                </a:gs>
                <a:gs pos="100000">
                  <a:schemeClr val="accent1">
                    <a:tint val="50000"/>
                    <a:shade val="100000"/>
                    <a:satMod val="350000"/>
                  </a:schemeClr>
                </a:gs>
              </a:gsLst>
              <a:lin ang="16200000" scaled="0"/>
              <a:tileRect/>
            </a:gradFill>
            <a:ln>
              <a:headEnd/>
              <a:tailEnd/>
            </a:ln>
          </p:spPr>
          <p:style>
            <a:lnRef idx="0">
              <a:schemeClr val="accent1"/>
            </a:lnRef>
            <a:fillRef idx="3">
              <a:schemeClr val="accent1"/>
            </a:fillRef>
            <a:effectRef idx="3">
              <a:schemeClr val="accent1"/>
            </a:effectRef>
            <a:fontRef idx="minor">
              <a:schemeClr val="lt1"/>
            </a:fontRef>
          </p:style>
          <p:txBody>
            <a:bodyPr anchor="ctr">
              <a:noAutofit/>
            </a:bodyPr>
            <a:lstStyle/>
            <a:p>
              <a:r>
                <a:rPr lang="en-US" altLang="ja-JP" sz="1000" dirty="0" smtClean="0">
                  <a:latin typeface="Verdana" pitchFamily="34" charset="0"/>
                  <a:ea typeface="HGP創英角ｺﾞｼｯｸUB" pitchFamily="50" charset="-128"/>
                </a:rPr>
                <a:t>April</a:t>
              </a:r>
              <a:r>
                <a:rPr lang="ja-JP" altLang="en-US" sz="1000" dirty="0" smtClean="0">
                  <a:latin typeface="Verdana" pitchFamily="34" charset="0"/>
                  <a:ea typeface="HGP創英角ｺﾞｼｯｸUB" pitchFamily="50" charset="-128"/>
                </a:rPr>
                <a:t>　</a:t>
              </a:r>
              <a:r>
                <a:rPr lang="en-US" altLang="ja-JP" sz="1000" dirty="0" smtClean="0">
                  <a:latin typeface="Verdana" pitchFamily="34" charset="0"/>
                  <a:ea typeface="HGP創英角ｺﾞｼｯｸUB" pitchFamily="50" charset="-128"/>
                </a:rPr>
                <a:t>4th</a:t>
              </a:r>
            </a:p>
            <a:p>
              <a:r>
                <a:rPr lang="en-US" altLang="ja-JP" sz="1000" dirty="0" smtClean="0">
                  <a:latin typeface="Verdana" pitchFamily="34" charset="0"/>
                  <a:ea typeface="HGP創英角ｺﾞｼｯｸUB" pitchFamily="50" charset="-128"/>
                </a:rPr>
                <a:t>2010</a:t>
              </a:r>
              <a:endParaRPr lang="ja-JP" altLang="en-US" sz="1000" dirty="0">
                <a:latin typeface="Verdana" pitchFamily="34" charset="0"/>
                <a:ea typeface="HGP創英角ｺﾞｼｯｸUB" pitchFamily="50" charset="-128"/>
              </a:endParaRPr>
            </a:p>
          </p:txBody>
        </p:sp>
        <p:sp>
          <p:nvSpPr>
            <p:cNvPr id="71" name="AutoShape 47"/>
            <p:cNvSpPr>
              <a:spLocks noChangeArrowheads="1"/>
            </p:cNvSpPr>
            <p:nvPr/>
          </p:nvSpPr>
          <p:spPr bwMode="auto">
            <a:xfrm rot="5400000">
              <a:off x="3774343" y="4255634"/>
              <a:ext cx="1043668" cy="478971"/>
            </a:xfrm>
            <a:prstGeom prst="roundRect">
              <a:avLst>
                <a:gd name="adj" fmla="val 16667"/>
              </a:avLst>
            </a:prstGeom>
            <a:gradFill>
              <a:gsLst>
                <a:gs pos="100000">
                  <a:schemeClr val="accent1"/>
                </a:gs>
                <a:gs pos="100000">
                  <a:schemeClr val="accent1">
                    <a:tint val="50000"/>
                    <a:shade val="100000"/>
                    <a:satMod val="350000"/>
                  </a:schemeClr>
                </a:gs>
              </a:gsLst>
            </a:gradFill>
            <a:ln>
              <a:headEnd/>
              <a:tailEnd/>
            </a:ln>
          </p:spPr>
          <p:style>
            <a:lnRef idx="0">
              <a:schemeClr val="accent1"/>
            </a:lnRef>
            <a:fillRef idx="3">
              <a:schemeClr val="accent1"/>
            </a:fillRef>
            <a:effectRef idx="3">
              <a:schemeClr val="accent1"/>
            </a:effectRef>
            <a:fontRef idx="minor">
              <a:schemeClr val="lt1"/>
            </a:fontRef>
          </p:style>
          <p:txBody>
            <a:bodyPr anchor="ctr">
              <a:noAutofit/>
            </a:bodyPr>
            <a:lstStyle/>
            <a:p>
              <a:r>
                <a:rPr lang="en-US" altLang="ja-JP" sz="1000" dirty="0" smtClean="0">
                  <a:latin typeface="Verdana" pitchFamily="34" charset="0"/>
                  <a:ea typeface="HGP創英角ｺﾞｼｯｸUB" pitchFamily="50" charset="-128"/>
                </a:rPr>
                <a:t>April</a:t>
              </a:r>
              <a:r>
                <a:rPr lang="ja-JP" altLang="en-US" sz="1000" dirty="0" smtClean="0">
                  <a:latin typeface="Verdana" pitchFamily="34" charset="0"/>
                  <a:ea typeface="HGP創英角ｺﾞｼｯｸUB" pitchFamily="50" charset="-128"/>
                </a:rPr>
                <a:t>　</a:t>
              </a:r>
              <a:r>
                <a:rPr lang="en-US" altLang="ja-JP" sz="1000" dirty="0" smtClean="0">
                  <a:latin typeface="Verdana" pitchFamily="34" charset="0"/>
                  <a:ea typeface="HGP創英角ｺﾞｼｯｸUB" pitchFamily="50" charset="-128"/>
                </a:rPr>
                <a:t>5th</a:t>
              </a:r>
            </a:p>
            <a:p>
              <a:r>
                <a:rPr lang="en-US" altLang="ja-JP" sz="1000" dirty="0" smtClean="0">
                  <a:latin typeface="Verdana" pitchFamily="34" charset="0"/>
                  <a:ea typeface="HGP創英角ｺﾞｼｯｸUB" pitchFamily="50" charset="-128"/>
                </a:rPr>
                <a:t>2010</a:t>
              </a:r>
              <a:endParaRPr lang="ja-JP" altLang="en-US" sz="1000" dirty="0">
                <a:latin typeface="Verdana" pitchFamily="34" charset="0"/>
                <a:ea typeface="HGP創英角ｺﾞｼｯｸUB" pitchFamily="50" charset="-128"/>
              </a:endParaRPr>
            </a:p>
          </p:txBody>
        </p:sp>
        <p:sp>
          <p:nvSpPr>
            <p:cNvPr id="72" name="AutoShape 47"/>
            <p:cNvSpPr>
              <a:spLocks noChangeArrowheads="1"/>
            </p:cNvSpPr>
            <p:nvPr/>
          </p:nvSpPr>
          <p:spPr bwMode="auto">
            <a:xfrm rot="5400000">
              <a:off x="4316895" y="4251733"/>
              <a:ext cx="1043668" cy="478971"/>
            </a:xfrm>
            <a:prstGeom prst="roundRect">
              <a:avLst>
                <a:gd name="adj" fmla="val 16667"/>
              </a:avLst>
            </a:prstGeom>
            <a:gradFill flip="none" rotWithShape="1">
              <a:gsLst>
                <a:gs pos="100000">
                  <a:schemeClr val="accent1"/>
                </a:gs>
                <a:gs pos="100000">
                  <a:schemeClr val="accent1">
                    <a:tint val="50000"/>
                    <a:shade val="100000"/>
                    <a:satMod val="350000"/>
                  </a:schemeClr>
                </a:gs>
              </a:gsLst>
              <a:lin ang="16200000" scaled="0"/>
              <a:tileRect/>
            </a:gradFill>
            <a:ln>
              <a:headEnd/>
              <a:tailEnd/>
            </a:ln>
          </p:spPr>
          <p:style>
            <a:lnRef idx="0">
              <a:schemeClr val="accent1"/>
            </a:lnRef>
            <a:fillRef idx="3">
              <a:schemeClr val="accent1"/>
            </a:fillRef>
            <a:effectRef idx="3">
              <a:schemeClr val="accent1"/>
            </a:effectRef>
            <a:fontRef idx="minor">
              <a:schemeClr val="lt1"/>
            </a:fontRef>
          </p:style>
          <p:txBody>
            <a:bodyPr anchor="ctr">
              <a:noAutofit/>
            </a:bodyPr>
            <a:lstStyle/>
            <a:p>
              <a:r>
                <a:rPr lang="en-US" altLang="ja-JP" sz="1000" dirty="0" smtClean="0">
                  <a:latin typeface="Verdana" pitchFamily="34" charset="0"/>
                  <a:ea typeface="HGP創英角ｺﾞｼｯｸUB" pitchFamily="50" charset="-128"/>
                </a:rPr>
                <a:t>April</a:t>
              </a:r>
              <a:r>
                <a:rPr lang="ja-JP" altLang="en-US" sz="1000" dirty="0" smtClean="0">
                  <a:latin typeface="Verdana" pitchFamily="34" charset="0"/>
                  <a:ea typeface="HGP創英角ｺﾞｼｯｸUB" pitchFamily="50" charset="-128"/>
                </a:rPr>
                <a:t>　</a:t>
              </a:r>
              <a:r>
                <a:rPr lang="en-US" altLang="ja-JP" sz="1000" dirty="0" smtClean="0">
                  <a:latin typeface="Verdana" pitchFamily="34" charset="0"/>
                  <a:ea typeface="HGP創英角ｺﾞｼｯｸUB" pitchFamily="50" charset="-128"/>
                </a:rPr>
                <a:t>6th</a:t>
              </a:r>
            </a:p>
            <a:p>
              <a:r>
                <a:rPr lang="en-US" altLang="ja-JP" sz="1000" dirty="0" smtClean="0">
                  <a:latin typeface="Verdana" pitchFamily="34" charset="0"/>
                  <a:ea typeface="HGP創英角ｺﾞｼｯｸUB" pitchFamily="50" charset="-128"/>
                </a:rPr>
                <a:t>2010</a:t>
              </a:r>
              <a:endParaRPr lang="ja-JP" altLang="en-US" sz="1000" dirty="0">
                <a:latin typeface="Verdana" pitchFamily="34" charset="0"/>
                <a:ea typeface="HGP創英角ｺﾞｼｯｸUB" pitchFamily="50" charset="-128"/>
              </a:endParaRPr>
            </a:p>
          </p:txBody>
        </p:sp>
        <p:sp>
          <p:nvSpPr>
            <p:cNvPr id="73" name="Oval 34"/>
            <p:cNvSpPr/>
            <p:nvPr/>
          </p:nvSpPr>
          <p:spPr bwMode="auto">
            <a:xfrm>
              <a:off x="3063022" y="2739479"/>
              <a:ext cx="862885" cy="386366"/>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r>
                <a:rPr lang="en-US" altLang="ja-JP" sz="1100" dirty="0" smtClean="0">
                  <a:solidFill>
                    <a:schemeClr val="tx1"/>
                  </a:solidFill>
                  <a:latin typeface="Arial" pitchFamily="-111" charset="0"/>
                </a:rPr>
                <a:t>slave1</a:t>
              </a:r>
              <a:endParaRPr kumimoji="0" lang="ja-JP" altLang="en-US" sz="1100" b="0" i="0" u="none" strike="noStrike" cap="none" normalizeH="0" baseline="0" dirty="0">
                <a:ln>
                  <a:noFill/>
                </a:ln>
                <a:solidFill>
                  <a:schemeClr val="tx1"/>
                </a:solidFill>
                <a:effectLst/>
                <a:latin typeface="Arial" pitchFamily="-111" charset="0"/>
              </a:endParaRPr>
            </a:p>
          </p:txBody>
        </p:sp>
        <p:sp>
          <p:nvSpPr>
            <p:cNvPr id="74" name="Oval 35"/>
            <p:cNvSpPr/>
            <p:nvPr/>
          </p:nvSpPr>
          <p:spPr bwMode="auto">
            <a:xfrm>
              <a:off x="3859366" y="2531272"/>
              <a:ext cx="862885" cy="386366"/>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r>
                <a:rPr lang="en-US" altLang="ja-JP" sz="1100" dirty="0" smtClean="0">
                  <a:solidFill>
                    <a:schemeClr val="tx1"/>
                  </a:solidFill>
                  <a:latin typeface="Arial" pitchFamily="-111" charset="0"/>
                </a:rPr>
                <a:t>slave2</a:t>
              </a:r>
              <a:endParaRPr kumimoji="0" lang="ja-JP" altLang="en-US" sz="1100" b="0" i="0" u="none" strike="noStrike" cap="none" normalizeH="0" baseline="0" dirty="0">
                <a:ln>
                  <a:noFill/>
                </a:ln>
                <a:solidFill>
                  <a:schemeClr val="tx1"/>
                </a:solidFill>
                <a:effectLst/>
                <a:latin typeface="Arial" pitchFamily="-111" charset="0"/>
              </a:endParaRPr>
            </a:p>
          </p:txBody>
        </p:sp>
        <p:cxnSp>
          <p:nvCxnSpPr>
            <p:cNvPr id="75" name="Elbow Connector 37"/>
            <p:cNvCxnSpPr>
              <a:endCxn id="70" idx="1"/>
            </p:cNvCxnSpPr>
            <p:nvPr/>
          </p:nvCxnSpPr>
          <p:spPr bwMode="auto">
            <a:xfrm rot="16200000" flipH="1">
              <a:off x="3218133" y="3427157"/>
              <a:ext cx="818045" cy="267463"/>
            </a:xfrm>
            <a:prstGeom prst="bentConnector3">
              <a:avLst>
                <a:gd name="adj1" fmla="val 50000"/>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76" name="Elbow Connector 38"/>
            <p:cNvCxnSpPr>
              <a:endCxn id="71" idx="1"/>
            </p:cNvCxnSpPr>
            <p:nvPr/>
          </p:nvCxnSpPr>
          <p:spPr bwMode="auto">
            <a:xfrm rot="5400000">
              <a:off x="3790873" y="3467259"/>
              <a:ext cx="1011331" cy="723"/>
            </a:xfrm>
            <a:prstGeom prst="bentConnector3">
              <a:avLst>
                <a:gd name="adj1" fmla="val 50000"/>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77" name="Oval 43"/>
            <p:cNvSpPr/>
            <p:nvPr/>
          </p:nvSpPr>
          <p:spPr bwMode="auto">
            <a:xfrm>
              <a:off x="4681466" y="2726413"/>
              <a:ext cx="862885" cy="386366"/>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r>
                <a:rPr lang="en-US" altLang="ja-JP" sz="1100" dirty="0" smtClean="0">
                  <a:solidFill>
                    <a:schemeClr val="tx1"/>
                  </a:solidFill>
                  <a:latin typeface="Arial" pitchFamily="-111" charset="0"/>
                </a:rPr>
                <a:t>slave3</a:t>
              </a:r>
              <a:endParaRPr kumimoji="0" lang="ja-JP" altLang="en-US" sz="1100" b="0" i="0" u="none" strike="noStrike" cap="none" normalizeH="0" baseline="0" dirty="0">
                <a:ln>
                  <a:noFill/>
                </a:ln>
                <a:solidFill>
                  <a:schemeClr val="tx1"/>
                </a:solidFill>
                <a:effectLst/>
                <a:latin typeface="Arial" pitchFamily="-111" charset="0"/>
              </a:endParaRPr>
            </a:p>
          </p:txBody>
        </p:sp>
        <p:cxnSp>
          <p:nvCxnSpPr>
            <p:cNvPr id="78" name="Elbow Connector 44"/>
            <p:cNvCxnSpPr>
              <a:stCxn id="77" idx="4"/>
              <a:endCxn id="72" idx="1"/>
            </p:cNvCxnSpPr>
            <p:nvPr/>
          </p:nvCxnSpPr>
          <p:spPr bwMode="auto">
            <a:xfrm rot="5400000">
              <a:off x="4547516" y="3403992"/>
              <a:ext cx="856606" cy="274180"/>
            </a:xfrm>
            <a:prstGeom prst="bentConnector3">
              <a:avLst>
                <a:gd name="adj1" fmla="val 50000"/>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79" name="AutoShape 47"/>
            <p:cNvSpPr>
              <a:spLocks noChangeArrowheads="1"/>
            </p:cNvSpPr>
            <p:nvPr/>
          </p:nvSpPr>
          <p:spPr bwMode="auto">
            <a:xfrm>
              <a:off x="6547283" y="3783509"/>
              <a:ext cx="1781081" cy="1378040"/>
            </a:xfrm>
            <a:prstGeom prst="roundRect">
              <a:avLst>
                <a:gd name="adj" fmla="val 11605"/>
              </a:avLst>
            </a:prstGeom>
            <a:ln>
              <a:headEnd/>
              <a:tailEnd/>
            </a:ln>
          </p:spPr>
          <p:style>
            <a:lnRef idx="1">
              <a:schemeClr val="dk1"/>
            </a:lnRef>
            <a:fillRef idx="2">
              <a:schemeClr val="dk1"/>
            </a:fillRef>
            <a:effectRef idx="1">
              <a:schemeClr val="dk1"/>
            </a:effectRef>
            <a:fontRef idx="minor">
              <a:schemeClr val="dk1"/>
            </a:fontRef>
          </p:style>
          <p:txBody>
            <a:bodyPr anchor="ctr">
              <a:noAutofit/>
            </a:bodyPr>
            <a:lstStyle/>
            <a:p>
              <a:endParaRPr lang="ja-JP" altLang="en-US" sz="2000">
                <a:latin typeface="Verdana" pitchFamily="34" charset="0"/>
                <a:ea typeface="HGP創英角ｺﾞｼｯｸUB" pitchFamily="50" charset="-128"/>
              </a:endParaRPr>
            </a:p>
          </p:txBody>
        </p:sp>
        <p:sp>
          <p:nvSpPr>
            <p:cNvPr id="80" name="AutoShape 47"/>
            <p:cNvSpPr>
              <a:spLocks noChangeArrowheads="1"/>
            </p:cNvSpPr>
            <p:nvPr/>
          </p:nvSpPr>
          <p:spPr bwMode="auto">
            <a:xfrm rot="5400000">
              <a:off x="6366503" y="4250113"/>
              <a:ext cx="1043668" cy="478971"/>
            </a:xfrm>
            <a:prstGeom prst="roundRect">
              <a:avLst>
                <a:gd name="adj" fmla="val 16667"/>
              </a:avLst>
            </a:prstGeom>
            <a:gradFill flip="none" rotWithShape="1">
              <a:gsLst>
                <a:gs pos="100000">
                  <a:schemeClr val="accent1"/>
                </a:gs>
                <a:gs pos="100000">
                  <a:schemeClr val="accent1">
                    <a:tint val="50000"/>
                    <a:shade val="100000"/>
                    <a:satMod val="350000"/>
                  </a:schemeClr>
                </a:gs>
              </a:gsLst>
              <a:lin ang="16200000" scaled="0"/>
              <a:tileRect/>
            </a:gradFill>
            <a:ln>
              <a:headEnd/>
              <a:tailEnd/>
            </a:ln>
          </p:spPr>
          <p:style>
            <a:lnRef idx="0">
              <a:schemeClr val="accent1"/>
            </a:lnRef>
            <a:fillRef idx="3">
              <a:schemeClr val="accent1"/>
            </a:fillRef>
            <a:effectRef idx="3">
              <a:schemeClr val="accent1"/>
            </a:effectRef>
            <a:fontRef idx="minor">
              <a:schemeClr val="lt1"/>
            </a:fontRef>
          </p:style>
          <p:txBody>
            <a:bodyPr anchor="ctr">
              <a:noAutofit/>
            </a:bodyPr>
            <a:lstStyle/>
            <a:p>
              <a:r>
                <a:rPr lang="en-US" altLang="ja-JP" sz="1000" dirty="0" smtClean="0">
                  <a:latin typeface="Verdana" pitchFamily="34" charset="0"/>
                  <a:ea typeface="HGP創英角ｺﾞｼｯｸUB" pitchFamily="50" charset="-128"/>
                </a:rPr>
                <a:t>April</a:t>
              </a:r>
              <a:r>
                <a:rPr lang="ja-JP" altLang="en-US" sz="1000" dirty="0" smtClean="0">
                  <a:latin typeface="Verdana" pitchFamily="34" charset="0"/>
                  <a:ea typeface="HGP創英角ｺﾞｼｯｸUB" pitchFamily="50" charset="-128"/>
                </a:rPr>
                <a:t>　</a:t>
              </a:r>
              <a:r>
                <a:rPr lang="en-US" altLang="ja-JP" sz="1000" dirty="0" smtClean="0">
                  <a:latin typeface="Verdana" pitchFamily="34" charset="0"/>
                  <a:ea typeface="HGP創英角ｺﾞｼｯｸUB" pitchFamily="50" charset="-128"/>
                </a:rPr>
                <a:t>4th</a:t>
              </a:r>
            </a:p>
            <a:p>
              <a:r>
                <a:rPr lang="en-US" altLang="ja-JP" sz="1000" dirty="0" smtClean="0">
                  <a:latin typeface="Verdana" pitchFamily="34" charset="0"/>
                  <a:ea typeface="HGP創英角ｺﾞｼｯｸUB" pitchFamily="50" charset="-128"/>
                </a:rPr>
                <a:t>2010</a:t>
              </a:r>
              <a:endParaRPr lang="ja-JP" altLang="en-US" sz="1000" dirty="0">
                <a:latin typeface="Verdana" pitchFamily="34" charset="0"/>
                <a:ea typeface="HGP創英角ｺﾞｼｯｸUB" pitchFamily="50" charset="-128"/>
              </a:endParaRPr>
            </a:p>
          </p:txBody>
        </p:sp>
        <p:sp>
          <p:nvSpPr>
            <p:cNvPr id="81" name="AutoShape 47"/>
            <p:cNvSpPr>
              <a:spLocks noChangeArrowheads="1"/>
            </p:cNvSpPr>
            <p:nvPr/>
          </p:nvSpPr>
          <p:spPr bwMode="auto">
            <a:xfrm rot="5400000">
              <a:off x="6901792" y="4253486"/>
              <a:ext cx="1043668" cy="478971"/>
            </a:xfrm>
            <a:prstGeom prst="roundRect">
              <a:avLst>
                <a:gd name="adj" fmla="val 16667"/>
              </a:avLst>
            </a:prstGeom>
            <a:gradFill>
              <a:gsLst>
                <a:gs pos="100000">
                  <a:schemeClr val="accent1"/>
                </a:gs>
                <a:gs pos="100000">
                  <a:schemeClr val="accent1">
                    <a:tint val="50000"/>
                    <a:shade val="100000"/>
                    <a:satMod val="350000"/>
                  </a:schemeClr>
                </a:gs>
              </a:gsLst>
            </a:gradFill>
            <a:ln>
              <a:headEnd/>
              <a:tailEnd/>
            </a:ln>
          </p:spPr>
          <p:style>
            <a:lnRef idx="0">
              <a:schemeClr val="accent1"/>
            </a:lnRef>
            <a:fillRef idx="3">
              <a:schemeClr val="accent1"/>
            </a:fillRef>
            <a:effectRef idx="3">
              <a:schemeClr val="accent1"/>
            </a:effectRef>
            <a:fontRef idx="minor">
              <a:schemeClr val="lt1"/>
            </a:fontRef>
          </p:style>
          <p:txBody>
            <a:bodyPr anchor="ctr">
              <a:noAutofit/>
            </a:bodyPr>
            <a:lstStyle/>
            <a:p>
              <a:r>
                <a:rPr lang="en-US" altLang="ja-JP" sz="1000" dirty="0" smtClean="0">
                  <a:latin typeface="Verdana" pitchFamily="34" charset="0"/>
                  <a:ea typeface="HGP創英角ｺﾞｼｯｸUB" pitchFamily="50" charset="-128"/>
                </a:rPr>
                <a:t>April</a:t>
              </a:r>
              <a:r>
                <a:rPr lang="ja-JP" altLang="en-US" sz="1000" dirty="0" smtClean="0">
                  <a:latin typeface="Verdana" pitchFamily="34" charset="0"/>
                  <a:ea typeface="HGP創英角ｺﾞｼｯｸUB" pitchFamily="50" charset="-128"/>
                </a:rPr>
                <a:t>　</a:t>
              </a:r>
              <a:r>
                <a:rPr lang="en-US" altLang="ja-JP" sz="1000" dirty="0" smtClean="0">
                  <a:latin typeface="Verdana" pitchFamily="34" charset="0"/>
                  <a:ea typeface="HGP創英角ｺﾞｼｯｸUB" pitchFamily="50" charset="-128"/>
                </a:rPr>
                <a:t>5th</a:t>
              </a:r>
            </a:p>
            <a:p>
              <a:r>
                <a:rPr lang="en-US" altLang="ja-JP" sz="1000" dirty="0" smtClean="0">
                  <a:latin typeface="Verdana" pitchFamily="34" charset="0"/>
                  <a:ea typeface="HGP創英角ｺﾞｼｯｸUB" pitchFamily="50" charset="-128"/>
                </a:rPr>
                <a:t>2010</a:t>
              </a:r>
              <a:endParaRPr lang="ja-JP" altLang="en-US" sz="1000" dirty="0">
                <a:latin typeface="Verdana" pitchFamily="34" charset="0"/>
                <a:ea typeface="HGP創英角ｺﾞｼｯｸUB" pitchFamily="50" charset="-128"/>
              </a:endParaRPr>
            </a:p>
          </p:txBody>
        </p:sp>
        <p:sp>
          <p:nvSpPr>
            <p:cNvPr id="82" name="AutoShape 47"/>
            <p:cNvSpPr>
              <a:spLocks noChangeArrowheads="1"/>
            </p:cNvSpPr>
            <p:nvPr/>
          </p:nvSpPr>
          <p:spPr bwMode="auto">
            <a:xfrm rot="5400000">
              <a:off x="7444344" y="4249585"/>
              <a:ext cx="1043668" cy="478971"/>
            </a:xfrm>
            <a:prstGeom prst="roundRect">
              <a:avLst>
                <a:gd name="adj" fmla="val 16667"/>
              </a:avLst>
            </a:prstGeom>
            <a:gradFill flip="none" rotWithShape="1">
              <a:gsLst>
                <a:gs pos="100000">
                  <a:schemeClr val="accent1"/>
                </a:gs>
                <a:gs pos="100000">
                  <a:schemeClr val="accent1">
                    <a:tint val="50000"/>
                    <a:shade val="100000"/>
                    <a:satMod val="350000"/>
                  </a:schemeClr>
                </a:gs>
              </a:gsLst>
              <a:lin ang="16200000" scaled="0"/>
              <a:tileRect/>
            </a:gradFill>
            <a:ln>
              <a:headEnd/>
              <a:tailEnd/>
            </a:ln>
          </p:spPr>
          <p:style>
            <a:lnRef idx="0">
              <a:schemeClr val="accent1"/>
            </a:lnRef>
            <a:fillRef idx="3">
              <a:schemeClr val="accent1"/>
            </a:fillRef>
            <a:effectRef idx="3">
              <a:schemeClr val="accent1"/>
            </a:effectRef>
            <a:fontRef idx="minor">
              <a:schemeClr val="lt1"/>
            </a:fontRef>
          </p:style>
          <p:txBody>
            <a:bodyPr anchor="ctr">
              <a:noAutofit/>
            </a:bodyPr>
            <a:lstStyle/>
            <a:p>
              <a:r>
                <a:rPr lang="en-US" altLang="ja-JP" sz="1000" dirty="0" smtClean="0">
                  <a:latin typeface="Verdana" pitchFamily="34" charset="0"/>
                  <a:ea typeface="HGP創英角ｺﾞｼｯｸUB" pitchFamily="50" charset="-128"/>
                </a:rPr>
                <a:t>April</a:t>
              </a:r>
              <a:r>
                <a:rPr lang="ja-JP" altLang="en-US" sz="1000" dirty="0" smtClean="0">
                  <a:latin typeface="Verdana" pitchFamily="34" charset="0"/>
                  <a:ea typeface="HGP創英角ｺﾞｼｯｸUB" pitchFamily="50" charset="-128"/>
                </a:rPr>
                <a:t>　</a:t>
              </a:r>
              <a:r>
                <a:rPr lang="en-US" altLang="ja-JP" sz="1000" dirty="0" smtClean="0">
                  <a:latin typeface="Verdana" pitchFamily="34" charset="0"/>
                  <a:ea typeface="HGP創英角ｺﾞｼｯｸUB" pitchFamily="50" charset="-128"/>
                </a:rPr>
                <a:t>6th</a:t>
              </a:r>
            </a:p>
            <a:p>
              <a:r>
                <a:rPr lang="en-US" altLang="ja-JP" sz="1000" dirty="0" smtClean="0">
                  <a:latin typeface="Verdana" pitchFamily="34" charset="0"/>
                  <a:ea typeface="HGP創英角ｺﾞｼｯｸUB" pitchFamily="50" charset="-128"/>
                </a:rPr>
                <a:t>2010</a:t>
              </a:r>
              <a:endParaRPr lang="ja-JP" altLang="en-US" sz="1000" dirty="0">
                <a:latin typeface="Verdana" pitchFamily="34" charset="0"/>
                <a:ea typeface="HGP創英角ｺﾞｼｯｸUB" pitchFamily="50" charset="-128"/>
              </a:endParaRPr>
            </a:p>
          </p:txBody>
        </p:sp>
        <p:sp>
          <p:nvSpPr>
            <p:cNvPr id="83" name="Oval 51"/>
            <p:cNvSpPr/>
            <p:nvPr/>
          </p:nvSpPr>
          <p:spPr bwMode="auto">
            <a:xfrm>
              <a:off x="6190471" y="2702801"/>
              <a:ext cx="862885" cy="386366"/>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r>
                <a:rPr lang="en-US" altLang="ja-JP" sz="1100" dirty="0" smtClean="0">
                  <a:solidFill>
                    <a:schemeClr val="tx1"/>
                  </a:solidFill>
                  <a:latin typeface="Arial" pitchFamily="-111" charset="0"/>
                </a:rPr>
                <a:t>slave1</a:t>
              </a:r>
              <a:endParaRPr kumimoji="0" lang="ja-JP" altLang="en-US" sz="1100" b="0" i="0" u="none" strike="noStrike" cap="none" normalizeH="0" baseline="0" dirty="0">
                <a:ln>
                  <a:noFill/>
                </a:ln>
                <a:solidFill>
                  <a:schemeClr val="tx1"/>
                </a:solidFill>
                <a:effectLst/>
                <a:latin typeface="Arial" pitchFamily="-111" charset="0"/>
              </a:endParaRPr>
            </a:p>
          </p:txBody>
        </p:sp>
        <p:sp>
          <p:nvSpPr>
            <p:cNvPr id="84" name="Oval 52"/>
            <p:cNvSpPr/>
            <p:nvPr/>
          </p:nvSpPr>
          <p:spPr bwMode="auto">
            <a:xfrm>
              <a:off x="6986815" y="2563653"/>
              <a:ext cx="862885" cy="386366"/>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r>
                <a:rPr lang="en-US" altLang="ja-JP" sz="1100" dirty="0" smtClean="0">
                  <a:solidFill>
                    <a:schemeClr val="tx1"/>
                  </a:solidFill>
                  <a:latin typeface="Arial" pitchFamily="-111" charset="0"/>
                </a:rPr>
                <a:t>slave3</a:t>
              </a:r>
              <a:endParaRPr kumimoji="0" lang="ja-JP" altLang="en-US" sz="1100" b="0" i="0" u="none" strike="noStrike" cap="none" normalizeH="0" baseline="0" dirty="0">
                <a:ln>
                  <a:noFill/>
                </a:ln>
                <a:solidFill>
                  <a:schemeClr val="tx1"/>
                </a:solidFill>
                <a:effectLst/>
                <a:latin typeface="Arial" pitchFamily="-111" charset="0"/>
              </a:endParaRPr>
            </a:p>
          </p:txBody>
        </p:sp>
        <p:cxnSp>
          <p:nvCxnSpPr>
            <p:cNvPr id="85" name="Elbow Connector 54"/>
            <p:cNvCxnSpPr>
              <a:endCxn id="80" idx="1"/>
            </p:cNvCxnSpPr>
            <p:nvPr/>
          </p:nvCxnSpPr>
          <p:spPr bwMode="auto">
            <a:xfrm rot="16200000" flipH="1">
              <a:off x="6330331" y="3409758"/>
              <a:ext cx="850428" cy="265584"/>
            </a:xfrm>
            <a:prstGeom prst="bentConnector3">
              <a:avLst>
                <a:gd name="adj1" fmla="val 50000"/>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86" name="Elbow Connector 55"/>
            <p:cNvCxnSpPr>
              <a:stCxn id="84" idx="4"/>
              <a:endCxn id="81" idx="1"/>
            </p:cNvCxnSpPr>
            <p:nvPr/>
          </p:nvCxnSpPr>
          <p:spPr bwMode="auto">
            <a:xfrm rot="16200000" flipH="1">
              <a:off x="6910382" y="3457893"/>
              <a:ext cx="1021119" cy="5368"/>
            </a:xfrm>
            <a:prstGeom prst="bentConnector3">
              <a:avLst>
                <a:gd name="adj1" fmla="val 50000"/>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87" name="Oval 56"/>
            <p:cNvSpPr/>
            <p:nvPr/>
          </p:nvSpPr>
          <p:spPr bwMode="auto">
            <a:xfrm>
              <a:off x="7989219" y="2668083"/>
              <a:ext cx="862885" cy="386366"/>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r>
                <a:rPr lang="en-US" altLang="ja-JP" sz="1100" dirty="0" smtClean="0">
                  <a:solidFill>
                    <a:schemeClr val="tx1"/>
                  </a:solidFill>
                  <a:latin typeface="Arial" pitchFamily="-111" charset="0"/>
                </a:rPr>
                <a:t>slave5</a:t>
              </a:r>
              <a:endParaRPr kumimoji="0" lang="ja-JP" altLang="en-US" sz="1100" b="0" i="0" u="none" strike="noStrike" cap="none" normalizeH="0" baseline="0" dirty="0">
                <a:ln>
                  <a:noFill/>
                </a:ln>
                <a:solidFill>
                  <a:schemeClr val="tx1"/>
                </a:solidFill>
                <a:effectLst/>
                <a:latin typeface="Arial" pitchFamily="-111" charset="0"/>
              </a:endParaRPr>
            </a:p>
          </p:txBody>
        </p:sp>
        <p:cxnSp>
          <p:nvCxnSpPr>
            <p:cNvPr id="88" name="Elbow Connector 57"/>
            <p:cNvCxnSpPr>
              <a:stCxn id="87" idx="4"/>
              <a:endCxn id="82" idx="1"/>
            </p:cNvCxnSpPr>
            <p:nvPr/>
          </p:nvCxnSpPr>
          <p:spPr bwMode="auto">
            <a:xfrm rot="5400000">
              <a:off x="7737027" y="3283601"/>
              <a:ext cx="912787" cy="454483"/>
            </a:xfrm>
            <a:prstGeom prst="bentConnector3">
              <a:avLst>
                <a:gd name="adj1" fmla="val 50000"/>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89" name="Oval 58"/>
            <p:cNvSpPr/>
            <p:nvPr/>
          </p:nvSpPr>
          <p:spPr bwMode="auto">
            <a:xfrm>
              <a:off x="6329992" y="2936861"/>
              <a:ext cx="862885" cy="386366"/>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r>
                <a:rPr lang="en-US" altLang="ja-JP" sz="1100" dirty="0" smtClean="0">
                  <a:solidFill>
                    <a:schemeClr val="tx1"/>
                  </a:solidFill>
                  <a:latin typeface="Arial" pitchFamily="-111" charset="0"/>
                </a:rPr>
                <a:t>slave2</a:t>
              </a:r>
              <a:endParaRPr kumimoji="0" lang="ja-JP" altLang="en-US" sz="1100" b="0" i="0" u="none" strike="noStrike" cap="none" normalizeH="0" baseline="0" dirty="0">
                <a:ln>
                  <a:noFill/>
                </a:ln>
                <a:solidFill>
                  <a:schemeClr val="tx1"/>
                </a:solidFill>
                <a:effectLst/>
                <a:latin typeface="Arial" pitchFamily="-111" charset="0"/>
              </a:endParaRPr>
            </a:p>
          </p:txBody>
        </p:sp>
        <p:sp>
          <p:nvSpPr>
            <p:cNvPr id="90" name="Oval 59"/>
            <p:cNvSpPr/>
            <p:nvPr/>
          </p:nvSpPr>
          <p:spPr bwMode="auto">
            <a:xfrm>
              <a:off x="7139215" y="2810593"/>
              <a:ext cx="862885" cy="386366"/>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r>
                <a:rPr lang="en-US" altLang="ja-JP" sz="1100" dirty="0" smtClean="0">
                  <a:solidFill>
                    <a:schemeClr val="tx1"/>
                  </a:solidFill>
                  <a:latin typeface="Arial" pitchFamily="-111" charset="0"/>
                </a:rPr>
                <a:t>slave4</a:t>
              </a:r>
              <a:endParaRPr kumimoji="0" lang="ja-JP" altLang="en-US" sz="1100" b="0" i="0" u="none" strike="noStrike" cap="none" normalizeH="0" baseline="0" dirty="0">
                <a:ln>
                  <a:noFill/>
                </a:ln>
                <a:solidFill>
                  <a:schemeClr val="tx1"/>
                </a:solidFill>
                <a:effectLst/>
                <a:latin typeface="Arial" pitchFamily="-111" charset="0"/>
              </a:endParaRPr>
            </a:p>
          </p:txBody>
        </p:sp>
        <p:sp>
          <p:nvSpPr>
            <p:cNvPr id="91" name="Oval 61"/>
            <p:cNvSpPr/>
            <p:nvPr/>
          </p:nvSpPr>
          <p:spPr bwMode="auto">
            <a:xfrm>
              <a:off x="8141619" y="2893371"/>
              <a:ext cx="862885" cy="386366"/>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r>
                <a:rPr lang="en-US" altLang="ja-JP" sz="1100" dirty="0" smtClean="0">
                  <a:solidFill>
                    <a:schemeClr val="tx1"/>
                  </a:solidFill>
                  <a:latin typeface="Arial" pitchFamily="-111" charset="0"/>
                </a:rPr>
                <a:t>slave6</a:t>
              </a:r>
              <a:endParaRPr kumimoji="0" lang="ja-JP" altLang="en-US" sz="1100" b="0" i="0" u="none" strike="noStrike" cap="none" normalizeH="0" baseline="0" dirty="0">
                <a:ln>
                  <a:noFill/>
                </a:ln>
                <a:solidFill>
                  <a:schemeClr val="tx1"/>
                </a:solidFill>
                <a:effectLst/>
                <a:latin typeface="Arial" pitchFamily="-111" charset="0"/>
              </a:endParaRPr>
            </a:p>
          </p:txBody>
        </p:sp>
      </p:grpSp>
      <p:sp>
        <p:nvSpPr>
          <p:cNvPr id="48" name="テキスト ボックス 47"/>
          <p:cNvSpPr txBox="1"/>
          <p:nvPr/>
        </p:nvSpPr>
        <p:spPr>
          <a:xfrm>
            <a:off x="528777" y="3989273"/>
            <a:ext cx="7507186" cy="609398"/>
          </a:xfrm>
          <a:prstGeom prst="rect">
            <a:avLst/>
          </a:prstGeom>
          <a:noFill/>
        </p:spPr>
        <p:txBody>
          <a:bodyPr wrap="square" rtlCol="0">
            <a:spAutoFit/>
          </a:bodyPr>
          <a:lstStyle/>
          <a:p>
            <a:pPr algn="l">
              <a:buNone/>
            </a:pPr>
            <a:r>
              <a:rPr lang="ja-JP" altLang="en-US" sz="1050" dirty="0" smtClean="0"/>
              <a:t>パーティション表にデータをパラレル・ロードする場合、上記の</a:t>
            </a:r>
            <a:r>
              <a:rPr lang="en-US" altLang="ja-JP" sz="1050" dirty="0" smtClean="0"/>
              <a:t>3</a:t>
            </a:r>
            <a:r>
              <a:rPr lang="ja-JP" altLang="en-US" sz="1050" dirty="0" err="1" smtClean="0"/>
              <a:t>つの</a:t>
            </a:r>
            <a:r>
              <a:rPr lang="ja-JP" altLang="en-US" sz="1050" dirty="0" smtClean="0"/>
              <a:t>方法が考えられます。</a:t>
            </a:r>
            <a:endParaRPr lang="en-US" altLang="ja-JP" sz="1050" dirty="0" smtClean="0"/>
          </a:p>
          <a:p>
            <a:pPr algn="l">
              <a:buNone/>
            </a:pPr>
            <a:r>
              <a:rPr lang="ja-JP" altLang="en-US" sz="1050" dirty="0" smtClean="0"/>
              <a:t>上記の</a:t>
            </a:r>
            <a:r>
              <a:rPr lang="en-US" altLang="ja-JP" sz="1050" dirty="0" smtClean="0"/>
              <a:t>Case.2</a:t>
            </a:r>
            <a:r>
              <a:rPr lang="ja-JP" altLang="en-US" sz="1050" dirty="0" err="1" smtClean="0"/>
              <a:t>、</a:t>
            </a:r>
            <a:r>
              <a:rPr lang="ja-JP" altLang="en-US" sz="1050" dirty="0" smtClean="0"/>
              <a:t>および</a:t>
            </a:r>
            <a:r>
              <a:rPr lang="en-US" altLang="ja-JP" sz="1050" dirty="0" smtClean="0"/>
              <a:t>3</a:t>
            </a:r>
            <a:r>
              <a:rPr lang="ja-JP" altLang="en-US" sz="1050" dirty="0" smtClean="0"/>
              <a:t>では、パーティション表が、非圧縮、</a:t>
            </a:r>
            <a:r>
              <a:rPr lang="en-US" altLang="ja-JP" sz="1050" dirty="0" smtClean="0"/>
              <a:t>OLTP</a:t>
            </a:r>
            <a:r>
              <a:rPr lang="ja-JP" altLang="en-US" sz="1050" dirty="0" smtClean="0"/>
              <a:t>圧縮、</a:t>
            </a:r>
            <a:r>
              <a:rPr lang="en-US" altLang="ja-JP" sz="1050" dirty="0" smtClean="0"/>
              <a:t>HCC</a:t>
            </a:r>
            <a:r>
              <a:rPr lang="ja-JP" altLang="en-US" sz="1050" dirty="0" smtClean="0"/>
              <a:t>圧縮のどれで構成されているかによってデフォルトの動作が異なりますので、考慮が必要です。</a:t>
            </a:r>
            <a:endParaRPr kumimoji="1" lang="ja-JP" altLang="en-US" sz="1050" dirty="0" smtClean="0">
              <a:solidFill>
                <a:schemeClr val="tx2"/>
              </a:solidFill>
            </a:endParaRPr>
          </a:p>
        </p:txBody>
      </p:sp>
      <p:sp>
        <p:nvSpPr>
          <p:cNvPr id="42" name="スライド番号プレースホルダ 41"/>
          <p:cNvSpPr>
            <a:spLocks noGrp="1"/>
          </p:cNvSpPr>
          <p:nvPr>
            <p:ph type="sldNum" sz="quarter" idx="12"/>
          </p:nvPr>
        </p:nvSpPr>
        <p:spPr/>
        <p:txBody>
          <a:bodyPr/>
          <a:lstStyle/>
          <a:p>
            <a:pPr>
              <a:defRPr/>
            </a:pPr>
            <a:fld id="{47645EBB-67B3-46AB-AC82-6F9B6AD9EB81}" type="slidenum">
              <a:rPr lang="en-US" altLang="ja-JP" smtClean="0"/>
              <a:pPr>
                <a:defRPr/>
              </a:pPr>
              <a:t>28</a:t>
            </a:fld>
            <a:endParaRPr lang="ja-JP" altLang="en-US" dirty="0"/>
          </a:p>
        </p:txBody>
      </p:sp>
      <p:sp>
        <p:nvSpPr>
          <p:cNvPr id="44" name="フッター プレースホルダ 43"/>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ja-JP" altLang="en-US" dirty="0" smtClean="0"/>
              <a:t>パーティション表に対するパラレル・ロード</a:t>
            </a:r>
            <a:endParaRPr lang="en-US" altLang="ja-JP" dirty="0" smtClean="0"/>
          </a:p>
        </p:txBody>
      </p:sp>
      <p:sp>
        <p:nvSpPr>
          <p:cNvPr id="11" name="コンテンツ プレースホルダ 10"/>
          <p:cNvSpPr>
            <a:spLocks noGrp="1"/>
          </p:cNvSpPr>
          <p:nvPr>
            <p:ph idx="1"/>
          </p:nvPr>
        </p:nvSpPr>
        <p:spPr/>
        <p:txBody>
          <a:bodyPr/>
          <a:lstStyle/>
          <a:p>
            <a:pPr marL="288925" indent="-228600">
              <a:buClrTx/>
              <a:buAutoNum type="arabicPeriod"/>
            </a:pPr>
            <a:r>
              <a:rPr lang="ja-JP" altLang="en-US" sz="1400" dirty="0" smtClean="0">
                <a:latin typeface="+mn-lt"/>
              </a:rPr>
              <a:t>非圧縮、</a:t>
            </a:r>
            <a:r>
              <a:rPr lang="en-US" altLang="ja-JP" sz="1400" dirty="0" smtClean="0">
                <a:latin typeface="+mn-lt"/>
              </a:rPr>
              <a:t>OLTP</a:t>
            </a:r>
            <a:r>
              <a:rPr lang="ja-JP" altLang="en-US" sz="1400" dirty="0" smtClean="0">
                <a:latin typeface="+mn-lt"/>
              </a:rPr>
              <a:t>圧縮を利用している場合</a:t>
            </a:r>
            <a:endParaRPr lang="en-US" altLang="ja-JP" sz="1400" dirty="0" smtClean="0">
              <a:latin typeface="+mn-lt"/>
            </a:endParaRPr>
          </a:p>
          <a:p>
            <a:pPr marL="288925" indent="-228600">
              <a:buClrTx/>
              <a:buAutoNum type="arabicPeriod"/>
            </a:pPr>
            <a:endParaRPr lang="en-US" altLang="ja-JP" sz="1400" dirty="0" smtClean="0">
              <a:latin typeface="+mn-lt"/>
            </a:endParaRPr>
          </a:p>
          <a:p>
            <a:pPr marL="288925" indent="-228600">
              <a:buClrTx/>
              <a:buAutoNum type="arabicPeriod"/>
            </a:pPr>
            <a:endParaRPr lang="en-US" altLang="ja-JP" sz="1400" dirty="0" smtClean="0">
              <a:latin typeface="+mn-lt"/>
            </a:endParaRPr>
          </a:p>
          <a:p>
            <a:pPr marL="288925" indent="-228600">
              <a:buClrTx/>
              <a:buAutoNum type="arabicPeriod"/>
            </a:pPr>
            <a:endParaRPr lang="en-US" altLang="ja-JP" sz="1400" dirty="0" smtClean="0">
              <a:latin typeface="+mn-lt"/>
            </a:endParaRPr>
          </a:p>
          <a:p>
            <a:pPr marL="288925" indent="-228600">
              <a:buClrTx/>
              <a:buAutoNum type="arabicPeriod"/>
            </a:pPr>
            <a:endParaRPr lang="en-US" altLang="ja-JP" sz="1400" dirty="0" smtClean="0">
              <a:latin typeface="+mn-lt"/>
            </a:endParaRPr>
          </a:p>
          <a:p>
            <a:pPr marL="288925" indent="-228600">
              <a:buClrTx/>
              <a:buNone/>
            </a:pPr>
            <a:endParaRPr lang="en-US" altLang="ja-JP" sz="1400" dirty="0" smtClean="0">
              <a:latin typeface="+mn-lt"/>
            </a:endParaRPr>
          </a:p>
          <a:p>
            <a:pPr marL="403225" indent="-342900">
              <a:buClrTx/>
              <a:buFont typeface="+mj-lt"/>
              <a:buAutoNum type="arabicPeriod" startAt="2"/>
            </a:pPr>
            <a:r>
              <a:rPr lang="en-US" altLang="ja-JP" sz="1400" dirty="0" smtClean="0">
                <a:latin typeface="+mn-lt"/>
              </a:rPr>
              <a:t>HCC</a:t>
            </a:r>
            <a:r>
              <a:rPr lang="ja-JP" altLang="en-US" sz="1400" dirty="0" smtClean="0">
                <a:latin typeface="+mn-lt"/>
              </a:rPr>
              <a:t>圧縮を利用している場合</a:t>
            </a:r>
            <a:endParaRPr lang="en-US" altLang="ja-JP" sz="1400" dirty="0" smtClean="0">
              <a:latin typeface="+mn-lt"/>
            </a:endParaRPr>
          </a:p>
          <a:p>
            <a:pPr marL="288925" indent="-228600">
              <a:buClrTx/>
              <a:buAutoNum type="arabicPeriod" startAt="2"/>
            </a:pPr>
            <a:endParaRPr lang="en-US" altLang="ja-JP" sz="1400" dirty="0" smtClean="0">
              <a:latin typeface="+mn-lt"/>
            </a:endParaRPr>
          </a:p>
          <a:p>
            <a:pPr marL="288925" indent="-228600">
              <a:buClrTx/>
              <a:buAutoNum type="arabicPeriod" startAt="2"/>
            </a:pPr>
            <a:endParaRPr lang="en-US" altLang="ja-JP" sz="1400" dirty="0" smtClean="0">
              <a:latin typeface="+mn-lt"/>
            </a:endParaRPr>
          </a:p>
          <a:p>
            <a:pPr marL="288925" indent="-228600">
              <a:buClrTx/>
              <a:buAutoNum type="arabicPeriod" startAt="2"/>
            </a:pPr>
            <a:endParaRPr lang="en-US" altLang="ja-JP" sz="1400" dirty="0" smtClean="0">
              <a:latin typeface="+mn-lt"/>
            </a:endParaRPr>
          </a:p>
          <a:p>
            <a:pPr marL="288925" indent="-228600">
              <a:buClrTx/>
              <a:buAutoNum type="arabicPeriod" startAt="2"/>
            </a:pPr>
            <a:endParaRPr lang="en-US" altLang="ja-JP" sz="1400" dirty="0" smtClean="0">
              <a:latin typeface="+mn-lt"/>
            </a:endParaRPr>
          </a:p>
          <a:p>
            <a:pPr marL="288925" indent="-228600">
              <a:buClrTx/>
              <a:buAutoNum type="arabicPeriod" startAt="2"/>
            </a:pPr>
            <a:endParaRPr lang="en-US" altLang="ja-JP" sz="1400" dirty="0" smtClean="0">
              <a:latin typeface="+mn-lt"/>
            </a:endParaRPr>
          </a:p>
          <a:p>
            <a:pPr marL="288925" indent="-228600">
              <a:buNone/>
            </a:pPr>
            <a:endParaRPr lang="en-US" altLang="ja-JP" sz="1400" dirty="0" smtClean="0">
              <a:latin typeface="+mn-lt"/>
            </a:endParaRPr>
          </a:p>
          <a:p>
            <a:pPr>
              <a:buNone/>
            </a:pPr>
            <a:endParaRPr lang="ja-JP" altLang="en-US" sz="2400" dirty="0">
              <a:latin typeface="+mn-lt"/>
            </a:endParaRPr>
          </a:p>
        </p:txBody>
      </p:sp>
      <p:sp>
        <p:nvSpPr>
          <p:cNvPr id="18" name="テキスト ボックス 17"/>
          <p:cNvSpPr txBox="1"/>
          <p:nvPr/>
        </p:nvSpPr>
        <p:spPr>
          <a:xfrm>
            <a:off x="7409793" y="283779"/>
            <a:ext cx="1340069" cy="369332"/>
          </a:xfrm>
          <a:prstGeom prst="rect">
            <a:avLst/>
          </a:prstGeom>
          <a:noFill/>
        </p:spPr>
        <p:txBody>
          <a:bodyPr wrap="square" rtlCol="0">
            <a:spAutoFit/>
          </a:bodyPr>
          <a:lstStyle/>
          <a:p>
            <a:endParaRPr kumimoji="1" lang="ja-JP" altLang="en-US" sz="2000" dirty="0" err="1" smtClean="0">
              <a:solidFill>
                <a:schemeClr val="tx2"/>
              </a:solidFill>
            </a:endParaRPr>
          </a:p>
        </p:txBody>
      </p:sp>
      <p:sp>
        <p:nvSpPr>
          <p:cNvPr id="14" name="Rectangle 4"/>
          <p:cNvSpPr>
            <a:spLocks noChangeArrowheads="1"/>
          </p:cNvSpPr>
          <p:nvPr/>
        </p:nvSpPr>
        <p:spPr bwMode="auto">
          <a:xfrm>
            <a:off x="736549" y="1400743"/>
            <a:ext cx="7891100" cy="1452738"/>
          </a:xfrm>
          <a:prstGeom prst="rect">
            <a:avLst/>
          </a:prstGeom>
          <a:solidFill>
            <a:srgbClr val="EAEAEA"/>
          </a:solidFill>
          <a:ln w="9525">
            <a:solidFill>
              <a:srgbClr val="808080"/>
            </a:solidFill>
            <a:miter lim="800000"/>
            <a:headEnd/>
            <a:tailEnd/>
          </a:ln>
          <a:effectLst>
            <a:glow rad="101600">
              <a:schemeClr val="accent2">
                <a:satMod val="175000"/>
                <a:alpha val="40000"/>
              </a:schemeClr>
            </a:glow>
          </a:effectLst>
        </p:spPr>
        <p:txBody>
          <a:bodyPr wrap="square" lIns="92075" tIns="46038" rIns="92075" bIns="46038" anchor="ctr">
            <a:noAutofit/>
          </a:bodyPr>
          <a:lstStyle/>
          <a:p>
            <a:pPr algn="l">
              <a:lnSpc>
                <a:spcPct val="50000"/>
              </a:lnSpc>
            </a:pPr>
            <a:r>
              <a:rPr lang="en-US" altLang="ja-JP" sz="800" dirty="0" smtClean="0">
                <a:latin typeface="Courier New" pitchFamily="49" charset="0"/>
                <a:cs typeface="Courier New" pitchFamily="49" charset="0"/>
              </a:rPr>
              <a:t>----------------------------------------------------------------------------------------------------------------------------</a:t>
            </a:r>
          </a:p>
          <a:p>
            <a:pPr algn="l">
              <a:lnSpc>
                <a:spcPct val="50000"/>
              </a:lnSpc>
            </a:pPr>
            <a:r>
              <a:rPr lang="en-US" altLang="ja-JP" sz="800" dirty="0" smtClean="0">
                <a:latin typeface="Courier New" pitchFamily="49" charset="0"/>
                <a:cs typeface="Courier New" pitchFamily="49" charset="0"/>
              </a:rPr>
              <a:t>| Id  | Operation                     | Name          | Rows  | Bytes | Cost (%CPU)| Time     |    TQ  |IN-OUT| PQ </a:t>
            </a:r>
            <a:r>
              <a:rPr lang="en-US" altLang="ja-JP" sz="800" dirty="0" err="1" smtClean="0">
                <a:latin typeface="Courier New" pitchFamily="49" charset="0"/>
                <a:cs typeface="Courier New" pitchFamily="49" charset="0"/>
              </a:rPr>
              <a:t>Distrib</a:t>
            </a:r>
            <a:r>
              <a:rPr lang="en-US" altLang="ja-JP" sz="800" dirty="0" smtClean="0">
                <a:latin typeface="Courier New" pitchFamily="49" charset="0"/>
                <a:cs typeface="Courier New" pitchFamily="49" charset="0"/>
              </a:rPr>
              <a:t> |</a:t>
            </a:r>
          </a:p>
          <a:p>
            <a:pPr algn="l">
              <a:lnSpc>
                <a:spcPct val="50000"/>
              </a:lnSpc>
            </a:pPr>
            <a:r>
              <a:rPr lang="en-US" altLang="ja-JP" sz="800" dirty="0" smtClean="0">
                <a:latin typeface="Courier New" pitchFamily="49" charset="0"/>
                <a:cs typeface="Courier New" pitchFamily="49" charset="0"/>
              </a:rPr>
              <a:t>----------------------------------------------------------------------------------------------------------------------------</a:t>
            </a:r>
          </a:p>
          <a:p>
            <a:pPr algn="l">
              <a:lnSpc>
                <a:spcPct val="50000"/>
              </a:lnSpc>
            </a:pPr>
            <a:r>
              <a:rPr lang="en-US" altLang="ja-JP" sz="800" dirty="0" smtClean="0">
                <a:latin typeface="Courier New" pitchFamily="49" charset="0"/>
                <a:cs typeface="Courier New" pitchFamily="49" charset="0"/>
              </a:rPr>
              <a:t>|   0 | INSERT STATEMENT              |               | 38234 |  1642K|     9   (0)| 00:00:01 |        |      |            |</a:t>
            </a:r>
          </a:p>
          <a:p>
            <a:pPr algn="l">
              <a:lnSpc>
                <a:spcPct val="50000"/>
              </a:lnSpc>
            </a:pPr>
            <a:r>
              <a:rPr lang="en-US" altLang="ja-JP" sz="800" dirty="0" smtClean="0">
                <a:latin typeface="Courier New" pitchFamily="49" charset="0"/>
                <a:cs typeface="Courier New" pitchFamily="49" charset="0"/>
              </a:rPr>
              <a:t>|   1 |  PX COORDINATOR               |               |       |       |            |          |        |      |            |</a:t>
            </a:r>
          </a:p>
          <a:p>
            <a:pPr algn="l">
              <a:lnSpc>
                <a:spcPct val="50000"/>
              </a:lnSpc>
            </a:pPr>
            <a:r>
              <a:rPr lang="en-US" altLang="ja-JP" sz="800" dirty="0" smtClean="0">
                <a:latin typeface="Courier New" pitchFamily="49" charset="0"/>
                <a:cs typeface="Courier New" pitchFamily="49" charset="0"/>
              </a:rPr>
              <a:t>|   2 |   PX SEND QC (RANDOM)         | :TQ10000      | 38234 |  1642K|     9   (0)| 00:00:01 |  Q1,00 | P-&gt;S | QC (RAND)  |</a:t>
            </a:r>
          </a:p>
          <a:p>
            <a:pPr algn="l">
              <a:lnSpc>
                <a:spcPct val="50000"/>
              </a:lnSpc>
            </a:pPr>
            <a:r>
              <a:rPr lang="en-US" altLang="ja-JP" sz="800" dirty="0" smtClean="0">
                <a:latin typeface="Courier New" pitchFamily="49" charset="0"/>
                <a:cs typeface="Courier New" pitchFamily="49" charset="0"/>
              </a:rPr>
              <a:t>|   3 |    LOAD AS SELECT             | </a:t>
            </a:r>
            <a:r>
              <a:rPr lang="en-US" altLang="ja-JP" sz="800" dirty="0" smtClean="0">
                <a:solidFill>
                  <a:srgbClr val="FF0000"/>
                </a:solidFill>
                <a:latin typeface="Courier New" pitchFamily="49" charset="0"/>
                <a:cs typeface="Courier New" pitchFamily="49" charset="0"/>
              </a:rPr>
              <a:t>SALES_PART_NC</a:t>
            </a:r>
            <a:r>
              <a:rPr lang="en-US" altLang="ja-JP" sz="800" dirty="0" smtClean="0">
                <a:latin typeface="Courier New" pitchFamily="49" charset="0"/>
                <a:cs typeface="Courier New" pitchFamily="49" charset="0"/>
              </a:rPr>
              <a:t> |       |       |            |          |  Q1,00 | PCWP |            |</a:t>
            </a:r>
          </a:p>
          <a:p>
            <a:pPr algn="l">
              <a:lnSpc>
                <a:spcPct val="50000"/>
              </a:lnSpc>
            </a:pPr>
            <a:r>
              <a:rPr lang="en-US" altLang="ja-JP" sz="800" dirty="0" smtClean="0">
                <a:latin typeface="Courier New" pitchFamily="49" charset="0"/>
                <a:cs typeface="Courier New" pitchFamily="49" charset="0"/>
              </a:rPr>
              <a:t>|   4 |     PX BLOCK ITERATOR         |               | 38234 |  1642K|     9   (0)| 00:00:01 |  Q1,00 | PCWC |            |</a:t>
            </a:r>
          </a:p>
          <a:p>
            <a:pPr algn="l">
              <a:lnSpc>
                <a:spcPct val="50000"/>
              </a:lnSpc>
            </a:pPr>
            <a:r>
              <a:rPr lang="en-US" altLang="ja-JP" sz="800" dirty="0" smtClean="0">
                <a:latin typeface="Courier New" pitchFamily="49" charset="0"/>
                <a:cs typeface="Courier New" pitchFamily="49" charset="0"/>
              </a:rPr>
              <a:t>|   5 |      TABLE ACCESS STORAGE FULL| SALES_FLAT    | 38234 |  1642K|     9   (0)| 00:00:01 |  Q1,00 | PCWP |            |</a:t>
            </a:r>
          </a:p>
          <a:p>
            <a:pPr algn="l">
              <a:lnSpc>
                <a:spcPct val="50000"/>
              </a:lnSpc>
            </a:pPr>
            <a:r>
              <a:rPr lang="en-US" altLang="ja-JP" sz="800" dirty="0" smtClean="0">
                <a:latin typeface="Courier New" pitchFamily="49" charset="0"/>
                <a:cs typeface="Courier New" pitchFamily="49" charset="0"/>
              </a:rPr>
              <a:t>----------------------------------------------------------------------------------------------------------------------------</a:t>
            </a:r>
          </a:p>
        </p:txBody>
      </p:sp>
      <p:sp>
        <p:nvSpPr>
          <p:cNvPr id="15" name="Rectangle 4"/>
          <p:cNvSpPr>
            <a:spLocks noChangeArrowheads="1"/>
          </p:cNvSpPr>
          <p:nvPr/>
        </p:nvSpPr>
        <p:spPr bwMode="auto">
          <a:xfrm>
            <a:off x="684527" y="3276301"/>
            <a:ext cx="7891100" cy="1491720"/>
          </a:xfrm>
          <a:prstGeom prst="rect">
            <a:avLst/>
          </a:prstGeom>
          <a:solidFill>
            <a:srgbClr val="EAEAEA"/>
          </a:solidFill>
          <a:ln w="9525">
            <a:solidFill>
              <a:srgbClr val="808080"/>
            </a:solidFill>
            <a:miter lim="800000"/>
            <a:headEnd/>
            <a:tailEnd/>
          </a:ln>
          <a:effectLst>
            <a:glow rad="101600">
              <a:schemeClr val="accent2">
                <a:satMod val="175000"/>
                <a:alpha val="40000"/>
              </a:schemeClr>
            </a:glow>
          </a:effectLst>
        </p:spPr>
        <p:txBody>
          <a:bodyPr wrap="square" lIns="92075" tIns="46038" rIns="92075" bIns="46038" anchor="ctr">
            <a:noAutofit/>
          </a:bodyPr>
          <a:lstStyle/>
          <a:p>
            <a:pPr algn="l">
              <a:lnSpc>
                <a:spcPct val="50000"/>
              </a:lnSpc>
            </a:pPr>
            <a:r>
              <a:rPr lang="en-US" altLang="ja-JP" sz="800" dirty="0" smtClean="0">
                <a:latin typeface="Courier New" pitchFamily="49" charset="0"/>
                <a:cs typeface="Courier New" pitchFamily="49" charset="0"/>
              </a:rPr>
              <a:t>------------------------------------------------------------------------------------------------------------------------------</a:t>
            </a:r>
          </a:p>
          <a:p>
            <a:pPr algn="l">
              <a:lnSpc>
                <a:spcPct val="50000"/>
              </a:lnSpc>
            </a:pPr>
            <a:r>
              <a:rPr lang="en-US" altLang="ja-JP" sz="800" dirty="0" smtClean="0">
                <a:latin typeface="Courier New" pitchFamily="49" charset="0"/>
                <a:cs typeface="Courier New" pitchFamily="49" charset="0"/>
              </a:rPr>
              <a:t>| Id  | Operation                       | Name          | Rows  | Bytes | Cost (%CPU)| Time     |    TQ  |IN-OUT| PQ </a:t>
            </a:r>
            <a:r>
              <a:rPr lang="en-US" altLang="ja-JP" sz="800" dirty="0" err="1" smtClean="0">
                <a:latin typeface="Courier New" pitchFamily="49" charset="0"/>
                <a:cs typeface="Courier New" pitchFamily="49" charset="0"/>
              </a:rPr>
              <a:t>Distrib</a:t>
            </a:r>
            <a:r>
              <a:rPr lang="en-US" altLang="ja-JP" sz="800" dirty="0" smtClean="0">
                <a:latin typeface="Courier New" pitchFamily="49" charset="0"/>
                <a:cs typeface="Courier New" pitchFamily="49" charset="0"/>
              </a:rPr>
              <a:t> |</a:t>
            </a:r>
          </a:p>
          <a:p>
            <a:pPr algn="l">
              <a:lnSpc>
                <a:spcPct val="50000"/>
              </a:lnSpc>
            </a:pPr>
            <a:r>
              <a:rPr lang="en-US" altLang="ja-JP" sz="800" dirty="0" smtClean="0">
                <a:latin typeface="Courier New" pitchFamily="49" charset="0"/>
                <a:cs typeface="Courier New" pitchFamily="49" charset="0"/>
              </a:rPr>
              <a:t>------------------------------------------------------------------------------------------------------------------------------</a:t>
            </a:r>
          </a:p>
          <a:p>
            <a:pPr algn="l">
              <a:lnSpc>
                <a:spcPct val="50000"/>
              </a:lnSpc>
            </a:pPr>
            <a:r>
              <a:rPr lang="en-US" altLang="ja-JP" sz="800" dirty="0" smtClean="0">
                <a:latin typeface="Courier New" pitchFamily="49" charset="0"/>
                <a:cs typeface="Courier New" pitchFamily="49" charset="0"/>
              </a:rPr>
              <a:t>|   0 | INSERT STATEMENT                |               | 38234 |  1642K|     9   (0)| 00:00:01 |        |      |            |</a:t>
            </a:r>
          </a:p>
          <a:p>
            <a:pPr algn="l">
              <a:lnSpc>
                <a:spcPct val="50000"/>
              </a:lnSpc>
            </a:pPr>
            <a:r>
              <a:rPr lang="en-US" altLang="ja-JP" sz="800" dirty="0" smtClean="0">
                <a:latin typeface="Courier New" pitchFamily="49" charset="0"/>
                <a:cs typeface="Courier New" pitchFamily="49" charset="0"/>
              </a:rPr>
              <a:t>|   1 |  PX COORDINATOR                 |               |       |       |            |          |        |      |            |</a:t>
            </a:r>
          </a:p>
          <a:p>
            <a:pPr algn="l">
              <a:lnSpc>
                <a:spcPct val="50000"/>
              </a:lnSpc>
            </a:pPr>
            <a:r>
              <a:rPr lang="en-US" altLang="ja-JP" sz="800" dirty="0" smtClean="0">
                <a:latin typeface="Courier New" pitchFamily="49" charset="0"/>
                <a:cs typeface="Courier New" pitchFamily="49" charset="0"/>
              </a:rPr>
              <a:t>|   2 |   PX SEND QC (RANDOM)           | :TQ10001      | 38234 |  1642K|     9   (0)| 00:00:01 |  Q1,01 | P-&gt;S | QC (RAND)  |</a:t>
            </a:r>
          </a:p>
          <a:p>
            <a:pPr algn="l">
              <a:lnSpc>
                <a:spcPct val="50000"/>
              </a:lnSpc>
            </a:pPr>
            <a:r>
              <a:rPr lang="en-US" altLang="ja-JP" sz="800" dirty="0" smtClean="0">
                <a:latin typeface="Courier New" pitchFamily="49" charset="0"/>
                <a:cs typeface="Courier New" pitchFamily="49" charset="0"/>
              </a:rPr>
              <a:t>|   3 |    LOAD AS SELECT               | </a:t>
            </a:r>
            <a:r>
              <a:rPr lang="en-US" altLang="ja-JP" sz="800" dirty="0" smtClean="0">
                <a:solidFill>
                  <a:srgbClr val="FF0000"/>
                </a:solidFill>
                <a:latin typeface="Courier New" pitchFamily="49" charset="0"/>
                <a:cs typeface="Courier New" pitchFamily="49" charset="0"/>
              </a:rPr>
              <a:t>SALES_PART_QH</a:t>
            </a:r>
            <a:r>
              <a:rPr lang="en-US" altLang="ja-JP" sz="800" dirty="0" smtClean="0">
                <a:latin typeface="Courier New" pitchFamily="49" charset="0"/>
                <a:cs typeface="Courier New" pitchFamily="49" charset="0"/>
              </a:rPr>
              <a:t> |       |       |            |          |  Q1,01 | PCWP |            |</a:t>
            </a:r>
          </a:p>
          <a:p>
            <a:pPr algn="l">
              <a:lnSpc>
                <a:spcPct val="50000"/>
              </a:lnSpc>
            </a:pPr>
            <a:r>
              <a:rPr lang="en-US" altLang="ja-JP" sz="800" dirty="0" smtClean="0">
                <a:latin typeface="Courier New" pitchFamily="49" charset="0"/>
                <a:cs typeface="Courier New" pitchFamily="49" charset="0"/>
              </a:rPr>
              <a:t>|   4 |     PX RECEIVE                  |               | 38234 |  1642K|     9   (0)| 00:00:01 |  Q1,01 | PCWP |            |</a:t>
            </a:r>
          </a:p>
          <a:p>
            <a:pPr algn="l">
              <a:lnSpc>
                <a:spcPct val="50000"/>
              </a:lnSpc>
            </a:pPr>
            <a:r>
              <a:rPr lang="en-US" altLang="ja-JP" sz="800" dirty="0" smtClean="0">
                <a:latin typeface="Courier New" pitchFamily="49" charset="0"/>
                <a:cs typeface="Courier New" pitchFamily="49" charset="0"/>
              </a:rPr>
              <a:t>|   5 </a:t>
            </a:r>
            <a:r>
              <a:rPr lang="en-US" altLang="ja-JP" sz="800" dirty="0" smtClean="0">
                <a:solidFill>
                  <a:srgbClr val="FF0000"/>
                </a:solidFill>
                <a:latin typeface="Courier New" pitchFamily="49" charset="0"/>
                <a:cs typeface="Courier New" pitchFamily="49" charset="0"/>
              </a:rPr>
              <a:t>|      PX SEND PARTITION (KEY)    | :TQ10000      | 38234 |  1642K|     9   (0)| 00:00:01 |  Q1,00 | P-&gt;P | PART (KEY) </a:t>
            </a:r>
            <a:r>
              <a:rPr lang="en-US" altLang="ja-JP" sz="800" dirty="0" smtClean="0">
                <a:latin typeface="Courier New" pitchFamily="49" charset="0"/>
                <a:cs typeface="Courier New" pitchFamily="49" charset="0"/>
              </a:rPr>
              <a:t>|</a:t>
            </a:r>
          </a:p>
          <a:p>
            <a:pPr algn="l">
              <a:lnSpc>
                <a:spcPct val="50000"/>
              </a:lnSpc>
            </a:pPr>
            <a:r>
              <a:rPr lang="en-US" altLang="ja-JP" sz="800" dirty="0" smtClean="0">
                <a:latin typeface="Courier New" pitchFamily="49" charset="0"/>
                <a:cs typeface="Courier New" pitchFamily="49" charset="0"/>
              </a:rPr>
              <a:t>|   6 |       PX BLOCK ITERATOR         |               | 38234 |  1642K|     9   (0)| 00:00:01 |  Q1,00 | PCWC |            |</a:t>
            </a:r>
          </a:p>
          <a:p>
            <a:pPr algn="l">
              <a:lnSpc>
                <a:spcPct val="50000"/>
              </a:lnSpc>
            </a:pPr>
            <a:r>
              <a:rPr lang="en-US" altLang="ja-JP" sz="800" dirty="0" smtClean="0">
                <a:latin typeface="Courier New" pitchFamily="49" charset="0"/>
                <a:cs typeface="Courier New" pitchFamily="49" charset="0"/>
              </a:rPr>
              <a:t>|   7 |        TABLE ACCESS STORAGE FULL| SALES_FLAT    | 38234 |  1642K|     9   (0)| 00:00:01 |  Q1,00 | PCWP |            |</a:t>
            </a:r>
          </a:p>
          <a:p>
            <a:pPr algn="l">
              <a:lnSpc>
                <a:spcPct val="50000"/>
              </a:lnSpc>
            </a:pPr>
            <a:r>
              <a:rPr lang="en-US" altLang="ja-JP" sz="800" dirty="0" smtClean="0">
                <a:latin typeface="Courier New" pitchFamily="49" charset="0"/>
                <a:cs typeface="Courier New" pitchFamily="49" charset="0"/>
              </a:rPr>
              <a:t>------------------------------------------------------------------------------------------------------------------------------</a:t>
            </a:r>
          </a:p>
        </p:txBody>
      </p:sp>
      <p:sp>
        <p:nvSpPr>
          <p:cNvPr id="7" name="角丸四角形 6"/>
          <p:cNvSpPr/>
          <p:nvPr/>
        </p:nvSpPr>
        <p:spPr>
          <a:xfrm>
            <a:off x="2997200" y="2933700"/>
            <a:ext cx="6019800" cy="444500"/>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8925" indent="-228600">
              <a:buClrTx/>
              <a:buNone/>
            </a:pPr>
            <a:r>
              <a:rPr lang="en-US" altLang="ja-JP" sz="1400" dirty="0" smtClean="0"/>
              <a:t>HCC</a:t>
            </a:r>
            <a:r>
              <a:rPr lang="ja-JP" altLang="en-US" sz="1400" dirty="0" smtClean="0"/>
              <a:t>圧縮を利用している場合、デフォルトでは、</a:t>
            </a:r>
            <a:r>
              <a:rPr lang="en-US" altLang="ja-JP" sz="1400" dirty="0" smtClean="0"/>
              <a:t>1</a:t>
            </a:r>
            <a:r>
              <a:rPr lang="ja-JP" altLang="en-US" sz="1400" dirty="0" err="1" smtClean="0"/>
              <a:t>つの</a:t>
            </a:r>
            <a:r>
              <a:rPr lang="ja-JP" altLang="en-US" sz="1400" dirty="0" smtClean="0"/>
              <a:t>パーティションに対して、</a:t>
            </a:r>
            <a:r>
              <a:rPr lang="en-US" altLang="ja-JP" sz="1400" dirty="0" smtClean="0"/>
              <a:t>1</a:t>
            </a:r>
            <a:r>
              <a:rPr lang="ja-JP" altLang="en-US" sz="1400" dirty="0" err="1" smtClean="0"/>
              <a:t>つの</a:t>
            </a:r>
            <a:r>
              <a:rPr lang="ja-JP" altLang="en-US" sz="1400" dirty="0" smtClean="0"/>
              <a:t>スレーブ・プロセスしか割り当てられません</a:t>
            </a:r>
          </a:p>
        </p:txBody>
      </p:sp>
      <p:sp>
        <p:nvSpPr>
          <p:cNvPr id="8" name="スライド番号プレースホルダ 7"/>
          <p:cNvSpPr>
            <a:spLocks noGrp="1"/>
          </p:cNvSpPr>
          <p:nvPr>
            <p:ph type="sldNum" sz="quarter" idx="12"/>
          </p:nvPr>
        </p:nvSpPr>
        <p:spPr/>
        <p:txBody>
          <a:bodyPr/>
          <a:lstStyle/>
          <a:p>
            <a:pPr>
              <a:defRPr/>
            </a:pPr>
            <a:fld id="{47645EBB-67B3-46AB-AC82-6F9B6AD9EB81}" type="slidenum">
              <a:rPr lang="en-US" altLang="ja-JP" smtClean="0"/>
              <a:pPr>
                <a:defRPr/>
              </a:pPr>
              <a:t>29</a:t>
            </a:fld>
            <a:endParaRPr lang="ja-JP" altLang="en-US" dirty="0"/>
          </a:p>
        </p:txBody>
      </p:sp>
      <p:sp>
        <p:nvSpPr>
          <p:cNvPr id="9" name="フッター プレースホルダ 8"/>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ja-JP" altLang="en-US" dirty="0" smtClean="0"/>
              <a:t>はじめに</a:t>
            </a:r>
            <a:endParaRPr lang="en-US" altLang="ja-JP" dirty="0" smtClean="0"/>
          </a:p>
        </p:txBody>
      </p:sp>
      <p:sp>
        <p:nvSpPr>
          <p:cNvPr id="5" name="コンテンツ プレースホルダ 4"/>
          <p:cNvSpPr>
            <a:spLocks noGrp="1"/>
          </p:cNvSpPr>
          <p:nvPr>
            <p:ph idx="1"/>
          </p:nvPr>
        </p:nvSpPr>
        <p:spPr/>
        <p:txBody>
          <a:bodyPr anchor="ctr"/>
          <a:lstStyle/>
          <a:p>
            <a:pPr>
              <a:buNone/>
            </a:pPr>
            <a:r>
              <a:rPr lang="ja-JP" altLang="en-US" dirty="0" smtClean="0">
                <a:latin typeface="+mn-lt"/>
              </a:rPr>
              <a:t>  </a:t>
            </a:r>
            <a:r>
              <a:rPr lang="ja-JP" altLang="en-US" sz="1800" dirty="0" smtClean="0">
                <a:latin typeface="+mn-lt"/>
              </a:rPr>
              <a:t>本資料の内容は、日本における実際の実機での検証の結果が含まれておりますが、特定のアプリケーションで実行した結果であり、必ずしも全てのアプリケーションにて効果がでることを保証するものではありません。</a:t>
            </a:r>
            <a:endParaRPr lang="en-US" altLang="ja-JP" sz="1800" dirty="0" smtClean="0">
              <a:latin typeface="+mn-lt"/>
            </a:endParaRPr>
          </a:p>
          <a:p>
            <a:pPr>
              <a:buNone/>
            </a:pPr>
            <a:r>
              <a:rPr lang="ja-JP" altLang="en-US" sz="1800" dirty="0" smtClean="0">
                <a:latin typeface="+mn-lt"/>
              </a:rPr>
              <a:t>  また、</a:t>
            </a:r>
            <a:r>
              <a:rPr lang="en-US" altLang="ja-JP" sz="1800" dirty="0" err="1" smtClean="0">
                <a:latin typeface="+mn-lt"/>
              </a:rPr>
              <a:t>Exadata</a:t>
            </a:r>
            <a:r>
              <a:rPr lang="ja-JP" altLang="en-US" sz="1800" dirty="0" smtClean="0">
                <a:latin typeface="+mn-lt"/>
              </a:rPr>
              <a:t>の限界値を示すものでもありません。</a:t>
            </a:r>
            <a:endParaRPr lang="en-US" altLang="ja-JP" sz="1800" dirty="0" smtClean="0">
              <a:latin typeface="+mn-lt"/>
            </a:endParaRPr>
          </a:p>
          <a:p>
            <a:pPr>
              <a:buNone/>
            </a:pPr>
            <a:endParaRPr lang="en-US" altLang="ja-JP" sz="1800" dirty="0" smtClean="0">
              <a:latin typeface="+mn-lt"/>
            </a:endParaRPr>
          </a:p>
          <a:p>
            <a:pPr>
              <a:buNone/>
            </a:pPr>
            <a:r>
              <a:rPr lang="ja-JP" altLang="en-US" sz="1800" dirty="0" smtClean="0">
                <a:latin typeface="+mn-lt"/>
              </a:rPr>
              <a:t>   ご理解の程、よろしくお願い致します。</a:t>
            </a:r>
            <a:endParaRPr lang="en-US" altLang="ja-JP" sz="1800" dirty="0" smtClean="0">
              <a:latin typeface="+mn-lt"/>
            </a:endParaRPr>
          </a:p>
          <a:p>
            <a:pPr>
              <a:buNone/>
            </a:pPr>
            <a:endParaRPr lang="ja-JP" altLang="en-US" dirty="0">
              <a:latin typeface="+mn-lt"/>
            </a:endParaRPr>
          </a:p>
        </p:txBody>
      </p:sp>
      <p:sp>
        <p:nvSpPr>
          <p:cNvPr id="4" name="スライド番号プレースホルダ 3"/>
          <p:cNvSpPr>
            <a:spLocks noGrp="1"/>
          </p:cNvSpPr>
          <p:nvPr>
            <p:ph type="sldNum" sz="quarter" idx="12"/>
          </p:nvPr>
        </p:nvSpPr>
        <p:spPr/>
        <p:txBody>
          <a:bodyPr/>
          <a:lstStyle/>
          <a:p>
            <a:pPr>
              <a:defRPr/>
            </a:pPr>
            <a:fld id="{47645EBB-67B3-46AB-AC82-6F9B6AD9EB81}" type="slidenum">
              <a:rPr lang="en-US" altLang="ja-JP" smtClean="0"/>
              <a:pPr>
                <a:defRPr/>
              </a:pPr>
              <a:t>3</a:t>
            </a:fld>
            <a:endParaRPr lang="ja-JP" altLang="en-US" dirty="0"/>
          </a:p>
        </p:txBody>
      </p:sp>
      <p:sp>
        <p:nvSpPr>
          <p:cNvPr id="6" name="フッター プレースホルダ 5"/>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ja-JP" altLang="en-US" dirty="0" smtClean="0"/>
              <a:t>パーティション表に対するパラレル・ロード</a:t>
            </a:r>
            <a:endParaRPr lang="en-US" altLang="ja-JP" dirty="0" smtClean="0"/>
          </a:p>
        </p:txBody>
      </p:sp>
      <p:grpSp>
        <p:nvGrpSpPr>
          <p:cNvPr id="2" name="Group 34"/>
          <p:cNvGrpSpPr/>
          <p:nvPr/>
        </p:nvGrpSpPr>
        <p:grpSpPr>
          <a:xfrm>
            <a:off x="1313978" y="615812"/>
            <a:ext cx="2633833" cy="2894834"/>
            <a:chOff x="3042544" y="1756057"/>
            <a:chExt cx="2633833" cy="3407640"/>
          </a:xfrm>
        </p:grpSpPr>
        <p:sp>
          <p:nvSpPr>
            <p:cNvPr id="10" name="AutoShape 47"/>
            <p:cNvSpPr>
              <a:spLocks noChangeArrowheads="1"/>
            </p:cNvSpPr>
            <p:nvPr/>
          </p:nvSpPr>
          <p:spPr bwMode="auto">
            <a:xfrm>
              <a:off x="3419834" y="3785657"/>
              <a:ext cx="1781081" cy="1378040"/>
            </a:xfrm>
            <a:prstGeom prst="roundRect">
              <a:avLst>
                <a:gd name="adj" fmla="val 11605"/>
              </a:avLst>
            </a:prstGeom>
            <a:ln>
              <a:headEnd/>
              <a:tailEnd/>
            </a:ln>
          </p:spPr>
          <p:style>
            <a:lnRef idx="1">
              <a:schemeClr val="dk1"/>
            </a:lnRef>
            <a:fillRef idx="2">
              <a:schemeClr val="dk1"/>
            </a:fillRef>
            <a:effectRef idx="1">
              <a:schemeClr val="dk1"/>
            </a:effectRef>
            <a:fontRef idx="minor">
              <a:schemeClr val="dk1"/>
            </a:fontRef>
          </p:style>
          <p:txBody>
            <a:bodyPr anchor="ctr">
              <a:noAutofit/>
            </a:bodyPr>
            <a:lstStyle/>
            <a:p>
              <a:endParaRPr lang="ja-JP" altLang="en-US" sz="2000">
                <a:latin typeface="Verdana" pitchFamily="34" charset="0"/>
                <a:ea typeface="HGP創英角ｺﾞｼｯｸUB" pitchFamily="50" charset="-128"/>
              </a:endParaRPr>
            </a:p>
          </p:txBody>
        </p:sp>
        <p:sp>
          <p:nvSpPr>
            <p:cNvPr id="11" name="AutoShape 47"/>
            <p:cNvSpPr>
              <a:spLocks noChangeArrowheads="1"/>
            </p:cNvSpPr>
            <p:nvPr/>
          </p:nvSpPr>
          <p:spPr bwMode="auto">
            <a:xfrm rot="5400000">
              <a:off x="3239054" y="4252261"/>
              <a:ext cx="1043668" cy="478971"/>
            </a:xfrm>
            <a:prstGeom prst="roundRect">
              <a:avLst>
                <a:gd name="adj" fmla="val 16667"/>
              </a:avLst>
            </a:prstGeom>
            <a:gradFill flip="none" rotWithShape="1">
              <a:gsLst>
                <a:gs pos="100000">
                  <a:schemeClr val="accent1"/>
                </a:gs>
                <a:gs pos="100000">
                  <a:schemeClr val="accent1">
                    <a:tint val="50000"/>
                    <a:shade val="100000"/>
                    <a:satMod val="350000"/>
                  </a:schemeClr>
                </a:gs>
              </a:gsLst>
              <a:lin ang="16200000" scaled="0"/>
              <a:tileRect/>
            </a:gradFill>
            <a:ln>
              <a:headEnd/>
              <a:tailEnd/>
            </a:ln>
          </p:spPr>
          <p:style>
            <a:lnRef idx="0">
              <a:schemeClr val="accent1"/>
            </a:lnRef>
            <a:fillRef idx="3">
              <a:schemeClr val="accent1"/>
            </a:fillRef>
            <a:effectRef idx="3">
              <a:schemeClr val="accent1"/>
            </a:effectRef>
            <a:fontRef idx="minor">
              <a:schemeClr val="lt1"/>
            </a:fontRef>
          </p:style>
          <p:txBody>
            <a:bodyPr anchor="ctr">
              <a:noAutofit/>
            </a:bodyPr>
            <a:lstStyle/>
            <a:p>
              <a:r>
                <a:rPr lang="en-US" altLang="ja-JP" sz="1000" dirty="0" smtClean="0">
                  <a:latin typeface="Verdana" pitchFamily="34" charset="0"/>
                  <a:ea typeface="HGP創英角ｺﾞｼｯｸUB" pitchFamily="50" charset="-128"/>
                </a:rPr>
                <a:t>April</a:t>
              </a:r>
              <a:r>
                <a:rPr lang="ja-JP" altLang="en-US" sz="1000" dirty="0" smtClean="0">
                  <a:latin typeface="Verdana" pitchFamily="34" charset="0"/>
                  <a:ea typeface="HGP創英角ｺﾞｼｯｸUB" pitchFamily="50" charset="-128"/>
                </a:rPr>
                <a:t>　</a:t>
              </a:r>
              <a:r>
                <a:rPr lang="en-US" altLang="ja-JP" sz="1000" dirty="0" smtClean="0">
                  <a:latin typeface="Verdana" pitchFamily="34" charset="0"/>
                  <a:ea typeface="HGP創英角ｺﾞｼｯｸUB" pitchFamily="50" charset="-128"/>
                </a:rPr>
                <a:t>4th</a:t>
              </a:r>
            </a:p>
            <a:p>
              <a:r>
                <a:rPr lang="en-US" altLang="ja-JP" sz="1000" dirty="0" smtClean="0">
                  <a:latin typeface="Verdana" pitchFamily="34" charset="0"/>
                  <a:ea typeface="HGP創英角ｺﾞｼｯｸUB" pitchFamily="50" charset="-128"/>
                </a:rPr>
                <a:t>2010</a:t>
              </a:r>
              <a:endParaRPr lang="ja-JP" altLang="en-US" sz="1000" dirty="0">
                <a:latin typeface="Verdana" pitchFamily="34" charset="0"/>
                <a:ea typeface="HGP創英角ｺﾞｼｯｸUB" pitchFamily="50" charset="-128"/>
              </a:endParaRPr>
            </a:p>
          </p:txBody>
        </p:sp>
        <p:sp>
          <p:nvSpPr>
            <p:cNvPr id="12" name="AutoShape 47"/>
            <p:cNvSpPr>
              <a:spLocks noChangeArrowheads="1"/>
            </p:cNvSpPr>
            <p:nvPr/>
          </p:nvSpPr>
          <p:spPr bwMode="auto">
            <a:xfrm rot="5400000">
              <a:off x="3774343" y="4255634"/>
              <a:ext cx="1043668" cy="478971"/>
            </a:xfrm>
            <a:prstGeom prst="roundRect">
              <a:avLst>
                <a:gd name="adj" fmla="val 16667"/>
              </a:avLst>
            </a:prstGeom>
            <a:gradFill>
              <a:gsLst>
                <a:gs pos="100000">
                  <a:schemeClr val="accent1"/>
                </a:gs>
                <a:gs pos="100000">
                  <a:schemeClr val="accent1">
                    <a:tint val="50000"/>
                    <a:shade val="100000"/>
                    <a:satMod val="350000"/>
                  </a:schemeClr>
                </a:gs>
              </a:gsLst>
            </a:gradFill>
            <a:ln>
              <a:headEnd/>
              <a:tailEnd/>
            </a:ln>
          </p:spPr>
          <p:style>
            <a:lnRef idx="0">
              <a:schemeClr val="accent1"/>
            </a:lnRef>
            <a:fillRef idx="3">
              <a:schemeClr val="accent1"/>
            </a:fillRef>
            <a:effectRef idx="3">
              <a:schemeClr val="accent1"/>
            </a:effectRef>
            <a:fontRef idx="minor">
              <a:schemeClr val="lt1"/>
            </a:fontRef>
          </p:style>
          <p:txBody>
            <a:bodyPr anchor="ctr">
              <a:noAutofit/>
            </a:bodyPr>
            <a:lstStyle/>
            <a:p>
              <a:r>
                <a:rPr lang="en-US" altLang="ja-JP" sz="1000" dirty="0" smtClean="0">
                  <a:latin typeface="Verdana" pitchFamily="34" charset="0"/>
                  <a:ea typeface="HGP創英角ｺﾞｼｯｸUB" pitchFamily="50" charset="-128"/>
                </a:rPr>
                <a:t>April</a:t>
              </a:r>
              <a:r>
                <a:rPr lang="ja-JP" altLang="en-US" sz="1000" dirty="0" smtClean="0">
                  <a:latin typeface="Verdana" pitchFamily="34" charset="0"/>
                  <a:ea typeface="HGP創英角ｺﾞｼｯｸUB" pitchFamily="50" charset="-128"/>
                </a:rPr>
                <a:t>　</a:t>
              </a:r>
              <a:r>
                <a:rPr lang="en-US" altLang="ja-JP" sz="1000" dirty="0" smtClean="0">
                  <a:latin typeface="Verdana" pitchFamily="34" charset="0"/>
                  <a:ea typeface="HGP創英角ｺﾞｼｯｸUB" pitchFamily="50" charset="-128"/>
                </a:rPr>
                <a:t>5th</a:t>
              </a:r>
            </a:p>
            <a:p>
              <a:r>
                <a:rPr lang="en-US" altLang="ja-JP" sz="1000" dirty="0" smtClean="0">
                  <a:latin typeface="Verdana" pitchFamily="34" charset="0"/>
                  <a:ea typeface="HGP創英角ｺﾞｼｯｸUB" pitchFamily="50" charset="-128"/>
                </a:rPr>
                <a:t>2010</a:t>
              </a:r>
              <a:endParaRPr lang="ja-JP" altLang="en-US" sz="1000" dirty="0">
                <a:latin typeface="Verdana" pitchFamily="34" charset="0"/>
                <a:ea typeface="HGP創英角ｺﾞｼｯｸUB" pitchFamily="50" charset="-128"/>
              </a:endParaRPr>
            </a:p>
          </p:txBody>
        </p:sp>
        <p:sp>
          <p:nvSpPr>
            <p:cNvPr id="13" name="AutoShape 47"/>
            <p:cNvSpPr>
              <a:spLocks noChangeArrowheads="1"/>
            </p:cNvSpPr>
            <p:nvPr/>
          </p:nvSpPr>
          <p:spPr bwMode="auto">
            <a:xfrm rot="5400000">
              <a:off x="4316895" y="4251733"/>
              <a:ext cx="1043668" cy="478971"/>
            </a:xfrm>
            <a:prstGeom prst="roundRect">
              <a:avLst>
                <a:gd name="adj" fmla="val 16667"/>
              </a:avLst>
            </a:prstGeom>
            <a:gradFill flip="none" rotWithShape="1">
              <a:gsLst>
                <a:gs pos="100000">
                  <a:schemeClr val="accent1"/>
                </a:gs>
                <a:gs pos="100000">
                  <a:schemeClr val="accent1">
                    <a:tint val="50000"/>
                    <a:shade val="100000"/>
                    <a:satMod val="350000"/>
                  </a:schemeClr>
                </a:gs>
              </a:gsLst>
              <a:lin ang="16200000" scaled="0"/>
              <a:tileRect/>
            </a:gradFill>
            <a:ln>
              <a:headEnd/>
              <a:tailEnd/>
            </a:ln>
          </p:spPr>
          <p:style>
            <a:lnRef idx="0">
              <a:schemeClr val="accent1"/>
            </a:lnRef>
            <a:fillRef idx="3">
              <a:schemeClr val="accent1"/>
            </a:fillRef>
            <a:effectRef idx="3">
              <a:schemeClr val="accent1"/>
            </a:effectRef>
            <a:fontRef idx="minor">
              <a:schemeClr val="lt1"/>
            </a:fontRef>
          </p:style>
          <p:txBody>
            <a:bodyPr anchor="ctr">
              <a:noAutofit/>
            </a:bodyPr>
            <a:lstStyle/>
            <a:p>
              <a:r>
                <a:rPr lang="en-US" altLang="ja-JP" sz="1000" dirty="0" smtClean="0">
                  <a:latin typeface="Verdana" pitchFamily="34" charset="0"/>
                  <a:ea typeface="HGP創英角ｺﾞｼｯｸUB" pitchFamily="50" charset="-128"/>
                </a:rPr>
                <a:t>April</a:t>
              </a:r>
              <a:r>
                <a:rPr lang="ja-JP" altLang="en-US" sz="1000" dirty="0" smtClean="0">
                  <a:latin typeface="Verdana" pitchFamily="34" charset="0"/>
                  <a:ea typeface="HGP創英角ｺﾞｼｯｸUB" pitchFamily="50" charset="-128"/>
                </a:rPr>
                <a:t>　</a:t>
              </a:r>
              <a:r>
                <a:rPr lang="en-US" altLang="ja-JP" sz="1000" dirty="0" smtClean="0">
                  <a:latin typeface="Verdana" pitchFamily="34" charset="0"/>
                  <a:ea typeface="HGP創英角ｺﾞｼｯｸUB" pitchFamily="50" charset="-128"/>
                </a:rPr>
                <a:t>6th</a:t>
              </a:r>
            </a:p>
            <a:p>
              <a:r>
                <a:rPr lang="en-US" altLang="ja-JP" sz="1000" dirty="0" smtClean="0">
                  <a:latin typeface="Verdana" pitchFamily="34" charset="0"/>
                  <a:ea typeface="HGP創英角ｺﾞｼｯｸUB" pitchFamily="50" charset="-128"/>
                </a:rPr>
                <a:t>2010</a:t>
              </a:r>
              <a:endParaRPr lang="ja-JP" altLang="en-US" sz="1000" dirty="0">
                <a:latin typeface="Verdana" pitchFamily="34" charset="0"/>
                <a:ea typeface="HGP創英角ｺﾞｼｯｸUB" pitchFamily="50" charset="-128"/>
              </a:endParaRPr>
            </a:p>
          </p:txBody>
        </p:sp>
        <p:sp>
          <p:nvSpPr>
            <p:cNvPr id="14" name="Oval 13"/>
            <p:cNvSpPr/>
            <p:nvPr/>
          </p:nvSpPr>
          <p:spPr bwMode="auto">
            <a:xfrm>
              <a:off x="3076669" y="2947601"/>
              <a:ext cx="862885" cy="386366"/>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r>
                <a:rPr lang="en-US" altLang="ja-JP" sz="1100" dirty="0" smtClean="0">
                  <a:solidFill>
                    <a:schemeClr val="tx1"/>
                  </a:solidFill>
                  <a:latin typeface="Arial" pitchFamily="-111" charset="0"/>
                </a:rPr>
                <a:t>slave1</a:t>
              </a:r>
              <a:endParaRPr kumimoji="0" lang="ja-JP" altLang="en-US" sz="1100" b="0" i="0" u="none" strike="noStrike" cap="none" normalizeH="0" baseline="0" dirty="0">
                <a:ln>
                  <a:noFill/>
                </a:ln>
                <a:solidFill>
                  <a:schemeClr val="tx1"/>
                </a:solidFill>
                <a:effectLst/>
                <a:latin typeface="Arial" pitchFamily="-111" charset="0"/>
              </a:endParaRPr>
            </a:p>
          </p:txBody>
        </p:sp>
        <p:sp>
          <p:nvSpPr>
            <p:cNvPr id="15" name="Oval 14"/>
            <p:cNvSpPr/>
            <p:nvPr/>
          </p:nvSpPr>
          <p:spPr bwMode="auto">
            <a:xfrm>
              <a:off x="3859366" y="2691196"/>
              <a:ext cx="862885" cy="386366"/>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r>
                <a:rPr lang="en-US" altLang="ja-JP" sz="1100" dirty="0" smtClean="0">
                  <a:solidFill>
                    <a:schemeClr val="tx1"/>
                  </a:solidFill>
                  <a:latin typeface="Arial" pitchFamily="-111" charset="0"/>
                </a:rPr>
                <a:t>slave2</a:t>
              </a:r>
              <a:endParaRPr kumimoji="0" lang="ja-JP" altLang="en-US" sz="1100" b="0" i="0" u="none" strike="noStrike" cap="none" normalizeH="0" baseline="0" dirty="0">
                <a:ln>
                  <a:noFill/>
                </a:ln>
                <a:solidFill>
                  <a:schemeClr val="tx1"/>
                </a:solidFill>
                <a:effectLst/>
                <a:latin typeface="Arial" pitchFamily="-111" charset="0"/>
              </a:endParaRPr>
            </a:p>
          </p:txBody>
        </p:sp>
        <p:cxnSp>
          <p:nvCxnSpPr>
            <p:cNvPr id="16" name="Elbow Connector 15"/>
            <p:cNvCxnSpPr>
              <a:stCxn id="14" idx="4"/>
              <a:endCxn id="11" idx="1"/>
            </p:cNvCxnSpPr>
            <p:nvPr/>
          </p:nvCxnSpPr>
          <p:spPr bwMode="auto">
            <a:xfrm rot="16200000" flipH="1">
              <a:off x="3316526" y="3525552"/>
              <a:ext cx="635946" cy="252775"/>
            </a:xfrm>
            <a:prstGeom prst="bentConnector3">
              <a:avLst>
                <a:gd name="adj1" fmla="val 50000"/>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17" name="Elbow Connector 16"/>
            <p:cNvCxnSpPr>
              <a:stCxn id="15" idx="4"/>
              <a:endCxn id="12" idx="1"/>
            </p:cNvCxnSpPr>
            <p:nvPr/>
          </p:nvCxnSpPr>
          <p:spPr bwMode="auto">
            <a:xfrm rot="16200000" flipH="1">
              <a:off x="3845631" y="3522740"/>
              <a:ext cx="895723" cy="5367"/>
            </a:xfrm>
            <a:prstGeom prst="bentConnector3">
              <a:avLst>
                <a:gd name="adj1" fmla="val 50000"/>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18" name="Oval 17"/>
            <p:cNvSpPr/>
            <p:nvPr/>
          </p:nvSpPr>
          <p:spPr bwMode="auto">
            <a:xfrm>
              <a:off x="4654171" y="2952999"/>
              <a:ext cx="862885" cy="386366"/>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r>
                <a:rPr lang="en-US" altLang="ja-JP" sz="1100" dirty="0" smtClean="0">
                  <a:solidFill>
                    <a:schemeClr val="tx1"/>
                  </a:solidFill>
                  <a:latin typeface="Arial" pitchFamily="-111" charset="0"/>
                </a:rPr>
                <a:t>slave3</a:t>
              </a:r>
              <a:endParaRPr kumimoji="0" lang="ja-JP" altLang="en-US" sz="1100" b="0" i="0" u="none" strike="noStrike" cap="none" normalizeH="0" baseline="0" dirty="0">
                <a:ln>
                  <a:noFill/>
                </a:ln>
                <a:solidFill>
                  <a:schemeClr val="tx1"/>
                </a:solidFill>
                <a:effectLst/>
                <a:latin typeface="Arial" pitchFamily="-111" charset="0"/>
              </a:endParaRPr>
            </a:p>
          </p:txBody>
        </p:sp>
        <p:cxnSp>
          <p:nvCxnSpPr>
            <p:cNvPr id="19" name="Elbow Connector 18"/>
            <p:cNvCxnSpPr>
              <a:stCxn id="18" idx="4"/>
              <a:endCxn id="13" idx="1"/>
            </p:cNvCxnSpPr>
            <p:nvPr/>
          </p:nvCxnSpPr>
          <p:spPr bwMode="auto">
            <a:xfrm rot="5400000">
              <a:off x="4647162" y="3530931"/>
              <a:ext cx="630019" cy="246886"/>
            </a:xfrm>
            <a:prstGeom prst="bentConnector3">
              <a:avLst>
                <a:gd name="adj1" fmla="val 50000"/>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3042544" y="1756057"/>
              <a:ext cx="2633833" cy="350865"/>
            </a:xfrm>
            <a:prstGeom prst="rect">
              <a:avLst/>
            </a:prstGeom>
            <a:noFill/>
          </p:spPr>
          <p:txBody>
            <a:bodyPr wrap="square" rtlCol="0">
              <a:spAutoFit/>
            </a:bodyPr>
            <a:lstStyle/>
            <a:p>
              <a:pPr algn="l"/>
              <a:endParaRPr lang="en-US" altLang="ja-JP" sz="1800" kern="0" baseline="30000" dirty="0" smtClean="0">
                <a:latin typeface="Vrinda" pitchFamily="34" charset="0"/>
                <a:ea typeface="HGP創英角ｺﾞｼｯｸUB" pitchFamily="50" charset="-128"/>
              </a:endParaRPr>
            </a:p>
          </p:txBody>
        </p:sp>
      </p:grpSp>
      <p:grpSp>
        <p:nvGrpSpPr>
          <p:cNvPr id="3" name="Group 35"/>
          <p:cNvGrpSpPr/>
          <p:nvPr/>
        </p:nvGrpSpPr>
        <p:grpSpPr>
          <a:xfrm>
            <a:off x="5390307" y="684732"/>
            <a:ext cx="2841329" cy="2866861"/>
            <a:chOff x="6176823" y="1645411"/>
            <a:chExt cx="2841329" cy="3516138"/>
          </a:xfrm>
        </p:grpSpPr>
        <p:sp>
          <p:nvSpPr>
            <p:cNvPr id="20" name="AutoShape 47"/>
            <p:cNvSpPr>
              <a:spLocks noChangeArrowheads="1"/>
            </p:cNvSpPr>
            <p:nvPr/>
          </p:nvSpPr>
          <p:spPr bwMode="auto">
            <a:xfrm>
              <a:off x="6547283" y="3783509"/>
              <a:ext cx="1781081" cy="1378040"/>
            </a:xfrm>
            <a:prstGeom prst="roundRect">
              <a:avLst>
                <a:gd name="adj" fmla="val 11605"/>
              </a:avLst>
            </a:prstGeom>
            <a:ln>
              <a:headEnd/>
              <a:tailEnd/>
            </a:ln>
          </p:spPr>
          <p:style>
            <a:lnRef idx="1">
              <a:schemeClr val="dk1"/>
            </a:lnRef>
            <a:fillRef idx="2">
              <a:schemeClr val="dk1"/>
            </a:fillRef>
            <a:effectRef idx="1">
              <a:schemeClr val="dk1"/>
            </a:effectRef>
            <a:fontRef idx="minor">
              <a:schemeClr val="dk1"/>
            </a:fontRef>
          </p:style>
          <p:txBody>
            <a:bodyPr anchor="ctr">
              <a:noAutofit/>
            </a:bodyPr>
            <a:lstStyle/>
            <a:p>
              <a:endParaRPr lang="ja-JP" altLang="en-US" sz="2000">
                <a:latin typeface="Verdana" pitchFamily="34" charset="0"/>
                <a:ea typeface="HGP創英角ｺﾞｼｯｸUB" pitchFamily="50" charset="-128"/>
              </a:endParaRPr>
            </a:p>
          </p:txBody>
        </p:sp>
        <p:sp>
          <p:nvSpPr>
            <p:cNvPr id="21" name="AutoShape 47"/>
            <p:cNvSpPr>
              <a:spLocks noChangeArrowheads="1"/>
            </p:cNvSpPr>
            <p:nvPr/>
          </p:nvSpPr>
          <p:spPr bwMode="auto">
            <a:xfrm rot="5400000">
              <a:off x="6366503" y="4250113"/>
              <a:ext cx="1043668" cy="478971"/>
            </a:xfrm>
            <a:prstGeom prst="roundRect">
              <a:avLst>
                <a:gd name="adj" fmla="val 16667"/>
              </a:avLst>
            </a:prstGeom>
            <a:gradFill flip="none" rotWithShape="1">
              <a:gsLst>
                <a:gs pos="100000">
                  <a:schemeClr val="accent1"/>
                </a:gs>
                <a:gs pos="100000">
                  <a:schemeClr val="accent1">
                    <a:tint val="50000"/>
                    <a:shade val="100000"/>
                    <a:satMod val="350000"/>
                  </a:schemeClr>
                </a:gs>
              </a:gsLst>
              <a:lin ang="16200000" scaled="0"/>
              <a:tileRect/>
            </a:gradFill>
            <a:ln>
              <a:headEnd/>
              <a:tailEnd/>
            </a:ln>
          </p:spPr>
          <p:style>
            <a:lnRef idx="0">
              <a:schemeClr val="accent1"/>
            </a:lnRef>
            <a:fillRef idx="3">
              <a:schemeClr val="accent1"/>
            </a:fillRef>
            <a:effectRef idx="3">
              <a:schemeClr val="accent1"/>
            </a:effectRef>
            <a:fontRef idx="minor">
              <a:schemeClr val="lt1"/>
            </a:fontRef>
          </p:style>
          <p:txBody>
            <a:bodyPr anchor="ctr">
              <a:noAutofit/>
            </a:bodyPr>
            <a:lstStyle/>
            <a:p>
              <a:r>
                <a:rPr lang="en-US" altLang="ja-JP" sz="1000" dirty="0" smtClean="0">
                  <a:latin typeface="Verdana" pitchFamily="34" charset="0"/>
                  <a:ea typeface="HGP創英角ｺﾞｼｯｸUB" pitchFamily="50" charset="-128"/>
                </a:rPr>
                <a:t>April</a:t>
              </a:r>
              <a:r>
                <a:rPr lang="ja-JP" altLang="en-US" sz="1000" dirty="0" smtClean="0">
                  <a:latin typeface="Verdana" pitchFamily="34" charset="0"/>
                  <a:ea typeface="HGP創英角ｺﾞｼｯｸUB" pitchFamily="50" charset="-128"/>
                </a:rPr>
                <a:t>　</a:t>
              </a:r>
              <a:r>
                <a:rPr lang="en-US" altLang="ja-JP" sz="1000" dirty="0" smtClean="0">
                  <a:latin typeface="Verdana" pitchFamily="34" charset="0"/>
                  <a:ea typeface="HGP創英角ｺﾞｼｯｸUB" pitchFamily="50" charset="-128"/>
                </a:rPr>
                <a:t>4th</a:t>
              </a:r>
            </a:p>
            <a:p>
              <a:r>
                <a:rPr lang="en-US" altLang="ja-JP" sz="1000" dirty="0" smtClean="0">
                  <a:latin typeface="Verdana" pitchFamily="34" charset="0"/>
                  <a:ea typeface="HGP創英角ｺﾞｼｯｸUB" pitchFamily="50" charset="-128"/>
                </a:rPr>
                <a:t>2010</a:t>
              </a:r>
              <a:endParaRPr lang="ja-JP" altLang="en-US" sz="1000" dirty="0">
                <a:latin typeface="Verdana" pitchFamily="34" charset="0"/>
                <a:ea typeface="HGP創英角ｺﾞｼｯｸUB" pitchFamily="50" charset="-128"/>
              </a:endParaRPr>
            </a:p>
          </p:txBody>
        </p:sp>
        <p:sp>
          <p:nvSpPr>
            <p:cNvPr id="22" name="AutoShape 47"/>
            <p:cNvSpPr>
              <a:spLocks noChangeArrowheads="1"/>
            </p:cNvSpPr>
            <p:nvPr/>
          </p:nvSpPr>
          <p:spPr bwMode="auto">
            <a:xfrm rot="5400000">
              <a:off x="6901792" y="4253486"/>
              <a:ext cx="1043668" cy="478971"/>
            </a:xfrm>
            <a:prstGeom prst="roundRect">
              <a:avLst>
                <a:gd name="adj" fmla="val 16667"/>
              </a:avLst>
            </a:prstGeom>
            <a:gradFill>
              <a:gsLst>
                <a:gs pos="100000">
                  <a:schemeClr val="accent1"/>
                </a:gs>
                <a:gs pos="100000">
                  <a:schemeClr val="accent1">
                    <a:tint val="50000"/>
                    <a:shade val="100000"/>
                    <a:satMod val="350000"/>
                  </a:schemeClr>
                </a:gs>
              </a:gsLst>
            </a:gradFill>
            <a:ln>
              <a:headEnd/>
              <a:tailEnd/>
            </a:ln>
          </p:spPr>
          <p:style>
            <a:lnRef idx="0">
              <a:schemeClr val="accent1"/>
            </a:lnRef>
            <a:fillRef idx="3">
              <a:schemeClr val="accent1"/>
            </a:fillRef>
            <a:effectRef idx="3">
              <a:schemeClr val="accent1"/>
            </a:effectRef>
            <a:fontRef idx="minor">
              <a:schemeClr val="lt1"/>
            </a:fontRef>
          </p:style>
          <p:txBody>
            <a:bodyPr anchor="ctr">
              <a:noAutofit/>
            </a:bodyPr>
            <a:lstStyle/>
            <a:p>
              <a:r>
                <a:rPr lang="en-US" altLang="ja-JP" sz="1000" dirty="0" smtClean="0">
                  <a:latin typeface="Verdana" pitchFamily="34" charset="0"/>
                  <a:ea typeface="HGP創英角ｺﾞｼｯｸUB" pitchFamily="50" charset="-128"/>
                </a:rPr>
                <a:t>April</a:t>
              </a:r>
              <a:r>
                <a:rPr lang="ja-JP" altLang="en-US" sz="1000" dirty="0" smtClean="0">
                  <a:latin typeface="Verdana" pitchFamily="34" charset="0"/>
                  <a:ea typeface="HGP創英角ｺﾞｼｯｸUB" pitchFamily="50" charset="-128"/>
                </a:rPr>
                <a:t>　</a:t>
              </a:r>
              <a:r>
                <a:rPr lang="en-US" altLang="ja-JP" sz="1000" dirty="0" smtClean="0">
                  <a:latin typeface="Verdana" pitchFamily="34" charset="0"/>
                  <a:ea typeface="HGP創英角ｺﾞｼｯｸUB" pitchFamily="50" charset="-128"/>
                </a:rPr>
                <a:t>5th</a:t>
              </a:r>
            </a:p>
            <a:p>
              <a:r>
                <a:rPr lang="en-US" altLang="ja-JP" sz="1000" dirty="0" smtClean="0">
                  <a:latin typeface="Verdana" pitchFamily="34" charset="0"/>
                  <a:ea typeface="HGP創英角ｺﾞｼｯｸUB" pitchFamily="50" charset="-128"/>
                </a:rPr>
                <a:t>2010</a:t>
              </a:r>
              <a:endParaRPr lang="ja-JP" altLang="en-US" sz="1000" dirty="0">
                <a:latin typeface="Verdana" pitchFamily="34" charset="0"/>
                <a:ea typeface="HGP創英角ｺﾞｼｯｸUB" pitchFamily="50" charset="-128"/>
              </a:endParaRPr>
            </a:p>
          </p:txBody>
        </p:sp>
        <p:sp>
          <p:nvSpPr>
            <p:cNvPr id="23" name="AutoShape 47"/>
            <p:cNvSpPr>
              <a:spLocks noChangeArrowheads="1"/>
            </p:cNvSpPr>
            <p:nvPr/>
          </p:nvSpPr>
          <p:spPr bwMode="auto">
            <a:xfrm rot="5400000">
              <a:off x="7444344" y="4249585"/>
              <a:ext cx="1043668" cy="478971"/>
            </a:xfrm>
            <a:prstGeom prst="roundRect">
              <a:avLst>
                <a:gd name="adj" fmla="val 16667"/>
              </a:avLst>
            </a:prstGeom>
            <a:gradFill flip="none" rotWithShape="1">
              <a:gsLst>
                <a:gs pos="100000">
                  <a:schemeClr val="accent1"/>
                </a:gs>
                <a:gs pos="100000">
                  <a:schemeClr val="accent1">
                    <a:tint val="50000"/>
                    <a:shade val="100000"/>
                    <a:satMod val="350000"/>
                  </a:schemeClr>
                </a:gs>
              </a:gsLst>
              <a:lin ang="16200000" scaled="0"/>
              <a:tileRect/>
            </a:gradFill>
            <a:ln>
              <a:headEnd/>
              <a:tailEnd/>
            </a:ln>
          </p:spPr>
          <p:style>
            <a:lnRef idx="0">
              <a:schemeClr val="accent1"/>
            </a:lnRef>
            <a:fillRef idx="3">
              <a:schemeClr val="accent1"/>
            </a:fillRef>
            <a:effectRef idx="3">
              <a:schemeClr val="accent1"/>
            </a:effectRef>
            <a:fontRef idx="minor">
              <a:schemeClr val="lt1"/>
            </a:fontRef>
          </p:style>
          <p:txBody>
            <a:bodyPr anchor="ctr">
              <a:noAutofit/>
            </a:bodyPr>
            <a:lstStyle/>
            <a:p>
              <a:r>
                <a:rPr lang="en-US" altLang="ja-JP" sz="1000" dirty="0" smtClean="0">
                  <a:latin typeface="Verdana" pitchFamily="34" charset="0"/>
                  <a:ea typeface="HGP創英角ｺﾞｼｯｸUB" pitchFamily="50" charset="-128"/>
                </a:rPr>
                <a:t>April</a:t>
              </a:r>
              <a:r>
                <a:rPr lang="ja-JP" altLang="en-US" sz="1000" dirty="0" smtClean="0">
                  <a:latin typeface="Verdana" pitchFamily="34" charset="0"/>
                  <a:ea typeface="HGP創英角ｺﾞｼｯｸUB" pitchFamily="50" charset="-128"/>
                </a:rPr>
                <a:t>　</a:t>
              </a:r>
              <a:r>
                <a:rPr lang="en-US" altLang="ja-JP" sz="1000" dirty="0" smtClean="0">
                  <a:latin typeface="Verdana" pitchFamily="34" charset="0"/>
                  <a:ea typeface="HGP創英角ｺﾞｼｯｸUB" pitchFamily="50" charset="-128"/>
                </a:rPr>
                <a:t>6th</a:t>
              </a:r>
            </a:p>
            <a:p>
              <a:r>
                <a:rPr lang="en-US" altLang="ja-JP" sz="1000" dirty="0" smtClean="0">
                  <a:latin typeface="Verdana" pitchFamily="34" charset="0"/>
                  <a:ea typeface="HGP創英角ｺﾞｼｯｸUB" pitchFamily="50" charset="-128"/>
                </a:rPr>
                <a:t>2010</a:t>
              </a:r>
              <a:endParaRPr lang="ja-JP" altLang="en-US" sz="1000" dirty="0">
                <a:latin typeface="Verdana" pitchFamily="34" charset="0"/>
                <a:ea typeface="HGP創英角ｺﾞｼｯｸUB" pitchFamily="50" charset="-128"/>
              </a:endParaRPr>
            </a:p>
          </p:txBody>
        </p:sp>
        <p:sp>
          <p:nvSpPr>
            <p:cNvPr id="24" name="Oval 23"/>
            <p:cNvSpPr/>
            <p:nvPr/>
          </p:nvSpPr>
          <p:spPr bwMode="auto">
            <a:xfrm>
              <a:off x="6176823" y="2646267"/>
              <a:ext cx="862885" cy="386366"/>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r>
                <a:rPr lang="en-US" altLang="ja-JP" sz="1100" dirty="0" smtClean="0">
                  <a:solidFill>
                    <a:schemeClr val="tx1"/>
                  </a:solidFill>
                  <a:latin typeface="Arial" pitchFamily="-111" charset="0"/>
                </a:rPr>
                <a:t>slave1</a:t>
              </a:r>
              <a:endParaRPr kumimoji="0" lang="ja-JP" altLang="en-US" sz="1100" b="0" i="0" u="none" strike="noStrike" cap="none" normalizeH="0" baseline="0" dirty="0">
                <a:ln>
                  <a:noFill/>
                </a:ln>
                <a:solidFill>
                  <a:schemeClr val="tx1"/>
                </a:solidFill>
                <a:effectLst/>
                <a:latin typeface="Arial" pitchFamily="-111" charset="0"/>
              </a:endParaRPr>
            </a:p>
          </p:txBody>
        </p:sp>
        <p:sp>
          <p:nvSpPr>
            <p:cNvPr id="25" name="Oval 24"/>
            <p:cNvSpPr/>
            <p:nvPr/>
          </p:nvSpPr>
          <p:spPr bwMode="auto">
            <a:xfrm>
              <a:off x="6986815" y="2521753"/>
              <a:ext cx="862885" cy="386366"/>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r>
                <a:rPr lang="en-US" altLang="ja-JP" sz="1100" dirty="0" smtClean="0">
                  <a:solidFill>
                    <a:schemeClr val="tx1"/>
                  </a:solidFill>
                  <a:latin typeface="Arial" pitchFamily="-111" charset="0"/>
                </a:rPr>
                <a:t>slave3</a:t>
              </a:r>
              <a:endParaRPr kumimoji="0" lang="ja-JP" altLang="en-US" sz="1100" b="0" i="0" u="none" strike="noStrike" cap="none" normalizeH="0" baseline="0" dirty="0">
                <a:ln>
                  <a:noFill/>
                </a:ln>
                <a:solidFill>
                  <a:schemeClr val="tx1"/>
                </a:solidFill>
                <a:effectLst/>
                <a:latin typeface="Arial" pitchFamily="-111" charset="0"/>
              </a:endParaRPr>
            </a:p>
          </p:txBody>
        </p:sp>
        <p:cxnSp>
          <p:nvCxnSpPr>
            <p:cNvPr id="26" name="Elbow Connector 25"/>
            <p:cNvCxnSpPr>
              <a:stCxn id="24" idx="4"/>
              <a:endCxn id="21" idx="1"/>
            </p:cNvCxnSpPr>
            <p:nvPr/>
          </p:nvCxnSpPr>
          <p:spPr bwMode="auto">
            <a:xfrm rot="16200000" flipH="1">
              <a:off x="6280735" y="3360163"/>
              <a:ext cx="935132" cy="280071"/>
            </a:xfrm>
            <a:prstGeom prst="bentConnector3">
              <a:avLst>
                <a:gd name="adj1" fmla="val 50000"/>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27" name="Elbow Connector 26"/>
            <p:cNvCxnSpPr>
              <a:stCxn id="25" idx="4"/>
              <a:endCxn id="22" idx="1"/>
            </p:cNvCxnSpPr>
            <p:nvPr/>
          </p:nvCxnSpPr>
          <p:spPr bwMode="auto">
            <a:xfrm rot="16200000" flipH="1">
              <a:off x="6889432" y="3436945"/>
              <a:ext cx="1063019" cy="5368"/>
            </a:xfrm>
            <a:prstGeom prst="bentConnector3">
              <a:avLst>
                <a:gd name="adj1" fmla="val 50000"/>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28" name="Oval 27"/>
            <p:cNvSpPr/>
            <p:nvPr/>
          </p:nvSpPr>
          <p:spPr bwMode="auto">
            <a:xfrm>
              <a:off x="8016514" y="2680611"/>
              <a:ext cx="862885" cy="386366"/>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r>
                <a:rPr lang="en-US" altLang="ja-JP" sz="1100" dirty="0" smtClean="0">
                  <a:solidFill>
                    <a:schemeClr val="tx1"/>
                  </a:solidFill>
                  <a:latin typeface="Arial" pitchFamily="-111" charset="0"/>
                </a:rPr>
                <a:t>slave5</a:t>
              </a:r>
              <a:endParaRPr kumimoji="0" lang="ja-JP" altLang="en-US" sz="1100" b="0" i="0" u="none" strike="noStrike" cap="none" normalizeH="0" baseline="0" dirty="0">
                <a:ln>
                  <a:noFill/>
                </a:ln>
                <a:solidFill>
                  <a:schemeClr val="tx1"/>
                </a:solidFill>
                <a:effectLst/>
                <a:latin typeface="Arial" pitchFamily="-111" charset="0"/>
              </a:endParaRPr>
            </a:p>
          </p:txBody>
        </p:sp>
        <p:cxnSp>
          <p:nvCxnSpPr>
            <p:cNvPr id="29" name="Elbow Connector 28"/>
            <p:cNvCxnSpPr>
              <a:stCxn id="28" idx="4"/>
              <a:endCxn id="23" idx="1"/>
            </p:cNvCxnSpPr>
            <p:nvPr/>
          </p:nvCxnSpPr>
          <p:spPr bwMode="auto">
            <a:xfrm rot="5400000">
              <a:off x="7756939" y="3276217"/>
              <a:ext cx="900260" cy="481779"/>
            </a:xfrm>
            <a:prstGeom prst="bentConnector3">
              <a:avLst>
                <a:gd name="adj1" fmla="val 50000"/>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30" name="Oval 29"/>
            <p:cNvSpPr/>
            <p:nvPr/>
          </p:nvSpPr>
          <p:spPr bwMode="auto">
            <a:xfrm>
              <a:off x="6329992" y="2913279"/>
              <a:ext cx="862885" cy="386366"/>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r>
                <a:rPr lang="en-US" altLang="ja-JP" sz="1100" dirty="0" smtClean="0">
                  <a:solidFill>
                    <a:schemeClr val="tx1"/>
                  </a:solidFill>
                  <a:latin typeface="Arial" pitchFamily="-111" charset="0"/>
                </a:rPr>
                <a:t>slave2</a:t>
              </a:r>
              <a:endParaRPr kumimoji="0" lang="ja-JP" altLang="en-US" sz="1100" b="0" i="0" u="none" strike="noStrike" cap="none" normalizeH="0" baseline="0" dirty="0">
                <a:ln>
                  <a:noFill/>
                </a:ln>
                <a:solidFill>
                  <a:schemeClr val="tx1"/>
                </a:solidFill>
                <a:effectLst/>
                <a:latin typeface="Arial" pitchFamily="-111" charset="0"/>
              </a:endParaRPr>
            </a:p>
          </p:txBody>
        </p:sp>
        <p:sp>
          <p:nvSpPr>
            <p:cNvPr id="31" name="Oval 30"/>
            <p:cNvSpPr/>
            <p:nvPr/>
          </p:nvSpPr>
          <p:spPr bwMode="auto">
            <a:xfrm>
              <a:off x="7139215" y="2768167"/>
              <a:ext cx="862885" cy="386366"/>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r>
                <a:rPr lang="en-US" altLang="ja-JP" sz="1100" dirty="0" smtClean="0">
                  <a:solidFill>
                    <a:schemeClr val="tx1"/>
                  </a:solidFill>
                  <a:latin typeface="Arial" pitchFamily="-111" charset="0"/>
                </a:rPr>
                <a:t>slave4</a:t>
              </a:r>
              <a:endParaRPr kumimoji="0" lang="ja-JP" altLang="en-US" sz="1100" b="0" i="0" u="none" strike="noStrike" cap="none" normalizeH="0" baseline="0" dirty="0">
                <a:ln>
                  <a:noFill/>
                </a:ln>
                <a:solidFill>
                  <a:schemeClr val="tx1"/>
                </a:solidFill>
                <a:effectLst/>
                <a:latin typeface="Arial" pitchFamily="-111" charset="0"/>
              </a:endParaRPr>
            </a:p>
          </p:txBody>
        </p:sp>
        <p:sp>
          <p:nvSpPr>
            <p:cNvPr id="32" name="Oval 31"/>
            <p:cNvSpPr/>
            <p:nvPr/>
          </p:nvSpPr>
          <p:spPr bwMode="auto">
            <a:xfrm>
              <a:off x="8155267" y="2939903"/>
              <a:ext cx="862885" cy="386366"/>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2075" tIns="46038" rIns="92075" bIns="46038" numCol="1" rtlCol="0" anchor="t" anchorCtr="0" compatLnSpc="1">
              <a:prstTxWarp prst="textNoShape">
                <a:avLst/>
              </a:prstTxWarp>
              <a:no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r>
                <a:rPr lang="en-US" altLang="ja-JP" sz="1100" dirty="0" smtClean="0">
                  <a:solidFill>
                    <a:schemeClr val="tx1"/>
                  </a:solidFill>
                  <a:latin typeface="Arial" pitchFamily="-111" charset="0"/>
                </a:rPr>
                <a:t>slave6</a:t>
              </a:r>
              <a:endParaRPr kumimoji="0" lang="ja-JP" altLang="en-US" sz="1100" b="0" i="0" u="none" strike="noStrike" cap="none" normalizeH="0" baseline="0" dirty="0">
                <a:ln>
                  <a:noFill/>
                </a:ln>
                <a:solidFill>
                  <a:schemeClr val="tx1"/>
                </a:solidFill>
                <a:effectLst/>
                <a:latin typeface="Arial" pitchFamily="-111" charset="0"/>
              </a:endParaRPr>
            </a:p>
          </p:txBody>
        </p:sp>
        <p:sp>
          <p:nvSpPr>
            <p:cNvPr id="34" name="TextBox 33"/>
            <p:cNvSpPr txBox="1"/>
            <p:nvPr/>
          </p:nvSpPr>
          <p:spPr>
            <a:xfrm>
              <a:off x="6238769" y="1645411"/>
              <a:ext cx="2633833" cy="350865"/>
            </a:xfrm>
            <a:prstGeom prst="rect">
              <a:avLst/>
            </a:prstGeom>
            <a:noFill/>
          </p:spPr>
          <p:txBody>
            <a:bodyPr wrap="square" rtlCol="0">
              <a:spAutoFit/>
            </a:bodyPr>
            <a:lstStyle/>
            <a:p>
              <a:pPr algn="l"/>
              <a:endParaRPr lang="en-US" altLang="ja-JP" sz="1800" kern="0" baseline="30000" dirty="0" smtClean="0">
                <a:latin typeface="Vrinda" pitchFamily="34" charset="0"/>
                <a:ea typeface="HGP創英角ｺﾞｼｯｸUB" pitchFamily="50" charset="-128"/>
              </a:endParaRPr>
            </a:p>
          </p:txBody>
        </p:sp>
      </p:grpSp>
      <p:sp>
        <p:nvSpPr>
          <p:cNvPr id="39" name="Down Arrow 38"/>
          <p:cNvSpPr/>
          <p:nvPr/>
        </p:nvSpPr>
        <p:spPr bwMode="auto">
          <a:xfrm>
            <a:off x="2346454" y="3716412"/>
            <a:ext cx="432000" cy="360000"/>
          </a:xfrm>
          <a:prstGeom prst="downArrow">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2075" tIns="46038" rIns="92075" bIns="46038" numCol="1" rtlCol="0" anchor="t" anchorCtr="0" compatLnSpc="1">
            <a:prstTxWarp prst="textNoShape">
              <a:avLst/>
            </a:prstTxWarp>
            <a:sp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ja-JP" altLang="en-US" sz="2200" b="0" i="0" u="none" strike="noStrike" cap="none" normalizeH="0" baseline="0">
              <a:ln>
                <a:noFill/>
              </a:ln>
              <a:solidFill>
                <a:schemeClr val="tx1"/>
              </a:solidFill>
              <a:effectLst/>
              <a:latin typeface="Arial" pitchFamily="-111" charset="0"/>
            </a:endParaRPr>
          </a:p>
        </p:txBody>
      </p:sp>
      <p:sp>
        <p:nvSpPr>
          <p:cNvPr id="43" name="テキスト ボックス 42"/>
          <p:cNvSpPr txBox="1"/>
          <p:nvPr/>
        </p:nvSpPr>
        <p:spPr>
          <a:xfrm>
            <a:off x="4586226" y="1135106"/>
            <a:ext cx="4354574" cy="297517"/>
          </a:xfrm>
          <a:prstGeom prst="rect">
            <a:avLst/>
          </a:prstGeom>
          <a:noFill/>
        </p:spPr>
        <p:txBody>
          <a:bodyPr wrap="square" rtlCol="0">
            <a:spAutoFit/>
          </a:bodyPr>
          <a:lstStyle/>
          <a:p>
            <a:pPr algn="l">
              <a:lnSpc>
                <a:spcPct val="100000"/>
              </a:lnSpc>
              <a:spcBef>
                <a:spcPts val="0"/>
              </a:spcBef>
            </a:pPr>
            <a:r>
              <a:rPr lang="ja-JP" altLang="en-US" sz="2000" kern="0" baseline="30000" dirty="0" smtClean="0">
                <a:latin typeface="+mn-lt"/>
                <a:ea typeface="+mn-ea"/>
              </a:rPr>
              <a:t>非圧縮、</a:t>
            </a:r>
            <a:r>
              <a:rPr lang="en-US" altLang="ja-JP" sz="2000" kern="0" baseline="30000" dirty="0" smtClean="0">
                <a:latin typeface="+mn-lt"/>
                <a:ea typeface="+mn-ea"/>
              </a:rPr>
              <a:t>OLTP</a:t>
            </a:r>
            <a:r>
              <a:rPr lang="ja-JP" altLang="en-US" sz="2000" kern="0" baseline="30000" dirty="0" smtClean="0">
                <a:latin typeface="+mn-lt"/>
                <a:ea typeface="+mn-ea"/>
              </a:rPr>
              <a:t>圧縮で構成されている場合のデフォルト動作</a:t>
            </a:r>
          </a:p>
        </p:txBody>
      </p:sp>
      <p:sp>
        <p:nvSpPr>
          <p:cNvPr id="48" name="Down Arrow 38"/>
          <p:cNvSpPr/>
          <p:nvPr/>
        </p:nvSpPr>
        <p:spPr bwMode="auto">
          <a:xfrm>
            <a:off x="6526531" y="3716412"/>
            <a:ext cx="432000" cy="360000"/>
          </a:xfrm>
          <a:prstGeom prst="downArrow">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2075" tIns="46038" rIns="92075" bIns="46038" numCol="1" rtlCol="0" anchor="t" anchorCtr="0" compatLnSpc="1">
            <a:prstTxWarp prst="textNoShape">
              <a:avLst/>
            </a:prstTxWarp>
            <a:sp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ja-JP" altLang="en-US" sz="2200" b="0" i="0" u="none" strike="noStrike" cap="none" normalizeH="0" baseline="0">
              <a:ln>
                <a:noFill/>
              </a:ln>
              <a:solidFill>
                <a:schemeClr val="tx1"/>
              </a:solidFill>
              <a:effectLst/>
              <a:latin typeface="Arial" pitchFamily="-111" charset="0"/>
            </a:endParaRPr>
          </a:p>
        </p:txBody>
      </p:sp>
      <p:sp>
        <p:nvSpPr>
          <p:cNvPr id="40" name="テキスト ボックス 39"/>
          <p:cNvSpPr txBox="1"/>
          <p:nvPr/>
        </p:nvSpPr>
        <p:spPr>
          <a:xfrm>
            <a:off x="342900" y="1135106"/>
            <a:ext cx="4227325" cy="276999"/>
          </a:xfrm>
          <a:prstGeom prst="rect">
            <a:avLst/>
          </a:prstGeom>
          <a:noFill/>
        </p:spPr>
        <p:txBody>
          <a:bodyPr wrap="square" rtlCol="0">
            <a:spAutoFit/>
          </a:bodyPr>
          <a:lstStyle/>
          <a:p>
            <a:r>
              <a:rPr lang="en-US" altLang="ja-JP" sz="2000" kern="0" baseline="30000" dirty="0" smtClean="0">
                <a:latin typeface="+mn-lt"/>
              </a:rPr>
              <a:t>HCC</a:t>
            </a:r>
            <a:r>
              <a:rPr lang="ja-JP" altLang="en-US" sz="2000" kern="0" baseline="30000" dirty="0" smtClean="0">
                <a:latin typeface="+mn-lt"/>
              </a:rPr>
              <a:t>圧縮で構成されている場合のデフォルト動作</a:t>
            </a:r>
            <a:endParaRPr lang="ja-JP" altLang="en-US" sz="2000" kern="0" baseline="30000" dirty="0">
              <a:latin typeface="+mn-lt"/>
            </a:endParaRPr>
          </a:p>
        </p:txBody>
      </p:sp>
      <p:sp>
        <p:nvSpPr>
          <p:cNvPr id="36" name="テキスト ボックス 35"/>
          <p:cNvSpPr txBox="1"/>
          <p:nvPr/>
        </p:nvSpPr>
        <p:spPr>
          <a:xfrm>
            <a:off x="393700" y="4114201"/>
            <a:ext cx="4522554" cy="517065"/>
          </a:xfrm>
          <a:prstGeom prst="rect">
            <a:avLst/>
          </a:prstGeom>
          <a:noFill/>
        </p:spPr>
        <p:txBody>
          <a:bodyPr wrap="square" rtlCol="0">
            <a:spAutoFit/>
          </a:bodyPr>
          <a:lstStyle/>
          <a:p>
            <a:pPr algn="l">
              <a:buFont typeface="Arial" pitchFamily="34" charset="0"/>
              <a:buChar char="•"/>
            </a:pPr>
            <a:r>
              <a:rPr kumimoji="1" lang="ja-JP" altLang="en-US" sz="1200" dirty="0" smtClean="0">
                <a:latin typeface="+mn-lt"/>
              </a:rPr>
              <a:t>パフォーマンスは</a:t>
            </a:r>
            <a:r>
              <a:rPr kumimoji="1" lang="ja-JP" altLang="en-US" sz="1200" dirty="0" err="1" smtClean="0">
                <a:latin typeface="+mn-lt"/>
              </a:rPr>
              <a:t>そこそこ</a:t>
            </a:r>
            <a:r>
              <a:rPr kumimoji="1" lang="ja-JP" altLang="en-US" sz="1200" dirty="0" smtClean="0">
                <a:latin typeface="+mn-lt"/>
              </a:rPr>
              <a:t>でも、圧縮率を重視したい場合に効果的</a:t>
            </a:r>
          </a:p>
          <a:p>
            <a:pPr algn="l">
              <a:buFont typeface="Arial" pitchFamily="34" charset="0"/>
              <a:buChar char="•"/>
            </a:pPr>
            <a:r>
              <a:rPr kumimoji="1" lang="ja-JP" altLang="en-US" sz="1200" dirty="0" smtClean="0">
                <a:latin typeface="+mn-lt"/>
              </a:rPr>
              <a:t>他のワークロードと並行して実施したいに効果的</a:t>
            </a:r>
          </a:p>
        </p:txBody>
      </p:sp>
      <p:sp>
        <p:nvSpPr>
          <p:cNvPr id="37" name="テキスト ボックス 36"/>
          <p:cNvSpPr txBox="1"/>
          <p:nvPr/>
        </p:nvSpPr>
        <p:spPr>
          <a:xfrm>
            <a:off x="4813299" y="4114201"/>
            <a:ext cx="4300241" cy="258532"/>
          </a:xfrm>
          <a:prstGeom prst="rect">
            <a:avLst/>
          </a:prstGeom>
          <a:noFill/>
        </p:spPr>
        <p:txBody>
          <a:bodyPr wrap="square" rtlCol="0">
            <a:spAutoFit/>
          </a:bodyPr>
          <a:lstStyle/>
          <a:p>
            <a:pPr algn="l">
              <a:buFont typeface="Arial" pitchFamily="34" charset="0"/>
              <a:buChar char="•"/>
            </a:pPr>
            <a:r>
              <a:rPr kumimoji="1" lang="ja-JP" altLang="en-US" sz="1200" dirty="0" smtClean="0">
                <a:latin typeface="+mn-lt"/>
              </a:rPr>
              <a:t>とにかくパフォーマンスを最大化したい場合に効果的</a:t>
            </a:r>
          </a:p>
        </p:txBody>
      </p:sp>
      <p:sp>
        <p:nvSpPr>
          <p:cNvPr id="41" name="スライド番号プレースホルダ 40"/>
          <p:cNvSpPr>
            <a:spLocks noGrp="1"/>
          </p:cNvSpPr>
          <p:nvPr>
            <p:ph type="sldNum" sz="quarter" idx="12"/>
          </p:nvPr>
        </p:nvSpPr>
        <p:spPr/>
        <p:txBody>
          <a:bodyPr/>
          <a:lstStyle/>
          <a:p>
            <a:pPr>
              <a:defRPr/>
            </a:pPr>
            <a:fld id="{47645EBB-67B3-46AB-AC82-6F9B6AD9EB81}" type="slidenum">
              <a:rPr lang="en-US" altLang="ja-JP" smtClean="0"/>
              <a:pPr>
                <a:defRPr/>
              </a:pPr>
              <a:t>30</a:t>
            </a:fld>
            <a:endParaRPr lang="ja-JP" altLang="en-US" dirty="0"/>
          </a:p>
        </p:txBody>
      </p:sp>
      <p:sp>
        <p:nvSpPr>
          <p:cNvPr id="42" name="フッター プレースホルダ 41"/>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ja-JP" altLang="en-US" dirty="0" smtClean="0"/>
              <a:t>パーティション表に対するパラレル・ロード</a:t>
            </a:r>
            <a:endParaRPr lang="en-US" altLang="ja-JP" dirty="0" smtClean="0"/>
          </a:p>
        </p:txBody>
      </p:sp>
      <p:sp>
        <p:nvSpPr>
          <p:cNvPr id="15" name="テキスト プレースホルダ 14"/>
          <p:cNvSpPr>
            <a:spLocks noGrp="1"/>
          </p:cNvSpPr>
          <p:nvPr>
            <p:ph type="body" sz="quarter" idx="13"/>
          </p:nvPr>
        </p:nvSpPr>
        <p:spPr/>
        <p:txBody>
          <a:bodyPr/>
          <a:lstStyle/>
          <a:p>
            <a:r>
              <a:rPr lang="ja-JP" altLang="en-US" sz="1600" dirty="0" smtClean="0"/>
              <a:t>非圧縮、</a:t>
            </a:r>
            <a:r>
              <a:rPr lang="en-US" altLang="ja-JP" sz="1600" dirty="0" smtClean="0"/>
              <a:t>OLTP</a:t>
            </a:r>
            <a:r>
              <a:rPr lang="ja-JP" altLang="en-US" sz="1600" dirty="0" smtClean="0"/>
              <a:t>圧縮で構成されている場合に、</a:t>
            </a:r>
            <a:r>
              <a:rPr lang="en-US" altLang="ja-JP" sz="1600" dirty="0" smtClean="0"/>
              <a:t>1</a:t>
            </a:r>
            <a:r>
              <a:rPr lang="ja-JP" altLang="en-US" sz="1600" dirty="0" smtClean="0"/>
              <a:t>スレーブ</a:t>
            </a:r>
            <a:r>
              <a:rPr lang="en-US" altLang="ja-JP" sz="1600" dirty="0" smtClean="0"/>
              <a:t>/</a:t>
            </a:r>
            <a:r>
              <a:rPr lang="ja-JP" altLang="en-US" sz="1600" dirty="0" smtClean="0"/>
              <a:t>パーティションにてロードしたい場合</a:t>
            </a:r>
          </a:p>
          <a:p>
            <a:endParaRPr kumimoji="1" lang="ja-JP" altLang="en-US" sz="1600" dirty="0"/>
          </a:p>
        </p:txBody>
      </p:sp>
      <p:sp>
        <p:nvSpPr>
          <p:cNvPr id="7" name="Rectangle 4"/>
          <p:cNvSpPr>
            <a:spLocks noChangeArrowheads="1"/>
          </p:cNvSpPr>
          <p:nvPr/>
        </p:nvSpPr>
        <p:spPr bwMode="auto">
          <a:xfrm>
            <a:off x="729870" y="1658387"/>
            <a:ext cx="7963200" cy="424800"/>
          </a:xfrm>
          <a:prstGeom prst="rect">
            <a:avLst/>
          </a:prstGeom>
          <a:solidFill>
            <a:srgbClr val="EAEAEA"/>
          </a:solidFill>
          <a:ln w="9525">
            <a:solidFill>
              <a:srgbClr val="808080"/>
            </a:solidFill>
            <a:miter lim="800000"/>
            <a:headEnd/>
            <a:tailEnd/>
          </a:ln>
          <a:effectLst>
            <a:glow rad="101600">
              <a:schemeClr val="accent2">
                <a:satMod val="175000"/>
                <a:alpha val="40000"/>
              </a:schemeClr>
            </a:glow>
          </a:effectLst>
        </p:spPr>
        <p:txBody>
          <a:bodyPr wrap="square" lIns="92075" tIns="46038" rIns="92075" bIns="46038" anchor="ctr">
            <a:noAutofit/>
          </a:bodyPr>
          <a:lstStyle/>
          <a:p>
            <a:pPr algn="l"/>
            <a:r>
              <a:rPr lang="en-US" altLang="ja-JP" sz="1050" dirty="0" smtClean="0">
                <a:latin typeface="Courier New" pitchFamily="49" charset="0"/>
                <a:cs typeface="Courier New" pitchFamily="49" charset="0"/>
              </a:rPr>
              <a:t>insert /*+ append </a:t>
            </a:r>
            <a:r>
              <a:rPr lang="en-US" altLang="ja-JP" sz="1050" dirty="0" err="1" smtClean="0">
                <a:solidFill>
                  <a:srgbClr val="FF0000"/>
                </a:solidFill>
                <a:latin typeface="Courier New" pitchFamily="49" charset="0"/>
                <a:cs typeface="Courier New" pitchFamily="49" charset="0"/>
              </a:rPr>
              <a:t>pq_distribute</a:t>
            </a:r>
            <a:r>
              <a:rPr lang="en-US" altLang="ja-JP" sz="1050" dirty="0" smtClean="0">
                <a:solidFill>
                  <a:srgbClr val="FF0000"/>
                </a:solidFill>
                <a:latin typeface="Courier New" pitchFamily="49" charset="0"/>
                <a:cs typeface="Courier New" pitchFamily="49" charset="0"/>
              </a:rPr>
              <a:t>(t, partition) </a:t>
            </a:r>
            <a:r>
              <a:rPr lang="en-US" altLang="ja-JP" sz="1050" dirty="0" smtClean="0">
                <a:latin typeface="Courier New" pitchFamily="49" charset="0"/>
                <a:cs typeface="Courier New" pitchFamily="49" charset="0"/>
              </a:rPr>
              <a:t>*/ into SALES_PART t select * from SALES_FLAT;</a:t>
            </a:r>
          </a:p>
        </p:txBody>
      </p:sp>
      <p:sp>
        <p:nvSpPr>
          <p:cNvPr id="8" name="Rectangle 4"/>
          <p:cNvSpPr>
            <a:spLocks noChangeArrowheads="1"/>
          </p:cNvSpPr>
          <p:nvPr/>
        </p:nvSpPr>
        <p:spPr bwMode="auto">
          <a:xfrm>
            <a:off x="729871" y="2211005"/>
            <a:ext cx="7963200" cy="2188272"/>
          </a:xfrm>
          <a:prstGeom prst="rect">
            <a:avLst/>
          </a:prstGeom>
          <a:solidFill>
            <a:srgbClr val="EAEAEA"/>
          </a:solidFill>
          <a:ln w="9525">
            <a:solidFill>
              <a:srgbClr val="808080"/>
            </a:solidFill>
            <a:miter lim="800000"/>
            <a:headEnd/>
            <a:tailEnd/>
          </a:ln>
          <a:effectLst>
            <a:glow rad="101600">
              <a:schemeClr val="accent2">
                <a:satMod val="175000"/>
                <a:alpha val="40000"/>
              </a:schemeClr>
            </a:glow>
          </a:effectLst>
        </p:spPr>
        <p:txBody>
          <a:bodyPr wrap="square" lIns="92075" tIns="46038" rIns="92075" bIns="46038" anchor="ctr">
            <a:noAutofit/>
          </a:bodyPr>
          <a:lstStyle/>
          <a:p>
            <a:pPr algn="l"/>
            <a:r>
              <a:rPr lang="en-US" altLang="ja-JP" sz="800" dirty="0" smtClean="0">
                <a:latin typeface="Courier New" pitchFamily="49" charset="0"/>
                <a:cs typeface="Courier New" pitchFamily="49" charset="0"/>
              </a:rPr>
              <a:t>------------------------------------------------------------------------------------------------------------------------------</a:t>
            </a:r>
          </a:p>
          <a:p>
            <a:pPr algn="l"/>
            <a:r>
              <a:rPr lang="en-US" altLang="ja-JP" sz="800" dirty="0" smtClean="0">
                <a:latin typeface="Courier New" pitchFamily="49" charset="0"/>
                <a:cs typeface="Courier New" pitchFamily="49" charset="0"/>
              </a:rPr>
              <a:t>| Id  | Operation                       | Name          | Rows  | Bytes | Cost (%CPU)| Time     |    TQ  |IN-OUT| PQ </a:t>
            </a:r>
            <a:r>
              <a:rPr lang="en-US" altLang="ja-JP" sz="800" dirty="0" err="1" smtClean="0">
                <a:latin typeface="Courier New" pitchFamily="49" charset="0"/>
                <a:cs typeface="Courier New" pitchFamily="49" charset="0"/>
              </a:rPr>
              <a:t>Distrib</a:t>
            </a:r>
            <a:r>
              <a:rPr lang="en-US" altLang="ja-JP" sz="800" dirty="0" smtClean="0">
                <a:latin typeface="Courier New" pitchFamily="49" charset="0"/>
                <a:cs typeface="Courier New" pitchFamily="49" charset="0"/>
              </a:rPr>
              <a:t> |</a:t>
            </a:r>
          </a:p>
          <a:p>
            <a:pPr algn="l"/>
            <a:r>
              <a:rPr lang="en-US" altLang="ja-JP" sz="800" dirty="0" smtClean="0">
                <a:latin typeface="Courier New" pitchFamily="49" charset="0"/>
                <a:cs typeface="Courier New" pitchFamily="49" charset="0"/>
              </a:rPr>
              <a:t>------------------------------------------------------------------------------------------------------------------------------</a:t>
            </a:r>
          </a:p>
          <a:p>
            <a:pPr algn="l"/>
            <a:r>
              <a:rPr lang="en-US" altLang="ja-JP" sz="800" dirty="0" smtClean="0">
                <a:latin typeface="Courier New" pitchFamily="49" charset="0"/>
                <a:cs typeface="Courier New" pitchFamily="49" charset="0"/>
              </a:rPr>
              <a:t>|   0 | INSERT STATEMENT                |               | 38234 |  1642K|     9   (0)| 00:00:01 |        |      |            |</a:t>
            </a:r>
          </a:p>
          <a:p>
            <a:pPr algn="l"/>
            <a:r>
              <a:rPr lang="en-US" altLang="ja-JP" sz="800" dirty="0" smtClean="0">
                <a:latin typeface="Courier New" pitchFamily="49" charset="0"/>
                <a:cs typeface="Courier New" pitchFamily="49" charset="0"/>
              </a:rPr>
              <a:t>|   1 |  PX COORDINATOR                 |               |       |       |            |          |        |      |            |</a:t>
            </a:r>
          </a:p>
          <a:p>
            <a:pPr algn="l"/>
            <a:r>
              <a:rPr lang="en-US" altLang="ja-JP" sz="800" dirty="0" smtClean="0">
                <a:latin typeface="Courier New" pitchFamily="49" charset="0"/>
                <a:cs typeface="Courier New" pitchFamily="49" charset="0"/>
              </a:rPr>
              <a:t>|   2 |   PX SEND QC (RANDOM)           | :TQ10001      | 38234 |  1642K|     9   (0)| 00:00:01 |  Q1,01 | P-&gt;S | QC (RAND)  |</a:t>
            </a:r>
          </a:p>
          <a:p>
            <a:pPr algn="l"/>
            <a:r>
              <a:rPr lang="en-US" altLang="ja-JP" sz="800" dirty="0" smtClean="0">
                <a:latin typeface="Courier New" pitchFamily="49" charset="0"/>
                <a:cs typeface="Courier New" pitchFamily="49" charset="0"/>
              </a:rPr>
              <a:t>|   3 |    LOAD AS SELECT               | </a:t>
            </a:r>
            <a:r>
              <a:rPr lang="en-US" altLang="ja-JP" sz="800" dirty="0" smtClean="0">
                <a:solidFill>
                  <a:srgbClr val="FF0000"/>
                </a:solidFill>
                <a:latin typeface="Courier New" pitchFamily="49" charset="0"/>
                <a:cs typeface="Courier New" pitchFamily="49" charset="0"/>
              </a:rPr>
              <a:t>SALES_PART_NC</a:t>
            </a:r>
            <a:r>
              <a:rPr lang="en-US" altLang="ja-JP" sz="800" dirty="0" smtClean="0">
                <a:latin typeface="Courier New" pitchFamily="49" charset="0"/>
                <a:cs typeface="Courier New" pitchFamily="49" charset="0"/>
              </a:rPr>
              <a:t> |       |       |            |          |  Q1,01 | PCWP |            |</a:t>
            </a:r>
          </a:p>
          <a:p>
            <a:pPr algn="l"/>
            <a:r>
              <a:rPr lang="en-US" altLang="ja-JP" sz="800" dirty="0" smtClean="0">
                <a:latin typeface="Courier New" pitchFamily="49" charset="0"/>
                <a:cs typeface="Courier New" pitchFamily="49" charset="0"/>
              </a:rPr>
              <a:t>|   4 |     PX RECEIVE                  |               | 38234 |  1642K|     9   (0)| 00:00:01 |  Q1,01 | PCWP |            |</a:t>
            </a:r>
          </a:p>
          <a:p>
            <a:pPr algn="l"/>
            <a:r>
              <a:rPr lang="en-US" altLang="ja-JP" sz="800" dirty="0" smtClean="0">
                <a:solidFill>
                  <a:srgbClr val="FF0000"/>
                </a:solidFill>
                <a:latin typeface="Courier New" pitchFamily="49" charset="0"/>
                <a:cs typeface="Courier New" pitchFamily="49" charset="0"/>
              </a:rPr>
              <a:t>|   5 |      PX SEND PARTITION (KEY)    | :TQ10000      | 38234 |  1642K|     9   (0)| 00:00:01 |  Q1,00 | P-&gt;P | PART (KEY) </a:t>
            </a:r>
            <a:r>
              <a:rPr lang="en-US" altLang="ja-JP" sz="800" dirty="0" smtClean="0">
                <a:latin typeface="Courier New" pitchFamily="49" charset="0"/>
                <a:cs typeface="Courier New" pitchFamily="49" charset="0"/>
              </a:rPr>
              <a:t>|</a:t>
            </a:r>
          </a:p>
          <a:p>
            <a:pPr algn="l"/>
            <a:r>
              <a:rPr lang="en-US" altLang="ja-JP" sz="800" dirty="0" smtClean="0">
                <a:latin typeface="Courier New" pitchFamily="49" charset="0"/>
                <a:cs typeface="Courier New" pitchFamily="49" charset="0"/>
              </a:rPr>
              <a:t>|   6 |       PX BLOCK ITERATOR         |               | 38234 |  1642K|     9   (0)| 00:00:01 |  Q1,00 | PCWC |            |</a:t>
            </a:r>
          </a:p>
          <a:p>
            <a:pPr algn="l"/>
            <a:r>
              <a:rPr lang="en-US" altLang="ja-JP" sz="800" dirty="0" smtClean="0">
                <a:latin typeface="Courier New" pitchFamily="49" charset="0"/>
                <a:cs typeface="Courier New" pitchFamily="49" charset="0"/>
              </a:rPr>
              <a:t>|   7 |        TABLE ACCESS STORAGE FULL| SALES_FLAT    | 38234 |  1642K|     9   (0)| 00:00:01 |  Q1,00 | PCWP |            |</a:t>
            </a:r>
          </a:p>
          <a:p>
            <a:pPr algn="l"/>
            <a:r>
              <a:rPr lang="en-US" altLang="ja-JP" sz="800" dirty="0" smtClean="0">
                <a:latin typeface="Courier New" pitchFamily="49" charset="0"/>
                <a:cs typeface="Courier New" pitchFamily="49" charset="0"/>
              </a:rPr>
              <a:t>------------------------------------------------------------------------------------------------------------------------------</a:t>
            </a:r>
          </a:p>
        </p:txBody>
      </p:sp>
      <p:sp>
        <p:nvSpPr>
          <p:cNvPr id="12" name="テキスト ボックス 11"/>
          <p:cNvSpPr txBox="1"/>
          <p:nvPr/>
        </p:nvSpPr>
        <p:spPr>
          <a:xfrm>
            <a:off x="817881" y="4216400"/>
            <a:ext cx="45719" cy="114300"/>
          </a:xfrm>
          <a:prstGeom prst="rect">
            <a:avLst/>
          </a:prstGeom>
          <a:noFill/>
        </p:spPr>
        <p:txBody>
          <a:bodyPr wrap="square" lIns="0" tIns="0" rIns="0" bIns="0" rtlCol="0">
            <a:noAutofit/>
          </a:bodyPr>
          <a:lstStyle/>
          <a:p>
            <a:pPr>
              <a:lnSpc>
                <a:spcPct val="90000"/>
              </a:lnSpc>
            </a:pPr>
            <a:endParaRPr kumimoji="1" lang="ja-JP" altLang="en-US" dirty="0"/>
          </a:p>
        </p:txBody>
      </p:sp>
      <p:sp>
        <p:nvSpPr>
          <p:cNvPr id="16" name="スライド番号プレースホルダ 15"/>
          <p:cNvSpPr>
            <a:spLocks noGrp="1"/>
          </p:cNvSpPr>
          <p:nvPr>
            <p:ph type="sldNum" sz="quarter" idx="16"/>
          </p:nvPr>
        </p:nvSpPr>
        <p:spPr/>
        <p:txBody>
          <a:bodyPr/>
          <a:lstStyle/>
          <a:p>
            <a:pPr>
              <a:defRPr/>
            </a:pPr>
            <a:fld id="{B27B1E3C-9432-49E5-A460-E09A7323E94F}" type="slidenum">
              <a:rPr lang="en-US" altLang="ja-JP" smtClean="0"/>
              <a:pPr>
                <a:defRPr/>
              </a:pPr>
              <a:t>31</a:t>
            </a:fld>
            <a:endParaRPr lang="ja-JP" altLang="en-US" dirty="0"/>
          </a:p>
        </p:txBody>
      </p:sp>
      <p:sp>
        <p:nvSpPr>
          <p:cNvPr id="17" name="フッター プレースホルダ 16"/>
          <p:cNvSpPr>
            <a:spLocks noGrp="1"/>
          </p:cNvSpPr>
          <p:nvPr>
            <p:ph type="ftr" sz="quarter" idx="15"/>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ja-JP" altLang="en-US" dirty="0" smtClean="0"/>
              <a:t>パーティション表に対するパラレル・ロード</a:t>
            </a:r>
            <a:endParaRPr lang="en-US" altLang="ja-JP" dirty="0" smtClean="0"/>
          </a:p>
        </p:txBody>
      </p:sp>
      <p:sp>
        <p:nvSpPr>
          <p:cNvPr id="16" name="テキスト プレースホルダ 15"/>
          <p:cNvSpPr>
            <a:spLocks noGrp="1"/>
          </p:cNvSpPr>
          <p:nvPr>
            <p:ph type="body" sz="quarter" idx="13"/>
          </p:nvPr>
        </p:nvSpPr>
        <p:spPr/>
        <p:txBody>
          <a:bodyPr/>
          <a:lstStyle/>
          <a:p>
            <a:r>
              <a:rPr lang="en-US" altLang="ja-JP" sz="1600" dirty="0" smtClean="0"/>
              <a:t>HCC</a:t>
            </a:r>
            <a:r>
              <a:rPr lang="ja-JP" altLang="en-US" sz="1600" dirty="0" smtClean="0"/>
              <a:t>圧縮で構成されている場合に、複数スレーブ</a:t>
            </a:r>
            <a:r>
              <a:rPr lang="en-US" altLang="ja-JP" sz="1600" dirty="0" smtClean="0"/>
              <a:t>/</a:t>
            </a:r>
            <a:r>
              <a:rPr lang="ja-JP" altLang="en-US" sz="1600" dirty="0" smtClean="0"/>
              <a:t>パーティションにてロードしたい場合</a:t>
            </a:r>
            <a:endParaRPr kumimoji="1" lang="ja-JP" altLang="en-US" sz="1600" dirty="0"/>
          </a:p>
        </p:txBody>
      </p:sp>
      <p:sp>
        <p:nvSpPr>
          <p:cNvPr id="11" name="コンテンツ プレースホルダ 10"/>
          <p:cNvSpPr>
            <a:spLocks noGrp="1"/>
          </p:cNvSpPr>
          <p:nvPr>
            <p:ph idx="1"/>
          </p:nvPr>
        </p:nvSpPr>
        <p:spPr>
          <a:xfrm>
            <a:off x="398467" y="3924300"/>
            <a:ext cx="8347065" cy="685800"/>
          </a:xfrm>
        </p:spPr>
        <p:txBody>
          <a:bodyPr/>
          <a:lstStyle/>
          <a:p>
            <a:pPr>
              <a:buNone/>
            </a:pPr>
            <a:r>
              <a:rPr lang="ja-JP" altLang="en-US" sz="1600" kern="0" baseline="30000" dirty="0" smtClean="0">
                <a:latin typeface="+mn-lt"/>
              </a:rPr>
              <a:t>（補足）</a:t>
            </a:r>
            <a:r>
              <a:rPr lang="en-US" altLang="ja-JP" sz="1600" kern="0" baseline="30000" dirty="0" smtClean="0">
                <a:latin typeface="+mn-lt"/>
              </a:rPr>
              <a:t>1</a:t>
            </a:r>
            <a:r>
              <a:rPr lang="ja-JP" altLang="en-US" sz="1600" kern="0" baseline="30000" dirty="0" err="1" smtClean="0">
                <a:latin typeface="+mn-lt"/>
              </a:rPr>
              <a:t>つの</a:t>
            </a:r>
            <a:r>
              <a:rPr lang="ja-JP" altLang="en-US" sz="1600" kern="0" baseline="30000" dirty="0" smtClean="0">
                <a:latin typeface="+mn-lt"/>
              </a:rPr>
              <a:t>パーティションに対して、複数スレーブプロセスにてロードする場合、</a:t>
            </a:r>
            <a:endParaRPr lang="en-US" altLang="ja-JP" sz="1600" kern="0" baseline="30000" dirty="0" smtClean="0">
              <a:latin typeface="+mn-lt"/>
            </a:endParaRPr>
          </a:p>
          <a:p>
            <a:pPr>
              <a:buNone/>
            </a:pPr>
            <a:r>
              <a:rPr lang="en-US" altLang="ja-JP" sz="1600" kern="0" baseline="30000" dirty="0" smtClean="0">
                <a:latin typeface="+mn-lt"/>
              </a:rPr>
              <a:t>”HV </a:t>
            </a:r>
            <a:r>
              <a:rPr lang="en-US" altLang="ja-JP" sz="1600" kern="0" baseline="30000" dirty="0" err="1" smtClean="0">
                <a:latin typeface="+mn-lt"/>
              </a:rPr>
              <a:t>enqueue</a:t>
            </a:r>
            <a:r>
              <a:rPr lang="en-US" altLang="ja-JP" sz="1600" kern="0" baseline="30000" dirty="0" smtClean="0">
                <a:latin typeface="+mn-lt"/>
              </a:rPr>
              <a:t>”</a:t>
            </a:r>
            <a:r>
              <a:rPr lang="ja-JP" altLang="en-US" sz="1600" kern="0" baseline="30000" dirty="0" smtClean="0">
                <a:latin typeface="+mn-lt"/>
              </a:rPr>
              <a:t>の待機イベントが発生する場合があります。</a:t>
            </a:r>
            <a:endParaRPr lang="en-US" altLang="ja-JP" sz="1600" kern="0" baseline="30000" dirty="0" smtClean="0">
              <a:latin typeface="+mn-lt"/>
            </a:endParaRPr>
          </a:p>
          <a:p>
            <a:pPr>
              <a:buNone/>
            </a:pPr>
            <a:r>
              <a:rPr lang="ja-JP" altLang="en-US" sz="1600" kern="0" baseline="30000" dirty="0" smtClean="0">
                <a:latin typeface="+mn-lt"/>
              </a:rPr>
              <a:t>これは、データの一貫性のための</a:t>
            </a:r>
            <a:r>
              <a:rPr lang="en-US" altLang="ja-JP" sz="1600" kern="0" baseline="30000" dirty="0" smtClean="0">
                <a:latin typeface="+mn-lt"/>
              </a:rPr>
              <a:t>HWM</a:t>
            </a:r>
            <a:r>
              <a:rPr lang="ja-JP" altLang="en-US" sz="1600" kern="0" baseline="30000" dirty="0" smtClean="0">
                <a:latin typeface="+mn-lt"/>
              </a:rPr>
              <a:t>を保護する待機イベントになります。</a:t>
            </a:r>
            <a:endParaRPr lang="en-US" altLang="ja-JP" sz="1600" kern="0" baseline="30000" dirty="0" smtClean="0">
              <a:latin typeface="+mn-lt"/>
            </a:endParaRPr>
          </a:p>
          <a:p>
            <a:endParaRPr kumimoji="1" lang="ja-JP" altLang="en-US" sz="1600" dirty="0">
              <a:latin typeface="+mn-lt"/>
            </a:endParaRPr>
          </a:p>
        </p:txBody>
      </p:sp>
      <p:pic>
        <p:nvPicPr>
          <p:cNvPr id="9" name="Picture 8" descr="enq_HV.gif"/>
          <p:cNvPicPr>
            <a:picLocks noChangeAspect="1"/>
          </p:cNvPicPr>
          <p:nvPr/>
        </p:nvPicPr>
        <p:blipFill>
          <a:blip r:embed="rId3"/>
          <a:stretch>
            <a:fillRect/>
          </a:stretch>
        </p:blipFill>
        <p:spPr>
          <a:xfrm>
            <a:off x="5163047" y="3772772"/>
            <a:ext cx="3730734" cy="1035220"/>
          </a:xfrm>
          <a:prstGeom prst="rect">
            <a:avLst/>
          </a:prstGeom>
        </p:spPr>
      </p:pic>
      <p:sp>
        <p:nvSpPr>
          <p:cNvPr id="8" name="Rectangle 4"/>
          <p:cNvSpPr>
            <a:spLocks noChangeArrowheads="1"/>
          </p:cNvSpPr>
          <p:nvPr/>
        </p:nvSpPr>
        <p:spPr bwMode="auto">
          <a:xfrm>
            <a:off x="718099" y="1313900"/>
            <a:ext cx="7961379" cy="424327"/>
          </a:xfrm>
          <a:prstGeom prst="rect">
            <a:avLst/>
          </a:prstGeom>
          <a:solidFill>
            <a:srgbClr val="EAEAEA"/>
          </a:solidFill>
          <a:ln w="9525">
            <a:solidFill>
              <a:srgbClr val="808080"/>
            </a:solidFill>
            <a:miter lim="800000"/>
            <a:headEnd/>
            <a:tailEnd/>
          </a:ln>
          <a:effectLst>
            <a:glow rad="101600">
              <a:schemeClr val="accent2">
                <a:satMod val="175000"/>
                <a:alpha val="40000"/>
              </a:schemeClr>
            </a:glow>
          </a:effectLst>
        </p:spPr>
        <p:txBody>
          <a:bodyPr wrap="square" lIns="92075" tIns="46038" rIns="92075" bIns="46038" anchor="ctr">
            <a:noAutofit/>
          </a:bodyPr>
          <a:lstStyle/>
          <a:p>
            <a:pPr algn="l"/>
            <a:r>
              <a:rPr lang="en-US" altLang="ja-JP" sz="1100" dirty="0" smtClean="0">
                <a:latin typeface="Courier New" pitchFamily="49" charset="0"/>
                <a:cs typeface="Courier New" pitchFamily="49" charset="0"/>
              </a:rPr>
              <a:t>insert /*+ append </a:t>
            </a:r>
            <a:r>
              <a:rPr lang="en-US" altLang="ja-JP" sz="1100" dirty="0" err="1" smtClean="0">
                <a:solidFill>
                  <a:srgbClr val="FF0000"/>
                </a:solidFill>
                <a:latin typeface="Courier New" pitchFamily="49" charset="0"/>
                <a:cs typeface="Courier New" pitchFamily="49" charset="0"/>
              </a:rPr>
              <a:t>pq_distribute</a:t>
            </a:r>
            <a:r>
              <a:rPr lang="en-US" altLang="ja-JP" sz="1100" dirty="0" smtClean="0">
                <a:solidFill>
                  <a:srgbClr val="FF0000"/>
                </a:solidFill>
                <a:latin typeface="Courier New" pitchFamily="49" charset="0"/>
                <a:cs typeface="Courier New" pitchFamily="49" charset="0"/>
              </a:rPr>
              <a:t>(t, none) </a:t>
            </a:r>
            <a:r>
              <a:rPr lang="en-US" altLang="ja-JP" sz="1100" dirty="0" smtClean="0">
                <a:latin typeface="Courier New" pitchFamily="49" charset="0"/>
                <a:cs typeface="Courier New" pitchFamily="49" charset="0"/>
              </a:rPr>
              <a:t>*/ into SALES_PART_QH t select * from SALES_FLAT;</a:t>
            </a:r>
          </a:p>
        </p:txBody>
      </p:sp>
      <p:sp>
        <p:nvSpPr>
          <p:cNvPr id="10" name="Rectangle 4"/>
          <p:cNvSpPr>
            <a:spLocks noChangeArrowheads="1"/>
          </p:cNvSpPr>
          <p:nvPr/>
        </p:nvSpPr>
        <p:spPr bwMode="auto">
          <a:xfrm>
            <a:off x="716296" y="1835633"/>
            <a:ext cx="7986640" cy="1820773"/>
          </a:xfrm>
          <a:prstGeom prst="rect">
            <a:avLst/>
          </a:prstGeom>
          <a:solidFill>
            <a:srgbClr val="EAEAEA"/>
          </a:solidFill>
          <a:ln w="9525">
            <a:solidFill>
              <a:srgbClr val="808080"/>
            </a:solidFill>
            <a:miter lim="800000"/>
            <a:headEnd/>
            <a:tailEnd/>
          </a:ln>
          <a:effectLst>
            <a:glow rad="101600">
              <a:schemeClr val="accent2">
                <a:satMod val="175000"/>
                <a:alpha val="40000"/>
              </a:schemeClr>
            </a:glow>
          </a:effectLst>
        </p:spPr>
        <p:txBody>
          <a:bodyPr wrap="square" lIns="92075" tIns="46038" rIns="92075" bIns="46038" anchor="ctr">
            <a:noAutofit/>
          </a:bodyPr>
          <a:lstStyle/>
          <a:p>
            <a:pPr algn="l"/>
            <a:r>
              <a:rPr lang="en-US" altLang="ja-JP" sz="800" dirty="0" smtClean="0">
                <a:latin typeface="Courier New" pitchFamily="49" charset="0"/>
                <a:cs typeface="Courier New" pitchFamily="49" charset="0"/>
              </a:rPr>
              <a:t>----------------------------------------------------------------------------------------------------------------------------</a:t>
            </a:r>
          </a:p>
          <a:p>
            <a:pPr algn="l"/>
            <a:r>
              <a:rPr lang="en-US" altLang="ja-JP" sz="800" dirty="0" smtClean="0">
                <a:latin typeface="Courier New" pitchFamily="49" charset="0"/>
                <a:cs typeface="Courier New" pitchFamily="49" charset="0"/>
              </a:rPr>
              <a:t>| Id  | Operation                     | Name          | Rows  | Bytes | Cost (%CPU)| Time     |    TQ  |IN-OUT| PQ </a:t>
            </a:r>
            <a:r>
              <a:rPr lang="en-US" altLang="ja-JP" sz="800" dirty="0" err="1" smtClean="0">
                <a:latin typeface="Courier New" pitchFamily="49" charset="0"/>
                <a:cs typeface="Courier New" pitchFamily="49" charset="0"/>
              </a:rPr>
              <a:t>Distrib</a:t>
            </a:r>
            <a:r>
              <a:rPr lang="en-US" altLang="ja-JP" sz="800" dirty="0" smtClean="0">
                <a:latin typeface="Courier New" pitchFamily="49" charset="0"/>
                <a:cs typeface="Courier New" pitchFamily="49" charset="0"/>
              </a:rPr>
              <a:t> |</a:t>
            </a:r>
          </a:p>
          <a:p>
            <a:pPr algn="l"/>
            <a:r>
              <a:rPr lang="en-US" altLang="ja-JP" sz="800" dirty="0" smtClean="0">
                <a:latin typeface="Courier New" pitchFamily="49" charset="0"/>
                <a:cs typeface="Courier New" pitchFamily="49" charset="0"/>
              </a:rPr>
              <a:t>----------------------------------------------------------------------------------------------------------------------------</a:t>
            </a:r>
          </a:p>
          <a:p>
            <a:pPr algn="l"/>
            <a:r>
              <a:rPr lang="en-US" altLang="ja-JP" sz="800" dirty="0" smtClean="0">
                <a:latin typeface="Courier New" pitchFamily="49" charset="0"/>
                <a:cs typeface="Courier New" pitchFamily="49" charset="0"/>
              </a:rPr>
              <a:t>|   0 | INSERT STATEMENT              |               | 38234 |  1642K|     9   (0)| 00:00:01 |        |      |            |</a:t>
            </a:r>
          </a:p>
          <a:p>
            <a:pPr algn="l"/>
            <a:r>
              <a:rPr lang="en-US" altLang="ja-JP" sz="800" dirty="0" smtClean="0">
                <a:latin typeface="Courier New" pitchFamily="49" charset="0"/>
                <a:cs typeface="Courier New" pitchFamily="49" charset="0"/>
              </a:rPr>
              <a:t>|   1 |  PX COORDINATOR               |               |       |       |            |          |        |      |            |</a:t>
            </a:r>
          </a:p>
          <a:p>
            <a:pPr algn="l"/>
            <a:r>
              <a:rPr lang="en-US" altLang="ja-JP" sz="800" dirty="0" smtClean="0">
                <a:latin typeface="Courier New" pitchFamily="49" charset="0"/>
                <a:cs typeface="Courier New" pitchFamily="49" charset="0"/>
              </a:rPr>
              <a:t>|   2 |   PX SEND QC (RANDOM)         | :TQ10000      | 38234 |  1642K|     9   (0)| 00:00:01 |  Q1,00 | P-&gt;S | QC (RAND)  |</a:t>
            </a:r>
          </a:p>
          <a:p>
            <a:pPr algn="l"/>
            <a:r>
              <a:rPr lang="en-US" altLang="ja-JP" sz="800" dirty="0" smtClean="0">
                <a:latin typeface="Courier New" pitchFamily="49" charset="0"/>
                <a:cs typeface="Courier New" pitchFamily="49" charset="0"/>
              </a:rPr>
              <a:t>|   3 |    LOAD AS SELECT             | </a:t>
            </a:r>
            <a:r>
              <a:rPr lang="en-US" altLang="ja-JP" sz="800" dirty="0" smtClean="0">
                <a:solidFill>
                  <a:srgbClr val="FF0000"/>
                </a:solidFill>
                <a:latin typeface="Courier New" pitchFamily="49" charset="0"/>
                <a:cs typeface="Courier New" pitchFamily="49" charset="0"/>
              </a:rPr>
              <a:t>SALES_PART_QH</a:t>
            </a:r>
            <a:r>
              <a:rPr lang="en-US" altLang="ja-JP" sz="800" dirty="0" smtClean="0">
                <a:latin typeface="Courier New" pitchFamily="49" charset="0"/>
                <a:cs typeface="Courier New" pitchFamily="49" charset="0"/>
              </a:rPr>
              <a:t> |       |       |            |          |  Q1,00 | PCWP |            |</a:t>
            </a:r>
          </a:p>
          <a:p>
            <a:pPr algn="l"/>
            <a:r>
              <a:rPr lang="en-US" altLang="ja-JP" sz="800" dirty="0" smtClean="0">
                <a:latin typeface="Courier New" pitchFamily="49" charset="0"/>
                <a:cs typeface="Courier New" pitchFamily="49" charset="0"/>
              </a:rPr>
              <a:t>|   4 |     PX BLOCK ITERATOR         |               | 38234 |  1642K|     9   (0)| 00:00:01 |  Q1,00 | PCWC |            |</a:t>
            </a:r>
          </a:p>
          <a:p>
            <a:pPr algn="l"/>
            <a:r>
              <a:rPr lang="en-US" altLang="ja-JP" sz="800" dirty="0" smtClean="0">
                <a:latin typeface="Courier New" pitchFamily="49" charset="0"/>
                <a:cs typeface="Courier New" pitchFamily="49" charset="0"/>
              </a:rPr>
              <a:t>|   5 |      TABLE ACCESS STORAGE FULL| SALES_FLAT    | 38234 |  1642K|     9   (0)| 00:00:01 |  Q1,00 | PCWP |            |</a:t>
            </a:r>
          </a:p>
          <a:p>
            <a:pPr algn="l"/>
            <a:r>
              <a:rPr lang="en-US" altLang="ja-JP" sz="800" dirty="0" smtClean="0">
                <a:latin typeface="Courier New" pitchFamily="49" charset="0"/>
                <a:cs typeface="Courier New" pitchFamily="49" charset="0"/>
              </a:rPr>
              <a:t>----------------------------------------------------------------------------------------------------------------------------</a:t>
            </a:r>
          </a:p>
        </p:txBody>
      </p:sp>
      <p:sp>
        <p:nvSpPr>
          <p:cNvPr id="17" name="スライド番号プレースホルダ 16"/>
          <p:cNvSpPr>
            <a:spLocks noGrp="1"/>
          </p:cNvSpPr>
          <p:nvPr>
            <p:ph type="sldNum" sz="quarter" idx="16"/>
          </p:nvPr>
        </p:nvSpPr>
        <p:spPr/>
        <p:txBody>
          <a:bodyPr/>
          <a:lstStyle/>
          <a:p>
            <a:pPr>
              <a:defRPr/>
            </a:pPr>
            <a:fld id="{B27B1E3C-9432-49E5-A460-E09A7323E94F}" type="slidenum">
              <a:rPr lang="en-US" altLang="ja-JP" smtClean="0"/>
              <a:pPr>
                <a:defRPr/>
              </a:pPr>
              <a:t>32</a:t>
            </a:fld>
            <a:endParaRPr lang="ja-JP" altLang="en-US" dirty="0"/>
          </a:p>
        </p:txBody>
      </p:sp>
      <p:sp>
        <p:nvSpPr>
          <p:cNvPr id="18" name="フッター プレースホルダ 17"/>
          <p:cNvSpPr>
            <a:spLocks noGrp="1"/>
          </p:cNvSpPr>
          <p:nvPr>
            <p:ph type="ftr" sz="quarter" idx="15"/>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dirty="0" smtClean="0"/>
              <a:t>データ圧縮の利用</a:t>
            </a:r>
            <a:endParaRPr kumimoji="1" lang="ja-JP" altLang="en-US" dirty="0"/>
          </a:p>
        </p:txBody>
      </p:sp>
    </p:spTree>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en-US" altLang="ja-JP" smtClean="0"/>
              <a:t>Hybrid Columnar Compression</a:t>
            </a:r>
            <a:endParaRPr lang="en-US" altLang="ja-JP" dirty="0" smtClean="0"/>
          </a:p>
        </p:txBody>
      </p:sp>
      <p:sp>
        <p:nvSpPr>
          <p:cNvPr id="83" name="コンテンツ プレースホルダ 82"/>
          <p:cNvSpPr>
            <a:spLocks noGrp="1"/>
          </p:cNvSpPr>
          <p:nvPr>
            <p:ph idx="1"/>
          </p:nvPr>
        </p:nvSpPr>
        <p:spPr/>
        <p:txBody>
          <a:bodyPr/>
          <a:lstStyle/>
          <a:p>
            <a:pPr>
              <a:buClr>
                <a:schemeClr val="accent1"/>
              </a:buClr>
              <a:buFont typeface="Arial" pitchFamily="34" charset="0"/>
              <a:buChar char="•"/>
            </a:pPr>
            <a:r>
              <a:rPr lang="en-US" altLang="ja-JP" sz="1600" dirty="0" smtClean="0"/>
              <a:t>HCC</a:t>
            </a:r>
            <a:r>
              <a:rPr lang="ja-JP" altLang="en-US" sz="1600" dirty="0" smtClean="0"/>
              <a:t>では、行データを</a:t>
            </a:r>
            <a:r>
              <a:rPr lang="ja-JP" altLang="en-US" sz="1600" dirty="0" smtClean="0">
                <a:solidFill>
                  <a:srgbClr val="FF0000"/>
                </a:solidFill>
              </a:rPr>
              <a:t>列ごとに並び替え</a:t>
            </a:r>
            <a:r>
              <a:rPr lang="ja-JP" altLang="en-US" sz="1600" dirty="0" smtClean="0"/>
              <a:t>、圧縮する</a:t>
            </a:r>
            <a:endParaRPr lang="en-US" altLang="ja-JP" sz="1600" dirty="0" smtClean="0"/>
          </a:p>
          <a:p>
            <a:pPr lvl="1">
              <a:buClr>
                <a:schemeClr val="accent1"/>
              </a:buClr>
              <a:buFont typeface="Arial" pitchFamily="34" charset="0"/>
              <a:buChar char="•"/>
            </a:pPr>
            <a:r>
              <a:rPr lang="ja-JP" altLang="en-US" sz="1400" dirty="0" smtClean="0"/>
              <a:t>圧縮は</a:t>
            </a:r>
            <a:r>
              <a:rPr lang="en-US" altLang="ja-JP" sz="1400" dirty="0" smtClean="0"/>
              <a:t>Compression Unit</a:t>
            </a:r>
            <a:r>
              <a:rPr lang="ja-JP" altLang="en-US" sz="1400" dirty="0" smtClean="0"/>
              <a:t>単位で行われる</a:t>
            </a:r>
            <a:endParaRPr lang="en-US" altLang="ja-JP" sz="1400" dirty="0" smtClean="0"/>
          </a:p>
          <a:p>
            <a:pPr lvl="1">
              <a:buClr>
                <a:schemeClr val="accent1"/>
              </a:buClr>
              <a:buFont typeface="Arial" pitchFamily="34" charset="0"/>
              <a:buChar char="•"/>
            </a:pPr>
            <a:r>
              <a:rPr lang="ja-JP" altLang="en-US" sz="1400" dirty="0" smtClean="0"/>
              <a:t>列に並び変えることで、似た値が格納されやすくなり、圧縮効率が向上</a:t>
            </a:r>
          </a:p>
          <a:p>
            <a:pPr lvl="0">
              <a:buClr>
                <a:schemeClr val="accent1"/>
              </a:buClr>
              <a:buFont typeface="Arial" pitchFamily="34" charset="0"/>
              <a:buChar char="•"/>
            </a:pPr>
            <a:r>
              <a:rPr lang="ja-JP" altLang="en-US" sz="1600" dirty="0" smtClean="0"/>
              <a:t>圧縮率の高さに応じた</a:t>
            </a:r>
            <a:r>
              <a:rPr lang="en-US" altLang="ja-JP" sz="1600" dirty="0" smtClean="0"/>
              <a:t>４</a:t>
            </a:r>
            <a:r>
              <a:rPr lang="ja-JP" altLang="en-US" sz="1600" dirty="0" err="1" smtClean="0"/>
              <a:t>つの</a:t>
            </a:r>
            <a:r>
              <a:rPr lang="ja-JP" altLang="en-US" sz="1600" dirty="0" smtClean="0"/>
              <a:t>圧縮レベル</a:t>
            </a:r>
          </a:p>
          <a:p>
            <a:pPr lvl="1">
              <a:buClr>
                <a:schemeClr val="accent1"/>
              </a:buClr>
              <a:buFont typeface="Arial" pitchFamily="34" charset="0"/>
              <a:buChar char="•"/>
            </a:pPr>
            <a:r>
              <a:rPr lang="ja-JP" altLang="en-US" sz="1400" dirty="0" smtClean="0"/>
              <a:t>それぞれ圧縮アルゴリズムは異なる</a:t>
            </a:r>
          </a:p>
          <a:p>
            <a:pPr lvl="0">
              <a:buClr>
                <a:schemeClr val="accent1"/>
              </a:buClr>
              <a:buFont typeface="Arial" pitchFamily="34" charset="0"/>
              <a:buChar char="•"/>
            </a:pPr>
            <a:r>
              <a:rPr lang="ja-JP" altLang="en-US" sz="1400" dirty="0" smtClean="0"/>
              <a:t>圧縮レベルと圧縮および伸張のオーバーヘッドには以下の傾向がある</a:t>
            </a:r>
          </a:p>
          <a:p>
            <a:pPr>
              <a:buClr>
                <a:schemeClr val="accent1"/>
              </a:buClr>
              <a:buFont typeface="Wingdings" pitchFamily="2" charset="2"/>
              <a:buChar char="l"/>
            </a:pPr>
            <a:endParaRPr lang="ja-JP" altLang="en-US" sz="1400" dirty="0"/>
          </a:p>
        </p:txBody>
      </p:sp>
      <p:graphicFrame>
        <p:nvGraphicFramePr>
          <p:cNvPr id="294" name="Group 129"/>
          <p:cNvGraphicFramePr>
            <a:graphicFrameLocks noGrp="1"/>
          </p:cNvGraphicFramePr>
          <p:nvPr/>
        </p:nvGraphicFramePr>
        <p:xfrm>
          <a:off x="1315564" y="2905312"/>
          <a:ext cx="6172349" cy="1742738"/>
        </p:xfrm>
        <a:graphic>
          <a:graphicData uri="http://schemas.openxmlformats.org/drawingml/2006/table">
            <a:tbl>
              <a:tblPr/>
              <a:tblGrid>
                <a:gridCol w="1566458"/>
                <a:gridCol w="1075044"/>
                <a:gridCol w="1106627"/>
                <a:gridCol w="1172317"/>
                <a:gridCol w="1251903"/>
              </a:tblGrid>
              <a:tr h="384220">
                <a:tc>
                  <a:txBody>
                    <a:bodyPr/>
                    <a:lstStyle>
                      <a:defPPr>
                        <a:defRPr lang="en-US"/>
                      </a:defPPr>
                      <a:lvl1pPr marL="0" algn="l" defTabSz="914400" rtl="0" eaLnBrk="1" latinLnBrk="0" hangingPunct="1">
                        <a:defRPr kumimoji="1" sz="1800" kern="1200">
                          <a:solidFill>
                            <a:schemeClr val="tx1"/>
                          </a:solidFill>
                        </a:defRPr>
                      </a:lvl1pPr>
                      <a:lvl2pPr marL="457200" algn="l" defTabSz="914400" rtl="0" eaLnBrk="1" latinLnBrk="0" hangingPunct="1">
                        <a:defRPr kumimoji="1" sz="1800" kern="1200">
                          <a:solidFill>
                            <a:schemeClr val="tx1"/>
                          </a:solidFill>
                        </a:defRPr>
                      </a:lvl2pPr>
                      <a:lvl3pPr marL="914400" algn="l" defTabSz="914400" rtl="0" eaLnBrk="1" latinLnBrk="0" hangingPunct="1">
                        <a:defRPr kumimoji="1" sz="1800" kern="1200">
                          <a:solidFill>
                            <a:schemeClr val="tx1"/>
                          </a:solidFill>
                        </a:defRPr>
                      </a:lvl3pPr>
                      <a:lvl4pPr marL="1371600" algn="l" defTabSz="914400" rtl="0" eaLnBrk="1" latinLnBrk="0" hangingPunct="1">
                        <a:defRPr kumimoji="1" sz="1800" kern="1200">
                          <a:solidFill>
                            <a:schemeClr val="tx1"/>
                          </a:solidFill>
                        </a:defRPr>
                      </a:lvl4pPr>
                      <a:lvl5pPr marL="1828800" algn="l" defTabSz="914400" rtl="0" eaLnBrk="1" latinLnBrk="0" hangingPunct="1">
                        <a:defRPr kumimoji="1" sz="1800" kern="1200">
                          <a:solidFill>
                            <a:schemeClr val="tx1"/>
                          </a:solidFill>
                        </a:defRPr>
                      </a:lvl5pPr>
                      <a:lvl6pPr marL="2286000" algn="l" defTabSz="914400" rtl="0" eaLnBrk="1" latinLnBrk="0" hangingPunct="1">
                        <a:defRPr kumimoji="1" sz="1800" kern="1200">
                          <a:solidFill>
                            <a:schemeClr val="tx1"/>
                          </a:solidFill>
                        </a:defRPr>
                      </a:lvl6pPr>
                      <a:lvl7pPr marL="2743200" algn="l" defTabSz="914400" rtl="0" eaLnBrk="1" latinLnBrk="0" hangingPunct="1">
                        <a:defRPr kumimoji="1" sz="1800" kern="1200">
                          <a:solidFill>
                            <a:schemeClr val="tx1"/>
                          </a:solidFill>
                        </a:defRPr>
                      </a:lvl7pPr>
                      <a:lvl8pPr marL="3200400" algn="l" defTabSz="914400" rtl="0" eaLnBrk="1" latinLnBrk="0" hangingPunct="1">
                        <a:defRPr kumimoji="1" sz="1800" kern="1200">
                          <a:solidFill>
                            <a:schemeClr val="tx1"/>
                          </a:solidFill>
                        </a:defRPr>
                      </a:lvl8pPr>
                      <a:lvl9pPr marL="3657600" algn="l" defTabSz="914400" rtl="0" eaLnBrk="1" latinLnBrk="0" hangingPunct="1">
                        <a:defRPr kumimoji="1" sz="1800" kern="1200">
                          <a:solidFill>
                            <a:schemeClr val="tx1"/>
                          </a:solidFill>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ja-JP" altLang="en-US" sz="1200" b="0" i="0" u="none" strike="noStrike" cap="none" normalizeH="0" baseline="0" dirty="0" smtClean="0">
                          <a:ln>
                            <a:noFill/>
                          </a:ln>
                          <a:solidFill>
                            <a:schemeClr val="bg1"/>
                          </a:solidFill>
                          <a:effectLst/>
                          <a:latin typeface="Verdana" pitchFamily="34" charset="0"/>
                          <a:ea typeface="HGP創英角ｺﾞｼｯｸUB" pitchFamily="50" charset="-128"/>
                        </a:rPr>
                        <a:t>圧縮レベル</a:t>
                      </a:r>
                    </a:p>
                  </a:txBody>
                  <a:tcPr marL="93600" marR="93600" marT="46800" marB="4680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4D4D4D"/>
                        </a:gs>
                        <a:gs pos="50000">
                          <a:srgbClr val="4D4D4D">
                            <a:gamma/>
                            <a:tint val="83922"/>
                            <a:invGamma/>
                          </a:srgbClr>
                        </a:gs>
                        <a:gs pos="100000">
                          <a:srgbClr val="4D4D4D"/>
                        </a:gs>
                      </a:gsLst>
                      <a:lin ang="5400000" scaled="1"/>
                    </a:gradFill>
                  </a:tcPr>
                </a:tc>
                <a:tc>
                  <a:txBody>
                    <a:bodyPr/>
                    <a:lstStyle>
                      <a:defPPr>
                        <a:defRPr lang="en-US"/>
                      </a:defPPr>
                      <a:lvl1pPr marL="0" algn="l" defTabSz="914400" rtl="0" eaLnBrk="1" latinLnBrk="0" hangingPunct="1">
                        <a:defRPr kumimoji="1" sz="1800" kern="1200">
                          <a:solidFill>
                            <a:schemeClr val="tx1"/>
                          </a:solidFill>
                        </a:defRPr>
                      </a:lvl1pPr>
                      <a:lvl2pPr marL="457200" algn="l" defTabSz="914400" rtl="0" eaLnBrk="1" latinLnBrk="0" hangingPunct="1">
                        <a:defRPr kumimoji="1" sz="1800" kern="1200">
                          <a:solidFill>
                            <a:schemeClr val="tx1"/>
                          </a:solidFill>
                        </a:defRPr>
                      </a:lvl2pPr>
                      <a:lvl3pPr marL="914400" algn="l" defTabSz="914400" rtl="0" eaLnBrk="1" latinLnBrk="0" hangingPunct="1">
                        <a:defRPr kumimoji="1" sz="1800" kern="1200">
                          <a:solidFill>
                            <a:schemeClr val="tx1"/>
                          </a:solidFill>
                        </a:defRPr>
                      </a:lvl3pPr>
                      <a:lvl4pPr marL="1371600" algn="l" defTabSz="914400" rtl="0" eaLnBrk="1" latinLnBrk="0" hangingPunct="1">
                        <a:defRPr kumimoji="1" sz="1800" kern="1200">
                          <a:solidFill>
                            <a:schemeClr val="tx1"/>
                          </a:solidFill>
                        </a:defRPr>
                      </a:lvl4pPr>
                      <a:lvl5pPr marL="1828800" algn="l" defTabSz="914400" rtl="0" eaLnBrk="1" latinLnBrk="0" hangingPunct="1">
                        <a:defRPr kumimoji="1" sz="1800" kern="1200">
                          <a:solidFill>
                            <a:schemeClr val="tx1"/>
                          </a:solidFill>
                        </a:defRPr>
                      </a:lvl5pPr>
                      <a:lvl6pPr marL="2286000" algn="l" defTabSz="914400" rtl="0" eaLnBrk="1" latinLnBrk="0" hangingPunct="1">
                        <a:defRPr kumimoji="1" sz="1800" kern="1200">
                          <a:solidFill>
                            <a:schemeClr val="tx1"/>
                          </a:solidFill>
                        </a:defRPr>
                      </a:lvl6pPr>
                      <a:lvl7pPr marL="2743200" algn="l" defTabSz="914400" rtl="0" eaLnBrk="1" latinLnBrk="0" hangingPunct="1">
                        <a:defRPr kumimoji="1" sz="1800" kern="1200">
                          <a:solidFill>
                            <a:schemeClr val="tx1"/>
                          </a:solidFill>
                        </a:defRPr>
                      </a:lvl7pPr>
                      <a:lvl8pPr marL="3200400" algn="l" defTabSz="914400" rtl="0" eaLnBrk="1" latinLnBrk="0" hangingPunct="1">
                        <a:defRPr kumimoji="1" sz="1800" kern="1200">
                          <a:solidFill>
                            <a:schemeClr val="tx1"/>
                          </a:solidFill>
                        </a:defRPr>
                      </a:lvl8pPr>
                      <a:lvl9pPr marL="3657600" algn="l" defTabSz="914400" rtl="0" eaLnBrk="1" latinLnBrk="0" hangingPunct="1">
                        <a:defRPr kumimoji="1" sz="1800" kern="1200">
                          <a:solidFill>
                            <a:schemeClr val="tx1"/>
                          </a:solidFill>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ja-JP" sz="1200" b="0" i="0" u="none" strike="noStrike" cap="none" normalizeH="0" baseline="0" dirty="0" smtClean="0">
                          <a:ln>
                            <a:noFill/>
                          </a:ln>
                          <a:solidFill>
                            <a:schemeClr val="bg1"/>
                          </a:solidFill>
                          <a:effectLst/>
                          <a:latin typeface="Verdana" pitchFamily="34" charset="0"/>
                          <a:ea typeface="HGP創英角ｺﾞｼｯｸUB" pitchFamily="50" charset="-128"/>
                        </a:rPr>
                        <a:t>Query Low</a:t>
                      </a: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4D4D4D"/>
                        </a:gs>
                        <a:gs pos="50000">
                          <a:srgbClr val="4D4D4D">
                            <a:gamma/>
                            <a:tint val="83922"/>
                            <a:invGamma/>
                          </a:srgbClr>
                        </a:gs>
                        <a:gs pos="100000">
                          <a:srgbClr val="4D4D4D"/>
                        </a:gs>
                      </a:gsLst>
                      <a:lin ang="5400000" scaled="1"/>
                    </a:gradFill>
                  </a:tcPr>
                </a:tc>
                <a:tc>
                  <a:txBody>
                    <a:bodyPr/>
                    <a:lstStyle>
                      <a:defPPr>
                        <a:defRPr lang="en-US"/>
                      </a:defPPr>
                      <a:lvl1pPr marL="0" algn="l" defTabSz="914400" rtl="0" eaLnBrk="1" latinLnBrk="0" hangingPunct="1">
                        <a:defRPr kumimoji="1" sz="1800" kern="1200">
                          <a:solidFill>
                            <a:schemeClr val="tx1"/>
                          </a:solidFill>
                        </a:defRPr>
                      </a:lvl1pPr>
                      <a:lvl2pPr marL="457200" algn="l" defTabSz="914400" rtl="0" eaLnBrk="1" latinLnBrk="0" hangingPunct="1">
                        <a:defRPr kumimoji="1" sz="1800" kern="1200">
                          <a:solidFill>
                            <a:schemeClr val="tx1"/>
                          </a:solidFill>
                        </a:defRPr>
                      </a:lvl2pPr>
                      <a:lvl3pPr marL="914400" algn="l" defTabSz="914400" rtl="0" eaLnBrk="1" latinLnBrk="0" hangingPunct="1">
                        <a:defRPr kumimoji="1" sz="1800" kern="1200">
                          <a:solidFill>
                            <a:schemeClr val="tx1"/>
                          </a:solidFill>
                        </a:defRPr>
                      </a:lvl3pPr>
                      <a:lvl4pPr marL="1371600" algn="l" defTabSz="914400" rtl="0" eaLnBrk="1" latinLnBrk="0" hangingPunct="1">
                        <a:defRPr kumimoji="1" sz="1800" kern="1200">
                          <a:solidFill>
                            <a:schemeClr val="tx1"/>
                          </a:solidFill>
                        </a:defRPr>
                      </a:lvl4pPr>
                      <a:lvl5pPr marL="1828800" algn="l" defTabSz="914400" rtl="0" eaLnBrk="1" latinLnBrk="0" hangingPunct="1">
                        <a:defRPr kumimoji="1" sz="1800" kern="1200">
                          <a:solidFill>
                            <a:schemeClr val="tx1"/>
                          </a:solidFill>
                        </a:defRPr>
                      </a:lvl5pPr>
                      <a:lvl6pPr marL="2286000" algn="l" defTabSz="914400" rtl="0" eaLnBrk="1" latinLnBrk="0" hangingPunct="1">
                        <a:defRPr kumimoji="1" sz="1800" kern="1200">
                          <a:solidFill>
                            <a:schemeClr val="tx1"/>
                          </a:solidFill>
                        </a:defRPr>
                      </a:lvl6pPr>
                      <a:lvl7pPr marL="2743200" algn="l" defTabSz="914400" rtl="0" eaLnBrk="1" latinLnBrk="0" hangingPunct="1">
                        <a:defRPr kumimoji="1" sz="1800" kern="1200">
                          <a:solidFill>
                            <a:schemeClr val="tx1"/>
                          </a:solidFill>
                        </a:defRPr>
                      </a:lvl7pPr>
                      <a:lvl8pPr marL="3200400" algn="l" defTabSz="914400" rtl="0" eaLnBrk="1" latinLnBrk="0" hangingPunct="1">
                        <a:defRPr kumimoji="1" sz="1800" kern="1200">
                          <a:solidFill>
                            <a:schemeClr val="tx1"/>
                          </a:solidFill>
                        </a:defRPr>
                      </a:lvl8pPr>
                      <a:lvl9pPr marL="3657600" algn="l" defTabSz="914400" rtl="0" eaLnBrk="1" latinLnBrk="0" hangingPunct="1">
                        <a:defRPr kumimoji="1" sz="1800" kern="1200">
                          <a:solidFill>
                            <a:schemeClr val="tx1"/>
                          </a:solidFill>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ja-JP" sz="1200" b="0" i="0" u="none" strike="noStrike" cap="none" normalizeH="0" baseline="0" dirty="0" smtClean="0">
                          <a:ln>
                            <a:noFill/>
                          </a:ln>
                          <a:solidFill>
                            <a:schemeClr val="bg1"/>
                          </a:solidFill>
                          <a:effectLst/>
                          <a:latin typeface="Verdana" pitchFamily="34" charset="0"/>
                          <a:ea typeface="HGP創英角ｺﾞｼｯｸUB" pitchFamily="50" charset="-128"/>
                        </a:rPr>
                        <a:t>Query High</a:t>
                      </a:r>
                      <a:endParaRPr kumimoji="0" lang="ja-JP" altLang="en-US" sz="1200" b="0" i="0" u="none" strike="noStrike" cap="none" normalizeH="0" baseline="0" dirty="0" smtClean="0">
                        <a:ln>
                          <a:noFill/>
                        </a:ln>
                        <a:solidFill>
                          <a:schemeClr val="bg1"/>
                        </a:solidFill>
                        <a:effectLst/>
                        <a:latin typeface="Verdana" pitchFamily="34" charset="0"/>
                        <a:ea typeface="HGP創英角ｺﾞｼｯｸUB" pitchFamily="50" charset="-128"/>
                      </a:endParaRP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4D4D4D"/>
                        </a:gs>
                        <a:gs pos="50000">
                          <a:srgbClr val="4D4D4D">
                            <a:gamma/>
                            <a:tint val="83922"/>
                            <a:invGamma/>
                          </a:srgbClr>
                        </a:gs>
                        <a:gs pos="100000">
                          <a:srgbClr val="4D4D4D"/>
                        </a:gs>
                      </a:gsLst>
                      <a:lin ang="5400000" scaled="1"/>
                    </a:gradFill>
                  </a:tcPr>
                </a:tc>
                <a:tc>
                  <a:txBody>
                    <a:bodyPr/>
                    <a:lstStyle>
                      <a:defPPr>
                        <a:defRPr lang="en-US"/>
                      </a:defPPr>
                      <a:lvl1pPr marL="0" algn="l" defTabSz="914400" rtl="0" eaLnBrk="1" latinLnBrk="0" hangingPunct="1">
                        <a:defRPr kumimoji="1" sz="1800" kern="1200">
                          <a:solidFill>
                            <a:schemeClr val="tx1"/>
                          </a:solidFill>
                        </a:defRPr>
                      </a:lvl1pPr>
                      <a:lvl2pPr marL="457200" algn="l" defTabSz="914400" rtl="0" eaLnBrk="1" latinLnBrk="0" hangingPunct="1">
                        <a:defRPr kumimoji="1" sz="1800" kern="1200">
                          <a:solidFill>
                            <a:schemeClr val="tx1"/>
                          </a:solidFill>
                        </a:defRPr>
                      </a:lvl2pPr>
                      <a:lvl3pPr marL="914400" algn="l" defTabSz="914400" rtl="0" eaLnBrk="1" latinLnBrk="0" hangingPunct="1">
                        <a:defRPr kumimoji="1" sz="1800" kern="1200">
                          <a:solidFill>
                            <a:schemeClr val="tx1"/>
                          </a:solidFill>
                        </a:defRPr>
                      </a:lvl3pPr>
                      <a:lvl4pPr marL="1371600" algn="l" defTabSz="914400" rtl="0" eaLnBrk="1" latinLnBrk="0" hangingPunct="1">
                        <a:defRPr kumimoji="1" sz="1800" kern="1200">
                          <a:solidFill>
                            <a:schemeClr val="tx1"/>
                          </a:solidFill>
                        </a:defRPr>
                      </a:lvl4pPr>
                      <a:lvl5pPr marL="1828800" algn="l" defTabSz="914400" rtl="0" eaLnBrk="1" latinLnBrk="0" hangingPunct="1">
                        <a:defRPr kumimoji="1" sz="1800" kern="1200">
                          <a:solidFill>
                            <a:schemeClr val="tx1"/>
                          </a:solidFill>
                        </a:defRPr>
                      </a:lvl5pPr>
                      <a:lvl6pPr marL="2286000" algn="l" defTabSz="914400" rtl="0" eaLnBrk="1" latinLnBrk="0" hangingPunct="1">
                        <a:defRPr kumimoji="1" sz="1800" kern="1200">
                          <a:solidFill>
                            <a:schemeClr val="tx1"/>
                          </a:solidFill>
                        </a:defRPr>
                      </a:lvl6pPr>
                      <a:lvl7pPr marL="2743200" algn="l" defTabSz="914400" rtl="0" eaLnBrk="1" latinLnBrk="0" hangingPunct="1">
                        <a:defRPr kumimoji="1" sz="1800" kern="1200">
                          <a:solidFill>
                            <a:schemeClr val="tx1"/>
                          </a:solidFill>
                        </a:defRPr>
                      </a:lvl7pPr>
                      <a:lvl8pPr marL="3200400" algn="l" defTabSz="914400" rtl="0" eaLnBrk="1" latinLnBrk="0" hangingPunct="1">
                        <a:defRPr kumimoji="1" sz="1800" kern="1200">
                          <a:solidFill>
                            <a:schemeClr val="tx1"/>
                          </a:solidFill>
                        </a:defRPr>
                      </a:lvl8pPr>
                      <a:lvl9pPr marL="3657600" algn="l" defTabSz="914400" rtl="0" eaLnBrk="1" latinLnBrk="0" hangingPunct="1">
                        <a:defRPr kumimoji="1" sz="1800" kern="1200">
                          <a:solidFill>
                            <a:schemeClr val="tx1"/>
                          </a:solidFill>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ja-JP" sz="1200" b="0" i="0" u="none" strike="noStrike" cap="none" normalizeH="0" baseline="0" dirty="0" smtClean="0">
                          <a:ln>
                            <a:noFill/>
                          </a:ln>
                          <a:solidFill>
                            <a:schemeClr val="bg1"/>
                          </a:solidFill>
                          <a:effectLst/>
                          <a:latin typeface="Verdana" pitchFamily="34" charset="0"/>
                          <a:ea typeface="HGP創英角ｺﾞｼｯｸUB" pitchFamily="50" charset="-128"/>
                        </a:rPr>
                        <a:t>Archive Low</a:t>
                      </a:r>
                      <a:endParaRPr kumimoji="0" lang="ja-JP" altLang="en-US" sz="1200" b="0" i="0" u="none" strike="noStrike" cap="none" normalizeH="0" baseline="0" dirty="0" smtClean="0">
                        <a:ln>
                          <a:noFill/>
                        </a:ln>
                        <a:solidFill>
                          <a:schemeClr val="bg1"/>
                        </a:solidFill>
                        <a:effectLst/>
                        <a:latin typeface="Verdana" pitchFamily="34" charset="0"/>
                        <a:ea typeface="HGP創英角ｺﾞｼｯｸUB" pitchFamily="50" charset="-128"/>
                      </a:endParaRPr>
                    </a:p>
                  </a:txBody>
                  <a:tcPr marL="93600" marR="9360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4D4D4D"/>
                        </a:gs>
                        <a:gs pos="50000">
                          <a:srgbClr val="4D4D4D">
                            <a:gamma/>
                            <a:tint val="83922"/>
                            <a:invGamma/>
                          </a:srgbClr>
                        </a:gs>
                        <a:gs pos="100000">
                          <a:srgbClr val="4D4D4D"/>
                        </a:gs>
                      </a:gsLst>
                      <a:lin ang="5400000" scaled="1"/>
                    </a:gradFill>
                  </a:tcPr>
                </a:tc>
                <a:tc>
                  <a:txBody>
                    <a:bodyPr/>
                    <a:lstStyle>
                      <a:defPPr>
                        <a:defRPr lang="en-US"/>
                      </a:defPPr>
                      <a:lvl1pPr marL="0" algn="l" defTabSz="914400" rtl="0" eaLnBrk="1" latinLnBrk="0" hangingPunct="1">
                        <a:defRPr kumimoji="1" sz="1800" kern="1200">
                          <a:solidFill>
                            <a:schemeClr val="tx1"/>
                          </a:solidFill>
                        </a:defRPr>
                      </a:lvl1pPr>
                      <a:lvl2pPr marL="457200" algn="l" defTabSz="914400" rtl="0" eaLnBrk="1" latinLnBrk="0" hangingPunct="1">
                        <a:defRPr kumimoji="1" sz="1800" kern="1200">
                          <a:solidFill>
                            <a:schemeClr val="tx1"/>
                          </a:solidFill>
                        </a:defRPr>
                      </a:lvl2pPr>
                      <a:lvl3pPr marL="914400" algn="l" defTabSz="914400" rtl="0" eaLnBrk="1" latinLnBrk="0" hangingPunct="1">
                        <a:defRPr kumimoji="1" sz="1800" kern="1200">
                          <a:solidFill>
                            <a:schemeClr val="tx1"/>
                          </a:solidFill>
                        </a:defRPr>
                      </a:lvl3pPr>
                      <a:lvl4pPr marL="1371600" algn="l" defTabSz="914400" rtl="0" eaLnBrk="1" latinLnBrk="0" hangingPunct="1">
                        <a:defRPr kumimoji="1" sz="1800" kern="1200">
                          <a:solidFill>
                            <a:schemeClr val="tx1"/>
                          </a:solidFill>
                        </a:defRPr>
                      </a:lvl4pPr>
                      <a:lvl5pPr marL="1828800" algn="l" defTabSz="914400" rtl="0" eaLnBrk="1" latinLnBrk="0" hangingPunct="1">
                        <a:defRPr kumimoji="1" sz="1800" kern="1200">
                          <a:solidFill>
                            <a:schemeClr val="tx1"/>
                          </a:solidFill>
                        </a:defRPr>
                      </a:lvl5pPr>
                      <a:lvl6pPr marL="2286000" algn="l" defTabSz="914400" rtl="0" eaLnBrk="1" latinLnBrk="0" hangingPunct="1">
                        <a:defRPr kumimoji="1" sz="1800" kern="1200">
                          <a:solidFill>
                            <a:schemeClr val="tx1"/>
                          </a:solidFill>
                        </a:defRPr>
                      </a:lvl6pPr>
                      <a:lvl7pPr marL="2743200" algn="l" defTabSz="914400" rtl="0" eaLnBrk="1" latinLnBrk="0" hangingPunct="1">
                        <a:defRPr kumimoji="1" sz="1800" kern="1200">
                          <a:solidFill>
                            <a:schemeClr val="tx1"/>
                          </a:solidFill>
                        </a:defRPr>
                      </a:lvl7pPr>
                      <a:lvl8pPr marL="3200400" algn="l" defTabSz="914400" rtl="0" eaLnBrk="1" latinLnBrk="0" hangingPunct="1">
                        <a:defRPr kumimoji="1" sz="1800" kern="1200">
                          <a:solidFill>
                            <a:schemeClr val="tx1"/>
                          </a:solidFill>
                        </a:defRPr>
                      </a:lvl8pPr>
                      <a:lvl9pPr marL="3657600" algn="l" defTabSz="914400" rtl="0" eaLnBrk="1" latinLnBrk="0" hangingPunct="1">
                        <a:defRPr kumimoji="1" sz="1800" kern="1200">
                          <a:solidFill>
                            <a:schemeClr val="tx1"/>
                          </a:solidFill>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ja-JP" sz="1200" b="0" i="0" u="none" strike="noStrike" cap="none" normalizeH="0" baseline="0" dirty="0" smtClean="0">
                          <a:ln>
                            <a:noFill/>
                          </a:ln>
                          <a:solidFill>
                            <a:schemeClr val="bg1"/>
                          </a:solidFill>
                          <a:effectLst/>
                          <a:latin typeface="Verdana" pitchFamily="34" charset="0"/>
                          <a:ea typeface="HGP創英角ｺﾞｼｯｸUB" pitchFamily="50" charset="-128"/>
                        </a:rPr>
                        <a:t>Archive High</a:t>
                      </a:r>
                      <a:endParaRPr kumimoji="0" lang="ja-JP" altLang="en-US" sz="1200" b="0" i="0" u="none" strike="noStrike" cap="none" normalizeH="0" baseline="0" dirty="0" smtClean="0">
                        <a:ln>
                          <a:noFill/>
                        </a:ln>
                        <a:solidFill>
                          <a:schemeClr val="bg1"/>
                        </a:solidFill>
                        <a:effectLst/>
                        <a:latin typeface="Verdana" pitchFamily="34" charset="0"/>
                        <a:ea typeface="HGP創英角ｺﾞｼｯｸUB" pitchFamily="50" charset="-128"/>
                      </a:endParaRPr>
                    </a:p>
                  </a:txBody>
                  <a:tcPr marL="93600" marR="93600" marT="46800" marB="4680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4D4D4D"/>
                        </a:gs>
                        <a:gs pos="50000">
                          <a:srgbClr val="4D4D4D">
                            <a:gamma/>
                            <a:tint val="83922"/>
                            <a:invGamma/>
                          </a:srgbClr>
                        </a:gs>
                        <a:gs pos="100000">
                          <a:srgbClr val="4D4D4D"/>
                        </a:gs>
                      </a:gsLst>
                      <a:lin ang="5400000" scaled="1"/>
                    </a:gradFill>
                  </a:tcPr>
                </a:tc>
              </a:tr>
              <a:tr h="591584">
                <a:tc>
                  <a:txBody>
                    <a:bodyPr/>
                    <a:lstStyle>
                      <a:defPPr>
                        <a:defRPr lang="en-US"/>
                      </a:defPPr>
                      <a:lvl1pPr marL="0" algn="l" defTabSz="914400" rtl="0" eaLnBrk="1" latinLnBrk="0" hangingPunct="1">
                        <a:defRPr kumimoji="1" sz="1800" kern="1200">
                          <a:solidFill>
                            <a:schemeClr val="tx1"/>
                          </a:solidFill>
                        </a:defRPr>
                      </a:lvl1pPr>
                      <a:lvl2pPr marL="457200" algn="l" defTabSz="914400" rtl="0" eaLnBrk="1" latinLnBrk="0" hangingPunct="1">
                        <a:defRPr kumimoji="1" sz="1800" kern="1200">
                          <a:solidFill>
                            <a:schemeClr val="tx1"/>
                          </a:solidFill>
                        </a:defRPr>
                      </a:lvl2pPr>
                      <a:lvl3pPr marL="914400" algn="l" defTabSz="914400" rtl="0" eaLnBrk="1" latinLnBrk="0" hangingPunct="1">
                        <a:defRPr kumimoji="1" sz="1800" kern="1200">
                          <a:solidFill>
                            <a:schemeClr val="tx1"/>
                          </a:solidFill>
                        </a:defRPr>
                      </a:lvl3pPr>
                      <a:lvl4pPr marL="1371600" algn="l" defTabSz="914400" rtl="0" eaLnBrk="1" latinLnBrk="0" hangingPunct="1">
                        <a:defRPr kumimoji="1" sz="1800" kern="1200">
                          <a:solidFill>
                            <a:schemeClr val="tx1"/>
                          </a:solidFill>
                        </a:defRPr>
                      </a:lvl4pPr>
                      <a:lvl5pPr marL="1828800" algn="l" defTabSz="914400" rtl="0" eaLnBrk="1" latinLnBrk="0" hangingPunct="1">
                        <a:defRPr kumimoji="1" sz="1800" kern="1200">
                          <a:solidFill>
                            <a:schemeClr val="tx1"/>
                          </a:solidFill>
                        </a:defRPr>
                      </a:lvl5pPr>
                      <a:lvl6pPr marL="2286000" algn="l" defTabSz="914400" rtl="0" eaLnBrk="1" latinLnBrk="0" hangingPunct="1">
                        <a:defRPr kumimoji="1" sz="1800" kern="1200">
                          <a:solidFill>
                            <a:schemeClr val="tx1"/>
                          </a:solidFill>
                        </a:defRPr>
                      </a:lvl6pPr>
                      <a:lvl7pPr marL="2743200" algn="l" defTabSz="914400" rtl="0" eaLnBrk="1" latinLnBrk="0" hangingPunct="1">
                        <a:defRPr kumimoji="1" sz="1800" kern="1200">
                          <a:solidFill>
                            <a:schemeClr val="tx1"/>
                          </a:solidFill>
                        </a:defRPr>
                      </a:lvl7pPr>
                      <a:lvl8pPr marL="3200400" algn="l" defTabSz="914400" rtl="0" eaLnBrk="1" latinLnBrk="0" hangingPunct="1">
                        <a:defRPr kumimoji="1" sz="1800" kern="1200">
                          <a:solidFill>
                            <a:schemeClr val="tx1"/>
                          </a:solidFill>
                        </a:defRPr>
                      </a:lvl8pPr>
                      <a:lvl9pPr marL="3657600" algn="l" defTabSz="914400" rtl="0" eaLnBrk="1" latinLnBrk="0" hangingPunct="1">
                        <a:defRPr kumimoji="1" sz="1800" kern="1200">
                          <a:solidFill>
                            <a:schemeClr val="tx1"/>
                          </a:solidFill>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ja-JP" altLang="en-US" sz="1200" b="0" i="0" u="none" strike="noStrike" cap="none" normalizeH="0" baseline="0" dirty="0" smtClean="0">
                          <a:ln>
                            <a:noFill/>
                          </a:ln>
                          <a:solidFill>
                            <a:schemeClr val="tx1"/>
                          </a:solidFill>
                          <a:effectLst/>
                          <a:latin typeface="Verdana" pitchFamily="34" charset="0"/>
                          <a:ea typeface="HGP創英角ｺﾞｼｯｸUB" pitchFamily="50" charset="-128"/>
                        </a:rPr>
                        <a:t>圧縮率</a:t>
                      </a:r>
                    </a:p>
                  </a:txBody>
                  <a:tcPr marL="95250" marR="952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4">
                  <a:txBody>
                    <a:bodyPr/>
                    <a:lstStyle>
                      <a:defPPr>
                        <a:defRPr lang="en-US"/>
                      </a:defPPr>
                      <a:lvl1pPr marL="0" algn="l" defTabSz="914400" rtl="0" eaLnBrk="1" latinLnBrk="0" hangingPunct="1">
                        <a:defRPr kumimoji="1" sz="1800" kern="1200">
                          <a:solidFill>
                            <a:schemeClr val="tx1"/>
                          </a:solidFill>
                        </a:defRPr>
                      </a:lvl1pPr>
                      <a:lvl2pPr marL="457200" algn="l" defTabSz="914400" rtl="0" eaLnBrk="1" latinLnBrk="0" hangingPunct="1">
                        <a:defRPr kumimoji="1" sz="1800" kern="1200">
                          <a:solidFill>
                            <a:schemeClr val="tx1"/>
                          </a:solidFill>
                        </a:defRPr>
                      </a:lvl2pPr>
                      <a:lvl3pPr marL="914400" algn="l" defTabSz="914400" rtl="0" eaLnBrk="1" latinLnBrk="0" hangingPunct="1">
                        <a:defRPr kumimoji="1" sz="1800" kern="1200">
                          <a:solidFill>
                            <a:schemeClr val="tx1"/>
                          </a:solidFill>
                        </a:defRPr>
                      </a:lvl3pPr>
                      <a:lvl4pPr marL="1371600" algn="l" defTabSz="914400" rtl="0" eaLnBrk="1" latinLnBrk="0" hangingPunct="1">
                        <a:defRPr kumimoji="1" sz="1800" kern="1200">
                          <a:solidFill>
                            <a:schemeClr val="tx1"/>
                          </a:solidFill>
                        </a:defRPr>
                      </a:lvl4pPr>
                      <a:lvl5pPr marL="1828800" algn="l" defTabSz="914400" rtl="0" eaLnBrk="1" latinLnBrk="0" hangingPunct="1">
                        <a:defRPr kumimoji="1" sz="1800" kern="1200">
                          <a:solidFill>
                            <a:schemeClr val="tx1"/>
                          </a:solidFill>
                        </a:defRPr>
                      </a:lvl5pPr>
                      <a:lvl6pPr marL="2286000" algn="l" defTabSz="914400" rtl="0" eaLnBrk="1" latinLnBrk="0" hangingPunct="1">
                        <a:defRPr kumimoji="1" sz="1800" kern="1200">
                          <a:solidFill>
                            <a:schemeClr val="tx1"/>
                          </a:solidFill>
                        </a:defRPr>
                      </a:lvl6pPr>
                      <a:lvl7pPr marL="2743200" algn="l" defTabSz="914400" rtl="0" eaLnBrk="1" latinLnBrk="0" hangingPunct="1">
                        <a:defRPr kumimoji="1" sz="1800" kern="1200">
                          <a:solidFill>
                            <a:schemeClr val="tx1"/>
                          </a:solidFill>
                        </a:defRPr>
                      </a:lvl7pPr>
                      <a:lvl8pPr marL="3200400" algn="l" defTabSz="914400" rtl="0" eaLnBrk="1" latinLnBrk="0" hangingPunct="1">
                        <a:defRPr kumimoji="1" sz="1800" kern="1200">
                          <a:solidFill>
                            <a:schemeClr val="tx1"/>
                          </a:solidFill>
                        </a:defRPr>
                      </a:lvl8pPr>
                      <a:lvl9pPr marL="3657600" algn="l" defTabSz="914400" rtl="0" eaLnBrk="1" latinLnBrk="0" hangingPunct="1">
                        <a:defRPr kumimoji="1" sz="1800" kern="1200">
                          <a:solidFill>
                            <a:schemeClr val="tx1"/>
                          </a:solidFil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ja-JP" altLang="en-US" sz="1200" b="0" i="0" u="none" strike="noStrike" cap="none" normalizeH="0" baseline="0" dirty="0" smtClean="0">
                        <a:ln>
                          <a:noFill/>
                        </a:ln>
                        <a:solidFill>
                          <a:schemeClr val="tx1"/>
                        </a:solidFill>
                        <a:effectLst/>
                        <a:latin typeface="Verdana" pitchFamily="34" charset="0"/>
                        <a:ea typeface="HGP創英角ｺﾞｼｯｸUB" pitchFamily="50" charset="-128"/>
                      </a:endParaRPr>
                    </a:p>
                  </a:txBody>
                  <a:tcPr marL="93600" marR="93600" marT="46800" marB="4680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r h="766934">
                <a:tc>
                  <a:txBody>
                    <a:bodyPr/>
                    <a:lstStyle>
                      <a:defPPr>
                        <a:defRPr lang="en-US"/>
                      </a:defPPr>
                      <a:lvl1pPr marL="0" algn="l" defTabSz="914400" rtl="0" eaLnBrk="1" latinLnBrk="0" hangingPunct="1">
                        <a:defRPr kumimoji="1" sz="1800" kern="1200">
                          <a:solidFill>
                            <a:schemeClr val="tx1"/>
                          </a:solidFill>
                        </a:defRPr>
                      </a:lvl1pPr>
                      <a:lvl2pPr marL="457200" algn="l" defTabSz="914400" rtl="0" eaLnBrk="1" latinLnBrk="0" hangingPunct="1">
                        <a:defRPr kumimoji="1" sz="1800" kern="1200">
                          <a:solidFill>
                            <a:schemeClr val="tx1"/>
                          </a:solidFill>
                        </a:defRPr>
                      </a:lvl2pPr>
                      <a:lvl3pPr marL="914400" algn="l" defTabSz="914400" rtl="0" eaLnBrk="1" latinLnBrk="0" hangingPunct="1">
                        <a:defRPr kumimoji="1" sz="1800" kern="1200">
                          <a:solidFill>
                            <a:schemeClr val="tx1"/>
                          </a:solidFill>
                        </a:defRPr>
                      </a:lvl3pPr>
                      <a:lvl4pPr marL="1371600" algn="l" defTabSz="914400" rtl="0" eaLnBrk="1" latinLnBrk="0" hangingPunct="1">
                        <a:defRPr kumimoji="1" sz="1800" kern="1200">
                          <a:solidFill>
                            <a:schemeClr val="tx1"/>
                          </a:solidFill>
                        </a:defRPr>
                      </a:lvl4pPr>
                      <a:lvl5pPr marL="1828800" algn="l" defTabSz="914400" rtl="0" eaLnBrk="1" latinLnBrk="0" hangingPunct="1">
                        <a:defRPr kumimoji="1" sz="1800" kern="1200">
                          <a:solidFill>
                            <a:schemeClr val="tx1"/>
                          </a:solidFill>
                        </a:defRPr>
                      </a:lvl5pPr>
                      <a:lvl6pPr marL="2286000" algn="l" defTabSz="914400" rtl="0" eaLnBrk="1" latinLnBrk="0" hangingPunct="1">
                        <a:defRPr kumimoji="1" sz="1800" kern="1200">
                          <a:solidFill>
                            <a:schemeClr val="tx1"/>
                          </a:solidFill>
                        </a:defRPr>
                      </a:lvl6pPr>
                      <a:lvl7pPr marL="2743200" algn="l" defTabSz="914400" rtl="0" eaLnBrk="1" latinLnBrk="0" hangingPunct="1">
                        <a:defRPr kumimoji="1" sz="1800" kern="1200">
                          <a:solidFill>
                            <a:schemeClr val="tx1"/>
                          </a:solidFill>
                        </a:defRPr>
                      </a:lvl7pPr>
                      <a:lvl8pPr marL="3200400" algn="l" defTabSz="914400" rtl="0" eaLnBrk="1" latinLnBrk="0" hangingPunct="1">
                        <a:defRPr kumimoji="1" sz="1800" kern="1200">
                          <a:solidFill>
                            <a:schemeClr val="tx1"/>
                          </a:solidFill>
                        </a:defRPr>
                      </a:lvl8pPr>
                      <a:lvl9pPr marL="3657600" algn="l" defTabSz="914400" rtl="0" eaLnBrk="1" latinLnBrk="0" hangingPunct="1">
                        <a:defRPr kumimoji="1" sz="1800" kern="1200">
                          <a:solidFill>
                            <a:schemeClr val="tx1"/>
                          </a:solidFill>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Tx/>
                        <a:buNone/>
                        <a:tabLst/>
                      </a:pPr>
                      <a:r>
                        <a:rPr kumimoji="0" lang="en-US" altLang="ja-JP" sz="1200" b="0" i="0" u="none" strike="noStrike" cap="none" normalizeH="0" baseline="0" dirty="0" smtClean="0">
                          <a:ln>
                            <a:noFill/>
                          </a:ln>
                          <a:solidFill>
                            <a:schemeClr val="tx1"/>
                          </a:solidFill>
                          <a:effectLst/>
                          <a:latin typeface="Verdana" pitchFamily="34" charset="0"/>
                          <a:ea typeface="HGP創英角ｺﾞｼｯｸUB" pitchFamily="50" charset="-128"/>
                        </a:rPr>
                        <a:t>CPU</a:t>
                      </a:r>
                      <a:br>
                        <a:rPr kumimoji="0" lang="en-US" altLang="ja-JP" sz="1200" b="0" i="0" u="none" strike="noStrike" cap="none" normalizeH="0" baseline="0" dirty="0" smtClean="0">
                          <a:ln>
                            <a:noFill/>
                          </a:ln>
                          <a:solidFill>
                            <a:schemeClr val="tx1"/>
                          </a:solidFill>
                          <a:effectLst/>
                          <a:latin typeface="Verdana" pitchFamily="34" charset="0"/>
                          <a:ea typeface="HGP創英角ｺﾞｼｯｸUB" pitchFamily="50" charset="-128"/>
                        </a:rPr>
                      </a:br>
                      <a:r>
                        <a:rPr kumimoji="0" lang="ja-JP" altLang="en-US" sz="1200" b="0" i="0" u="none" strike="noStrike" cap="none" normalizeH="0" baseline="0" dirty="0" smtClean="0">
                          <a:ln>
                            <a:noFill/>
                          </a:ln>
                          <a:solidFill>
                            <a:schemeClr val="tx1"/>
                          </a:solidFill>
                          <a:effectLst/>
                          <a:latin typeface="Verdana" pitchFamily="34" charset="0"/>
                          <a:ea typeface="HGP創英角ｺﾞｼｯｸUB" pitchFamily="50" charset="-128"/>
                        </a:rPr>
                        <a:t>オーバーヘッド</a:t>
                      </a:r>
                    </a:p>
                  </a:txBody>
                  <a:tcPr marL="95250" marR="952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gridSpan="4">
                  <a:txBody>
                    <a:bodyPr/>
                    <a:lstStyle>
                      <a:defPPr>
                        <a:defRPr lang="en-US"/>
                      </a:defPPr>
                      <a:lvl1pPr marL="0" algn="l" defTabSz="914400" rtl="0" eaLnBrk="1" latinLnBrk="0" hangingPunct="1">
                        <a:defRPr kumimoji="1" sz="1800" kern="1200">
                          <a:solidFill>
                            <a:schemeClr val="tx1"/>
                          </a:solidFill>
                        </a:defRPr>
                      </a:lvl1pPr>
                      <a:lvl2pPr marL="457200" algn="l" defTabSz="914400" rtl="0" eaLnBrk="1" latinLnBrk="0" hangingPunct="1">
                        <a:defRPr kumimoji="1" sz="1800" kern="1200">
                          <a:solidFill>
                            <a:schemeClr val="tx1"/>
                          </a:solidFill>
                        </a:defRPr>
                      </a:lvl2pPr>
                      <a:lvl3pPr marL="914400" algn="l" defTabSz="914400" rtl="0" eaLnBrk="1" latinLnBrk="0" hangingPunct="1">
                        <a:defRPr kumimoji="1" sz="1800" kern="1200">
                          <a:solidFill>
                            <a:schemeClr val="tx1"/>
                          </a:solidFill>
                        </a:defRPr>
                      </a:lvl3pPr>
                      <a:lvl4pPr marL="1371600" algn="l" defTabSz="914400" rtl="0" eaLnBrk="1" latinLnBrk="0" hangingPunct="1">
                        <a:defRPr kumimoji="1" sz="1800" kern="1200">
                          <a:solidFill>
                            <a:schemeClr val="tx1"/>
                          </a:solidFill>
                        </a:defRPr>
                      </a:lvl4pPr>
                      <a:lvl5pPr marL="1828800" algn="l" defTabSz="914400" rtl="0" eaLnBrk="1" latinLnBrk="0" hangingPunct="1">
                        <a:defRPr kumimoji="1" sz="1800" kern="1200">
                          <a:solidFill>
                            <a:schemeClr val="tx1"/>
                          </a:solidFill>
                        </a:defRPr>
                      </a:lvl5pPr>
                      <a:lvl6pPr marL="2286000" algn="l" defTabSz="914400" rtl="0" eaLnBrk="1" latinLnBrk="0" hangingPunct="1">
                        <a:defRPr kumimoji="1" sz="1800" kern="1200">
                          <a:solidFill>
                            <a:schemeClr val="tx1"/>
                          </a:solidFill>
                        </a:defRPr>
                      </a:lvl6pPr>
                      <a:lvl7pPr marL="2743200" algn="l" defTabSz="914400" rtl="0" eaLnBrk="1" latinLnBrk="0" hangingPunct="1">
                        <a:defRPr kumimoji="1" sz="1800" kern="1200">
                          <a:solidFill>
                            <a:schemeClr val="tx1"/>
                          </a:solidFill>
                        </a:defRPr>
                      </a:lvl7pPr>
                      <a:lvl8pPr marL="3200400" algn="l" defTabSz="914400" rtl="0" eaLnBrk="1" latinLnBrk="0" hangingPunct="1">
                        <a:defRPr kumimoji="1" sz="1800" kern="1200">
                          <a:solidFill>
                            <a:schemeClr val="tx1"/>
                          </a:solidFill>
                        </a:defRPr>
                      </a:lvl8pPr>
                      <a:lvl9pPr marL="3657600" algn="l" defTabSz="914400" rtl="0" eaLnBrk="1" latinLnBrk="0" hangingPunct="1">
                        <a:defRPr kumimoji="1" sz="1800" kern="1200">
                          <a:solidFill>
                            <a:schemeClr val="tx1"/>
                          </a:solidFil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ja-JP" altLang="en-US" sz="1200" b="0" i="0" u="none" strike="noStrike" cap="none" normalizeH="0" baseline="0" dirty="0" smtClean="0">
                        <a:ln>
                          <a:noFill/>
                        </a:ln>
                        <a:solidFill>
                          <a:schemeClr val="tx1"/>
                        </a:solidFill>
                        <a:effectLst/>
                        <a:latin typeface="Verdana" pitchFamily="34" charset="0"/>
                        <a:ea typeface="HGP創英角ｺﾞｼｯｸUB" pitchFamily="50" charset="-128"/>
                      </a:endParaRPr>
                    </a:p>
                  </a:txBody>
                  <a:tcPr marL="93600" marR="93600" marT="46800" marB="4680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bl>
          </a:graphicData>
        </a:graphic>
      </p:graphicFrame>
      <p:pic>
        <p:nvPicPr>
          <p:cNvPr id="296" name="Picture 26" descr="&#10;newserver.gif                                                  00115F78Mac HD                         B89FB567:"/>
          <p:cNvPicPr>
            <a:picLocks noChangeAspect="1" noChangeArrowheads="1"/>
          </p:cNvPicPr>
          <p:nvPr/>
        </p:nvPicPr>
        <p:blipFill>
          <a:blip r:embed="rId3">
            <a:lum bright="20000"/>
          </a:blip>
          <a:srcRect/>
          <a:stretch>
            <a:fillRect/>
          </a:stretch>
        </p:blipFill>
        <p:spPr bwMode="auto">
          <a:xfrm>
            <a:off x="6449376" y="3915149"/>
            <a:ext cx="388003" cy="580431"/>
          </a:xfrm>
          <a:prstGeom prst="rect">
            <a:avLst/>
          </a:prstGeom>
          <a:noFill/>
          <a:ln w="9525">
            <a:noFill/>
            <a:miter lim="800000"/>
            <a:headEnd/>
            <a:tailEnd/>
          </a:ln>
        </p:spPr>
      </p:pic>
      <p:sp>
        <p:nvSpPr>
          <p:cNvPr id="297" name="Line 28"/>
          <p:cNvSpPr>
            <a:spLocks noChangeShapeType="1"/>
          </p:cNvSpPr>
          <p:nvPr/>
        </p:nvSpPr>
        <p:spPr bwMode="auto">
          <a:xfrm>
            <a:off x="6870671" y="4455441"/>
            <a:ext cx="116220" cy="0"/>
          </a:xfrm>
          <a:prstGeom prst="line">
            <a:avLst/>
          </a:prstGeom>
          <a:noFill/>
          <a:ln w="25400">
            <a:solidFill>
              <a:srgbClr val="0000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298" name="Line 29"/>
          <p:cNvSpPr>
            <a:spLocks noChangeShapeType="1"/>
          </p:cNvSpPr>
          <p:nvPr/>
        </p:nvSpPr>
        <p:spPr bwMode="auto">
          <a:xfrm>
            <a:off x="6870671" y="4424859"/>
            <a:ext cx="116220" cy="0"/>
          </a:xfrm>
          <a:prstGeom prst="line">
            <a:avLst/>
          </a:prstGeom>
          <a:noFill/>
          <a:ln w="25400">
            <a:solidFill>
              <a:srgbClr val="0000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299" name="Line 30"/>
          <p:cNvSpPr>
            <a:spLocks noChangeShapeType="1"/>
          </p:cNvSpPr>
          <p:nvPr/>
        </p:nvSpPr>
        <p:spPr bwMode="auto">
          <a:xfrm>
            <a:off x="6870671" y="4394276"/>
            <a:ext cx="116220" cy="0"/>
          </a:xfrm>
          <a:prstGeom prst="line">
            <a:avLst/>
          </a:prstGeom>
          <a:noFill/>
          <a:ln w="25400">
            <a:solidFill>
              <a:srgbClr val="0000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00" name="Line 31"/>
          <p:cNvSpPr>
            <a:spLocks noChangeShapeType="1"/>
          </p:cNvSpPr>
          <p:nvPr/>
        </p:nvSpPr>
        <p:spPr bwMode="auto">
          <a:xfrm>
            <a:off x="6870671" y="4363694"/>
            <a:ext cx="116220" cy="0"/>
          </a:xfrm>
          <a:prstGeom prst="line">
            <a:avLst/>
          </a:prstGeom>
          <a:noFill/>
          <a:ln w="25400">
            <a:solidFill>
              <a:srgbClr val="3366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01" name="Line 32"/>
          <p:cNvSpPr>
            <a:spLocks noChangeShapeType="1"/>
          </p:cNvSpPr>
          <p:nvPr/>
        </p:nvSpPr>
        <p:spPr bwMode="auto">
          <a:xfrm>
            <a:off x="6870671" y="4333111"/>
            <a:ext cx="116220" cy="0"/>
          </a:xfrm>
          <a:prstGeom prst="line">
            <a:avLst/>
          </a:prstGeom>
          <a:noFill/>
          <a:ln w="25400">
            <a:solidFill>
              <a:srgbClr val="3366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02" name="Line 33"/>
          <p:cNvSpPr>
            <a:spLocks noChangeShapeType="1"/>
          </p:cNvSpPr>
          <p:nvPr/>
        </p:nvSpPr>
        <p:spPr bwMode="auto">
          <a:xfrm>
            <a:off x="6870671" y="4302528"/>
            <a:ext cx="116220" cy="0"/>
          </a:xfrm>
          <a:prstGeom prst="line">
            <a:avLst/>
          </a:prstGeom>
          <a:noFill/>
          <a:ln w="25400">
            <a:solidFill>
              <a:srgbClr val="3366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03" name="Line 34"/>
          <p:cNvSpPr>
            <a:spLocks noChangeShapeType="1"/>
          </p:cNvSpPr>
          <p:nvPr/>
        </p:nvSpPr>
        <p:spPr bwMode="auto">
          <a:xfrm>
            <a:off x="6870671" y="4271946"/>
            <a:ext cx="116220" cy="0"/>
          </a:xfrm>
          <a:prstGeom prst="line">
            <a:avLst/>
          </a:prstGeom>
          <a:noFill/>
          <a:ln w="25400">
            <a:solidFill>
              <a:srgbClr val="99CC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04" name="Line 35"/>
          <p:cNvSpPr>
            <a:spLocks noChangeShapeType="1"/>
          </p:cNvSpPr>
          <p:nvPr/>
        </p:nvSpPr>
        <p:spPr bwMode="auto">
          <a:xfrm>
            <a:off x="6870671" y="4241364"/>
            <a:ext cx="116220" cy="0"/>
          </a:xfrm>
          <a:prstGeom prst="line">
            <a:avLst/>
          </a:prstGeom>
          <a:noFill/>
          <a:ln w="25400">
            <a:solidFill>
              <a:srgbClr val="99CC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05" name="Line 36"/>
          <p:cNvSpPr>
            <a:spLocks noChangeShapeType="1"/>
          </p:cNvSpPr>
          <p:nvPr/>
        </p:nvSpPr>
        <p:spPr bwMode="auto">
          <a:xfrm>
            <a:off x="6870671" y="4210781"/>
            <a:ext cx="116220" cy="0"/>
          </a:xfrm>
          <a:prstGeom prst="line">
            <a:avLst/>
          </a:prstGeom>
          <a:noFill/>
          <a:ln w="25400">
            <a:solidFill>
              <a:srgbClr val="99CC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06" name="Line 37"/>
          <p:cNvSpPr>
            <a:spLocks noChangeShapeType="1"/>
          </p:cNvSpPr>
          <p:nvPr/>
        </p:nvSpPr>
        <p:spPr bwMode="auto">
          <a:xfrm>
            <a:off x="6870671" y="4180198"/>
            <a:ext cx="116220" cy="0"/>
          </a:xfrm>
          <a:prstGeom prst="line">
            <a:avLst/>
          </a:prstGeom>
          <a:noFill/>
          <a:ln w="25400">
            <a:solidFill>
              <a:srgbClr val="FF9966"/>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07" name="Line 38"/>
          <p:cNvSpPr>
            <a:spLocks noChangeShapeType="1"/>
          </p:cNvSpPr>
          <p:nvPr/>
        </p:nvSpPr>
        <p:spPr bwMode="auto">
          <a:xfrm>
            <a:off x="6870671" y="4149616"/>
            <a:ext cx="116220" cy="0"/>
          </a:xfrm>
          <a:prstGeom prst="line">
            <a:avLst/>
          </a:prstGeom>
          <a:noFill/>
          <a:ln w="25400">
            <a:solidFill>
              <a:srgbClr val="FF9966"/>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08" name="Line 39"/>
          <p:cNvSpPr>
            <a:spLocks noChangeShapeType="1"/>
          </p:cNvSpPr>
          <p:nvPr/>
        </p:nvSpPr>
        <p:spPr bwMode="auto">
          <a:xfrm>
            <a:off x="6870671" y="4119033"/>
            <a:ext cx="116220" cy="0"/>
          </a:xfrm>
          <a:prstGeom prst="line">
            <a:avLst/>
          </a:prstGeom>
          <a:noFill/>
          <a:ln w="25400">
            <a:solidFill>
              <a:srgbClr val="FF9966"/>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09" name="Line 40"/>
          <p:cNvSpPr>
            <a:spLocks noChangeShapeType="1"/>
          </p:cNvSpPr>
          <p:nvPr/>
        </p:nvSpPr>
        <p:spPr bwMode="auto">
          <a:xfrm>
            <a:off x="6870671" y="4088451"/>
            <a:ext cx="116220" cy="0"/>
          </a:xfrm>
          <a:prstGeom prst="line">
            <a:avLst/>
          </a:prstGeom>
          <a:noFill/>
          <a:ln w="25400">
            <a:solidFill>
              <a:srgbClr val="FF6600"/>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10" name="Line 41"/>
          <p:cNvSpPr>
            <a:spLocks noChangeShapeType="1"/>
          </p:cNvSpPr>
          <p:nvPr/>
        </p:nvSpPr>
        <p:spPr bwMode="auto">
          <a:xfrm>
            <a:off x="6870671" y="4057868"/>
            <a:ext cx="116220" cy="0"/>
          </a:xfrm>
          <a:prstGeom prst="line">
            <a:avLst/>
          </a:prstGeom>
          <a:noFill/>
          <a:ln w="25400">
            <a:solidFill>
              <a:srgbClr val="FF6600"/>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11" name="Line 42"/>
          <p:cNvSpPr>
            <a:spLocks noChangeShapeType="1"/>
          </p:cNvSpPr>
          <p:nvPr/>
        </p:nvSpPr>
        <p:spPr bwMode="auto">
          <a:xfrm>
            <a:off x="6870671" y="4027285"/>
            <a:ext cx="116220" cy="0"/>
          </a:xfrm>
          <a:prstGeom prst="line">
            <a:avLst/>
          </a:prstGeom>
          <a:noFill/>
          <a:ln w="25400">
            <a:solidFill>
              <a:srgbClr val="FF6600"/>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12" name="Line 43"/>
          <p:cNvSpPr>
            <a:spLocks noChangeShapeType="1"/>
          </p:cNvSpPr>
          <p:nvPr/>
        </p:nvSpPr>
        <p:spPr bwMode="auto">
          <a:xfrm>
            <a:off x="6870671" y="3996703"/>
            <a:ext cx="116220" cy="0"/>
          </a:xfrm>
          <a:prstGeom prst="line">
            <a:avLst/>
          </a:prstGeom>
          <a:noFill/>
          <a:ln w="25400">
            <a:solidFill>
              <a:srgbClr val="FF0000"/>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13" name="Rectangle 44"/>
          <p:cNvSpPr>
            <a:spLocks noChangeArrowheads="1"/>
          </p:cNvSpPr>
          <p:nvPr/>
        </p:nvSpPr>
        <p:spPr bwMode="auto">
          <a:xfrm>
            <a:off x="6846935" y="3937000"/>
            <a:ext cx="163465" cy="525579"/>
          </a:xfrm>
          <a:prstGeom prst="rect">
            <a:avLst/>
          </a:prstGeom>
          <a:noFill/>
          <a:ln w="25400">
            <a:solidFill>
              <a:srgbClr val="000000"/>
            </a:solidFill>
            <a:miter lim="800000"/>
            <a:headEnd/>
            <a:tailEnd/>
          </a:ln>
        </p:spPr>
        <p:txBody>
          <a:bodyPr wrap="square" lIns="93600" tIns="46800" rIns="93600" bIns="468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14" name="Line 45"/>
          <p:cNvSpPr>
            <a:spLocks noChangeShapeType="1"/>
          </p:cNvSpPr>
          <p:nvPr/>
        </p:nvSpPr>
        <p:spPr bwMode="auto">
          <a:xfrm>
            <a:off x="6870671" y="3966121"/>
            <a:ext cx="116220" cy="0"/>
          </a:xfrm>
          <a:prstGeom prst="line">
            <a:avLst/>
          </a:prstGeom>
          <a:noFill/>
          <a:ln w="25400">
            <a:solidFill>
              <a:srgbClr val="FF0000"/>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pic>
        <p:nvPicPr>
          <p:cNvPr id="315" name="Picture 46" descr="&#10;newserver.gif                                                  00115F78Mac HD                         B89FB567:"/>
          <p:cNvPicPr>
            <a:picLocks noChangeAspect="1" noChangeArrowheads="1"/>
          </p:cNvPicPr>
          <p:nvPr/>
        </p:nvPicPr>
        <p:blipFill>
          <a:blip r:embed="rId3">
            <a:lum bright="20000"/>
          </a:blip>
          <a:srcRect/>
          <a:stretch>
            <a:fillRect/>
          </a:stretch>
        </p:blipFill>
        <p:spPr bwMode="auto">
          <a:xfrm>
            <a:off x="5336035" y="3927302"/>
            <a:ext cx="387754" cy="579984"/>
          </a:xfrm>
          <a:prstGeom prst="rect">
            <a:avLst/>
          </a:prstGeom>
          <a:noFill/>
          <a:ln w="9525">
            <a:noFill/>
            <a:miter lim="800000"/>
            <a:headEnd/>
            <a:tailEnd/>
          </a:ln>
        </p:spPr>
      </p:pic>
      <p:sp>
        <p:nvSpPr>
          <p:cNvPr id="316" name="Line 48"/>
          <p:cNvSpPr>
            <a:spLocks noChangeShapeType="1"/>
          </p:cNvSpPr>
          <p:nvPr/>
        </p:nvSpPr>
        <p:spPr bwMode="auto">
          <a:xfrm>
            <a:off x="5757457" y="4466847"/>
            <a:ext cx="116094" cy="0"/>
          </a:xfrm>
          <a:prstGeom prst="line">
            <a:avLst/>
          </a:prstGeom>
          <a:noFill/>
          <a:ln w="25400">
            <a:solidFill>
              <a:srgbClr val="0000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17" name="Line 49"/>
          <p:cNvSpPr>
            <a:spLocks noChangeShapeType="1"/>
          </p:cNvSpPr>
          <p:nvPr/>
        </p:nvSpPr>
        <p:spPr bwMode="auto">
          <a:xfrm>
            <a:off x="5757457" y="4437050"/>
            <a:ext cx="116094" cy="0"/>
          </a:xfrm>
          <a:prstGeom prst="line">
            <a:avLst/>
          </a:prstGeom>
          <a:noFill/>
          <a:ln w="25400">
            <a:solidFill>
              <a:srgbClr val="0000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18" name="Line 50"/>
          <p:cNvSpPr>
            <a:spLocks noChangeShapeType="1"/>
          </p:cNvSpPr>
          <p:nvPr/>
        </p:nvSpPr>
        <p:spPr bwMode="auto">
          <a:xfrm>
            <a:off x="5757457" y="4406188"/>
            <a:ext cx="116094" cy="0"/>
          </a:xfrm>
          <a:prstGeom prst="line">
            <a:avLst/>
          </a:prstGeom>
          <a:noFill/>
          <a:ln w="25400">
            <a:solidFill>
              <a:srgbClr val="0000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19" name="Line 51"/>
          <p:cNvSpPr>
            <a:spLocks noChangeShapeType="1"/>
          </p:cNvSpPr>
          <p:nvPr/>
        </p:nvSpPr>
        <p:spPr bwMode="auto">
          <a:xfrm>
            <a:off x="5757457" y="4375327"/>
            <a:ext cx="116094" cy="0"/>
          </a:xfrm>
          <a:prstGeom prst="line">
            <a:avLst/>
          </a:prstGeom>
          <a:noFill/>
          <a:ln w="25400">
            <a:solidFill>
              <a:srgbClr val="3366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20" name="Line 52"/>
          <p:cNvSpPr>
            <a:spLocks noChangeShapeType="1"/>
          </p:cNvSpPr>
          <p:nvPr/>
        </p:nvSpPr>
        <p:spPr bwMode="auto">
          <a:xfrm>
            <a:off x="5757457" y="4344465"/>
            <a:ext cx="116094" cy="0"/>
          </a:xfrm>
          <a:prstGeom prst="line">
            <a:avLst/>
          </a:prstGeom>
          <a:noFill/>
          <a:ln w="25400">
            <a:solidFill>
              <a:srgbClr val="3366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21" name="Line 53"/>
          <p:cNvSpPr>
            <a:spLocks noChangeShapeType="1"/>
          </p:cNvSpPr>
          <p:nvPr/>
        </p:nvSpPr>
        <p:spPr bwMode="auto">
          <a:xfrm>
            <a:off x="5757457" y="4314668"/>
            <a:ext cx="116094" cy="0"/>
          </a:xfrm>
          <a:prstGeom prst="line">
            <a:avLst/>
          </a:prstGeom>
          <a:noFill/>
          <a:ln w="25400">
            <a:solidFill>
              <a:srgbClr val="3366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22" name="Line 54"/>
          <p:cNvSpPr>
            <a:spLocks noChangeShapeType="1"/>
          </p:cNvSpPr>
          <p:nvPr/>
        </p:nvSpPr>
        <p:spPr bwMode="auto">
          <a:xfrm>
            <a:off x="5757457" y="4283807"/>
            <a:ext cx="116094" cy="0"/>
          </a:xfrm>
          <a:prstGeom prst="line">
            <a:avLst/>
          </a:prstGeom>
          <a:noFill/>
          <a:ln w="25400">
            <a:solidFill>
              <a:srgbClr val="99CC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23" name="Line 55"/>
          <p:cNvSpPr>
            <a:spLocks noChangeShapeType="1"/>
          </p:cNvSpPr>
          <p:nvPr/>
        </p:nvSpPr>
        <p:spPr bwMode="auto">
          <a:xfrm>
            <a:off x="5757457" y="4252945"/>
            <a:ext cx="116094" cy="0"/>
          </a:xfrm>
          <a:prstGeom prst="line">
            <a:avLst/>
          </a:prstGeom>
          <a:noFill/>
          <a:ln w="25400">
            <a:solidFill>
              <a:srgbClr val="99CC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24" name="Line 56"/>
          <p:cNvSpPr>
            <a:spLocks noChangeShapeType="1"/>
          </p:cNvSpPr>
          <p:nvPr/>
        </p:nvSpPr>
        <p:spPr bwMode="auto">
          <a:xfrm>
            <a:off x="5757457" y="4222084"/>
            <a:ext cx="116094" cy="0"/>
          </a:xfrm>
          <a:prstGeom prst="line">
            <a:avLst/>
          </a:prstGeom>
          <a:noFill/>
          <a:ln w="25400">
            <a:solidFill>
              <a:srgbClr val="99CC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25" name="Line 57"/>
          <p:cNvSpPr>
            <a:spLocks noChangeShapeType="1"/>
          </p:cNvSpPr>
          <p:nvPr/>
        </p:nvSpPr>
        <p:spPr bwMode="auto">
          <a:xfrm>
            <a:off x="5757457" y="4192286"/>
            <a:ext cx="116094" cy="0"/>
          </a:xfrm>
          <a:prstGeom prst="line">
            <a:avLst/>
          </a:prstGeom>
          <a:noFill/>
          <a:ln w="25400">
            <a:solidFill>
              <a:srgbClr val="FF9966"/>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26" name="Line 58"/>
          <p:cNvSpPr>
            <a:spLocks noChangeShapeType="1"/>
          </p:cNvSpPr>
          <p:nvPr/>
        </p:nvSpPr>
        <p:spPr bwMode="auto">
          <a:xfrm>
            <a:off x="5757457" y="4161424"/>
            <a:ext cx="116094" cy="0"/>
          </a:xfrm>
          <a:prstGeom prst="line">
            <a:avLst/>
          </a:prstGeom>
          <a:noFill/>
          <a:ln w="25400">
            <a:solidFill>
              <a:srgbClr val="FF9966"/>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27" name="Line 59"/>
          <p:cNvSpPr>
            <a:spLocks noChangeShapeType="1"/>
          </p:cNvSpPr>
          <p:nvPr/>
        </p:nvSpPr>
        <p:spPr bwMode="auto">
          <a:xfrm>
            <a:off x="5757457" y="4130563"/>
            <a:ext cx="116094" cy="0"/>
          </a:xfrm>
          <a:prstGeom prst="line">
            <a:avLst/>
          </a:prstGeom>
          <a:noFill/>
          <a:ln w="25400">
            <a:solidFill>
              <a:srgbClr val="FF9966"/>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28" name="Line 60"/>
          <p:cNvSpPr>
            <a:spLocks noChangeShapeType="1"/>
          </p:cNvSpPr>
          <p:nvPr/>
        </p:nvSpPr>
        <p:spPr bwMode="auto">
          <a:xfrm>
            <a:off x="5757457" y="4099701"/>
            <a:ext cx="116094" cy="0"/>
          </a:xfrm>
          <a:prstGeom prst="line">
            <a:avLst/>
          </a:prstGeom>
          <a:noFill/>
          <a:ln w="25400">
            <a:solidFill>
              <a:srgbClr val="FF6600"/>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29" name="Rectangle 61"/>
          <p:cNvSpPr>
            <a:spLocks noChangeArrowheads="1"/>
          </p:cNvSpPr>
          <p:nvPr/>
        </p:nvSpPr>
        <p:spPr bwMode="auto">
          <a:xfrm>
            <a:off x="5733658" y="3948695"/>
            <a:ext cx="163465" cy="525579"/>
          </a:xfrm>
          <a:prstGeom prst="rect">
            <a:avLst/>
          </a:prstGeom>
          <a:noFill/>
          <a:ln w="25400">
            <a:solidFill>
              <a:srgbClr val="000000"/>
            </a:solidFill>
            <a:miter lim="800000"/>
            <a:headEnd/>
            <a:tailEnd/>
          </a:ln>
        </p:spPr>
        <p:txBody>
          <a:bodyPr wrap="square" lIns="93600" tIns="46800" rIns="93600" bIns="468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pic>
        <p:nvPicPr>
          <p:cNvPr id="330" name="Picture 62" descr="&#10;newserver.gif                                                  00115F78Mac HD                         B89FB567:"/>
          <p:cNvPicPr>
            <a:picLocks noChangeAspect="1" noChangeArrowheads="1"/>
          </p:cNvPicPr>
          <p:nvPr/>
        </p:nvPicPr>
        <p:blipFill>
          <a:blip r:embed="rId3">
            <a:lum bright="20000"/>
          </a:blip>
          <a:srcRect/>
          <a:stretch>
            <a:fillRect/>
          </a:stretch>
        </p:blipFill>
        <p:spPr bwMode="auto">
          <a:xfrm>
            <a:off x="4334146" y="3904955"/>
            <a:ext cx="387754" cy="579984"/>
          </a:xfrm>
          <a:prstGeom prst="rect">
            <a:avLst/>
          </a:prstGeom>
          <a:noFill/>
          <a:ln w="9525">
            <a:noFill/>
            <a:miter lim="800000"/>
            <a:headEnd/>
            <a:tailEnd/>
          </a:ln>
        </p:spPr>
      </p:pic>
      <p:sp>
        <p:nvSpPr>
          <p:cNvPr id="331" name="Line 64"/>
          <p:cNvSpPr>
            <a:spLocks noChangeShapeType="1"/>
          </p:cNvSpPr>
          <p:nvPr/>
        </p:nvSpPr>
        <p:spPr bwMode="auto">
          <a:xfrm>
            <a:off x="4755566" y="4444499"/>
            <a:ext cx="116094" cy="0"/>
          </a:xfrm>
          <a:prstGeom prst="line">
            <a:avLst/>
          </a:prstGeom>
          <a:noFill/>
          <a:ln w="25400">
            <a:solidFill>
              <a:srgbClr val="0000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32" name="Line 65"/>
          <p:cNvSpPr>
            <a:spLocks noChangeShapeType="1"/>
          </p:cNvSpPr>
          <p:nvPr/>
        </p:nvSpPr>
        <p:spPr bwMode="auto">
          <a:xfrm>
            <a:off x="4755566" y="4414702"/>
            <a:ext cx="116094" cy="0"/>
          </a:xfrm>
          <a:prstGeom prst="line">
            <a:avLst/>
          </a:prstGeom>
          <a:noFill/>
          <a:ln w="25400">
            <a:solidFill>
              <a:srgbClr val="0000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33" name="Line 66"/>
          <p:cNvSpPr>
            <a:spLocks noChangeShapeType="1"/>
          </p:cNvSpPr>
          <p:nvPr/>
        </p:nvSpPr>
        <p:spPr bwMode="auto">
          <a:xfrm>
            <a:off x="4755566" y="4383840"/>
            <a:ext cx="116094" cy="0"/>
          </a:xfrm>
          <a:prstGeom prst="line">
            <a:avLst/>
          </a:prstGeom>
          <a:noFill/>
          <a:ln w="25400">
            <a:solidFill>
              <a:srgbClr val="0000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34" name="Line 67"/>
          <p:cNvSpPr>
            <a:spLocks noChangeShapeType="1"/>
          </p:cNvSpPr>
          <p:nvPr/>
        </p:nvSpPr>
        <p:spPr bwMode="auto">
          <a:xfrm>
            <a:off x="4755566" y="4352979"/>
            <a:ext cx="116094" cy="0"/>
          </a:xfrm>
          <a:prstGeom prst="line">
            <a:avLst/>
          </a:prstGeom>
          <a:noFill/>
          <a:ln w="25400">
            <a:solidFill>
              <a:srgbClr val="3366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35" name="Line 68"/>
          <p:cNvSpPr>
            <a:spLocks noChangeShapeType="1"/>
          </p:cNvSpPr>
          <p:nvPr/>
        </p:nvSpPr>
        <p:spPr bwMode="auto">
          <a:xfrm>
            <a:off x="4755566" y="4322117"/>
            <a:ext cx="116094" cy="0"/>
          </a:xfrm>
          <a:prstGeom prst="line">
            <a:avLst/>
          </a:prstGeom>
          <a:noFill/>
          <a:ln w="25400">
            <a:solidFill>
              <a:srgbClr val="3366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36" name="Line 69"/>
          <p:cNvSpPr>
            <a:spLocks noChangeShapeType="1"/>
          </p:cNvSpPr>
          <p:nvPr/>
        </p:nvSpPr>
        <p:spPr bwMode="auto">
          <a:xfrm>
            <a:off x="4755566" y="4292320"/>
            <a:ext cx="116094" cy="0"/>
          </a:xfrm>
          <a:prstGeom prst="line">
            <a:avLst/>
          </a:prstGeom>
          <a:noFill/>
          <a:ln w="25400">
            <a:solidFill>
              <a:srgbClr val="3366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37" name="Line 70"/>
          <p:cNvSpPr>
            <a:spLocks noChangeShapeType="1"/>
          </p:cNvSpPr>
          <p:nvPr/>
        </p:nvSpPr>
        <p:spPr bwMode="auto">
          <a:xfrm>
            <a:off x="4755566" y="4261458"/>
            <a:ext cx="116094" cy="0"/>
          </a:xfrm>
          <a:prstGeom prst="line">
            <a:avLst/>
          </a:prstGeom>
          <a:noFill/>
          <a:ln w="25400">
            <a:solidFill>
              <a:srgbClr val="99CC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38" name="Line 71"/>
          <p:cNvSpPr>
            <a:spLocks noChangeShapeType="1"/>
          </p:cNvSpPr>
          <p:nvPr/>
        </p:nvSpPr>
        <p:spPr bwMode="auto">
          <a:xfrm>
            <a:off x="4755566" y="4230597"/>
            <a:ext cx="116094" cy="0"/>
          </a:xfrm>
          <a:prstGeom prst="line">
            <a:avLst/>
          </a:prstGeom>
          <a:noFill/>
          <a:ln w="25400">
            <a:solidFill>
              <a:srgbClr val="99CC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39" name="Line 72"/>
          <p:cNvSpPr>
            <a:spLocks noChangeShapeType="1"/>
          </p:cNvSpPr>
          <p:nvPr/>
        </p:nvSpPr>
        <p:spPr bwMode="auto">
          <a:xfrm>
            <a:off x="4755566" y="4199735"/>
            <a:ext cx="116094" cy="0"/>
          </a:xfrm>
          <a:prstGeom prst="line">
            <a:avLst/>
          </a:prstGeom>
          <a:noFill/>
          <a:ln w="25400">
            <a:solidFill>
              <a:srgbClr val="99CC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40" name="Rectangle 73"/>
          <p:cNvSpPr>
            <a:spLocks noChangeArrowheads="1"/>
          </p:cNvSpPr>
          <p:nvPr/>
        </p:nvSpPr>
        <p:spPr bwMode="auto">
          <a:xfrm>
            <a:off x="4731767" y="3926347"/>
            <a:ext cx="163465" cy="525579"/>
          </a:xfrm>
          <a:prstGeom prst="rect">
            <a:avLst/>
          </a:prstGeom>
          <a:noFill/>
          <a:ln w="25400">
            <a:solidFill>
              <a:srgbClr val="000000"/>
            </a:solidFill>
            <a:miter lim="800000"/>
            <a:headEnd/>
            <a:tailEnd/>
          </a:ln>
        </p:spPr>
        <p:txBody>
          <a:bodyPr wrap="square" lIns="93600" tIns="46800" rIns="93600" bIns="468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pic>
        <p:nvPicPr>
          <p:cNvPr id="341" name="Picture 74" descr="&#10;newserver.gif                                                  00115F78Mac HD                         B89FB567:"/>
          <p:cNvPicPr>
            <a:picLocks noChangeAspect="1" noChangeArrowheads="1"/>
          </p:cNvPicPr>
          <p:nvPr/>
        </p:nvPicPr>
        <p:blipFill>
          <a:blip r:embed="rId3">
            <a:lum bright="20000"/>
          </a:blip>
          <a:srcRect/>
          <a:stretch>
            <a:fillRect/>
          </a:stretch>
        </p:blipFill>
        <p:spPr bwMode="auto">
          <a:xfrm>
            <a:off x="3358957" y="3904955"/>
            <a:ext cx="387754" cy="579984"/>
          </a:xfrm>
          <a:prstGeom prst="rect">
            <a:avLst/>
          </a:prstGeom>
          <a:noFill/>
          <a:ln w="9525">
            <a:noFill/>
            <a:miter lim="800000"/>
            <a:headEnd/>
            <a:tailEnd/>
          </a:ln>
        </p:spPr>
      </p:pic>
      <p:sp>
        <p:nvSpPr>
          <p:cNvPr id="342" name="Line 76"/>
          <p:cNvSpPr>
            <a:spLocks noChangeShapeType="1"/>
          </p:cNvSpPr>
          <p:nvPr/>
        </p:nvSpPr>
        <p:spPr bwMode="auto">
          <a:xfrm>
            <a:off x="3780377" y="4444499"/>
            <a:ext cx="116094" cy="0"/>
          </a:xfrm>
          <a:prstGeom prst="line">
            <a:avLst/>
          </a:prstGeom>
          <a:noFill/>
          <a:ln w="25400">
            <a:solidFill>
              <a:srgbClr val="0000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43" name="Line 77"/>
          <p:cNvSpPr>
            <a:spLocks noChangeShapeType="1"/>
          </p:cNvSpPr>
          <p:nvPr/>
        </p:nvSpPr>
        <p:spPr bwMode="auto">
          <a:xfrm>
            <a:off x="3780377" y="4414702"/>
            <a:ext cx="116094" cy="0"/>
          </a:xfrm>
          <a:prstGeom prst="line">
            <a:avLst/>
          </a:prstGeom>
          <a:noFill/>
          <a:ln w="25400">
            <a:solidFill>
              <a:srgbClr val="0000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44" name="Line 78"/>
          <p:cNvSpPr>
            <a:spLocks noChangeShapeType="1"/>
          </p:cNvSpPr>
          <p:nvPr/>
        </p:nvSpPr>
        <p:spPr bwMode="auto">
          <a:xfrm>
            <a:off x="3780377" y="4383840"/>
            <a:ext cx="116094" cy="0"/>
          </a:xfrm>
          <a:prstGeom prst="line">
            <a:avLst/>
          </a:prstGeom>
          <a:noFill/>
          <a:ln w="25400">
            <a:solidFill>
              <a:srgbClr val="0000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45" name="Line 79"/>
          <p:cNvSpPr>
            <a:spLocks noChangeShapeType="1"/>
          </p:cNvSpPr>
          <p:nvPr/>
        </p:nvSpPr>
        <p:spPr bwMode="auto">
          <a:xfrm>
            <a:off x="3780377" y="4352979"/>
            <a:ext cx="116094" cy="0"/>
          </a:xfrm>
          <a:prstGeom prst="line">
            <a:avLst/>
          </a:prstGeom>
          <a:noFill/>
          <a:ln w="25400">
            <a:solidFill>
              <a:srgbClr val="3366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46" name="Line 80"/>
          <p:cNvSpPr>
            <a:spLocks noChangeShapeType="1"/>
          </p:cNvSpPr>
          <p:nvPr/>
        </p:nvSpPr>
        <p:spPr bwMode="auto">
          <a:xfrm>
            <a:off x="3780377" y="4322117"/>
            <a:ext cx="116094" cy="0"/>
          </a:xfrm>
          <a:prstGeom prst="line">
            <a:avLst/>
          </a:prstGeom>
          <a:noFill/>
          <a:ln w="25400">
            <a:solidFill>
              <a:srgbClr val="3366FF"/>
            </a:solidFill>
            <a:round/>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47" name="Rectangle 81"/>
          <p:cNvSpPr>
            <a:spLocks noChangeArrowheads="1"/>
          </p:cNvSpPr>
          <p:nvPr/>
        </p:nvSpPr>
        <p:spPr bwMode="auto">
          <a:xfrm>
            <a:off x="3756579" y="3926347"/>
            <a:ext cx="163465" cy="525579"/>
          </a:xfrm>
          <a:prstGeom prst="rect">
            <a:avLst/>
          </a:prstGeom>
          <a:noFill/>
          <a:ln w="25400">
            <a:solidFill>
              <a:srgbClr val="000000"/>
            </a:solidFill>
            <a:miter lim="800000"/>
            <a:headEnd/>
            <a:tailEnd/>
          </a:ln>
        </p:spPr>
        <p:txBody>
          <a:bodyPr wrap="square" lIns="93600" tIns="46800" rIns="93600" bIns="468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grpSp>
        <p:nvGrpSpPr>
          <p:cNvPr id="348" name="Group 124"/>
          <p:cNvGrpSpPr>
            <a:grpSpLocks/>
          </p:cNvGrpSpPr>
          <p:nvPr/>
        </p:nvGrpSpPr>
        <p:grpSpPr bwMode="auto">
          <a:xfrm>
            <a:off x="3004870" y="4319498"/>
            <a:ext cx="4413889" cy="382045"/>
            <a:chOff x="1696" y="3556"/>
            <a:chExt cx="3802" cy="359"/>
          </a:xfrm>
        </p:grpSpPr>
        <p:sp>
          <p:nvSpPr>
            <p:cNvPr id="361" name="Line 83"/>
            <p:cNvSpPr>
              <a:spLocks noChangeShapeType="1"/>
            </p:cNvSpPr>
            <p:nvPr/>
          </p:nvSpPr>
          <p:spPr bwMode="auto">
            <a:xfrm flipV="1">
              <a:off x="2021" y="3769"/>
              <a:ext cx="3121" cy="0"/>
            </a:xfrm>
            <a:prstGeom prst="line">
              <a:avLst/>
            </a:prstGeom>
            <a:noFill/>
            <a:ln w="25400">
              <a:solidFill>
                <a:srgbClr val="FD0000"/>
              </a:solidFill>
              <a:round/>
              <a:headEnd/>
              <a:tailEnd type="triangle" w="med" len="med"/>
            </a:ln>
          </p:spPr>
          <p:txBody>
            <a:bodyPr wrap="none" lIns="93600" tIns="46800" rIns="93600" bIns="468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62" name="Text Box 86"/>
            <p:cNvSpPr txBox="1">
              <a:spLocks noChangeArrowheads="1"/>
            </p:cNvSpPr>
            <p:nvPr/>
          </p:nvSpPr>
          <p:spPr bwMode="auto">
            <a:xfrm>
              <a:off x="5158" y="3556"/>
              <a:ext cx="340" cy="320"/>
            </a:xfrm>
            <a:prstGeom prst="rect">
              <a:avLst/>
            </a:prstGeom>
            <a:noFill/>
            <a:ln w="9525">
              <a:noFill/>
              <a:miter lim="800000"/>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srgbClr val="FD0000"/>
                  </a:solidFill>
                  <a:effectLst/>
                  <a:uLnTx/>
                  <a:uFillTx/>
                  <a:latin typeface="Verdana" pitchFamily="34" charset="0"/>
                  <a:ea typeface="HGP創英角ｺﾞｼｯｸUB" pitchFamily="50" charset="-128"/>
                </a:rPr>
                <a:t>高</a:t>
              </a:r>
            </a:p>
          </p:txBody>
        </p:sp>
        <p:sp>
          <p:nvSpPr>
            <p:cNvPr id="363" name="Text Box 87"/>
            <p:cNvSpPr txBox="1">
              <a:spLocks noChangeArrowheads="1"/>
            </p:cNvSpPr>
            <p:nvPr/>
          </p:nvSpPr>
          <p:spPr bwMode="auto">
            <a:xfrm>
              <a:off x="1696" y="3595"/>
              <a:ext cx="340" cy="320"/>
            </a:xfrm>
            <a:prstGeom prst="rect">
              <a:avLst/>
            </a:prstGeom>
            <a:noFill/>
            <a:ln w="9525">
              <a:noFill/>
              <a:miter lim="800000"/>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srgbClr val="FD0000"/>
                  </a:solidFill>
                  <a:effectLst/>
                  <a:uLnTx/>
                  <a:uFillTx/>
                  <a:latin typeface="Verdana" pitchFamily="34" charset="0"/>
                  <a:ea typeface="HGP創英角ｺﾞｼｯｸUB" pitchFamily="50" charset="-128"/>
                </a:rPr>
                <a:t>低</a:t>
              </a:r>
            </a:p>
          </p:txBody>
        </p:sp>
      </p:grpSp>
      <p:pic>
        <p:nvPicPr>
          <p:cNvPr id="349" name="Picture 88" descr="Tables: Table with Header"/>
          <p:cNvPicPr>
            <a:picLocks noChangeAspect="1" noChangeArrowheads="1"/>
          </p:cNvPicPr>
          <p:nvPr/>
        </p:nvPicPr>
        <p:blipFill>
          <a:blip r:embed="rId4"/>
          <a:srcRect/>
          <a:stretch>
            <a:fillRect/>
          </a:stretch>
        </p:blipFill>
        <p:spPr bwMode="auto">
          <a:xfrm>
            <a:off x="3399589" y="3270142"/>
            <a:ext cx="345960" cy="408650"/>
          </a:xfrm>
          <a:prstGeom prst="rect">
            <a:avLst/>
          </a:prstGeom>
          <a:noFill/>
          <a:ln w="9525">
            <a:noFill/>
            <a:miter lim="800000"/>
            <a:headEnd/>
            <a:tailEnd/>
          </a:ln>
        </p:spPr>
      </p:pic>
      <p:pic>
        <p:nvPicPr>
          <p:cNvPr id="350" name="Picture 89" descr="Tables: Table with Header"/>
          <p:cNvPicPr preferRelativeResize="0">
            <a:picLocks noChangeAspect="1" noChangeArrowheads="1"/>
          </p:cNvPicPr>
          <p:nvPr/>
        </p:nvPicPr>
        <p:blipFill>
          <a:blip r:embed="rId4"/>
          <a:srcRect/>
          <a:stretch>
            <a:fillRect/>
          </a:stretch>
        </p:blipFill>
        <p:spPr bwMode="auto">
          <a:xfrm>
            <a:off x="4378261" y="3288234"/>
            <a:ext cx="276304" cy="326707"/>
          </a:xfrm>
          <a:prstGeom prst="rect">
            <a:avLst/>
          </a:prstGeom>
          <a:noFill/>
          <a:ln w="9525">
            <a:noFill/>
            <a:miter lim="800000"/>
            <a:headEnd/>
            <a:tailEnd/>
          </a:ln>
        </p:spPr>
      </p:pic>
      <p:pic>
        <p:nvPicPr>
          <p:cNvPr id="351" name="Picture 90" descr="Tables: Table with Header"/>
          <p:cNvPicPr preferRelativeResize="0">
            <a:picLocks noChangeAspect="1" noChangeArrowheads="1"/>
          </p:cNvPicPr>
          <p:nvPr/>
        </p:nvPicPr>
        <p:blipFill>
          <a:blip r:embed="rId4"/>
          <a:srcRect/>
          <a:stretch>
            <a:fillRect/>
          </a:stretch>
        </p:blipFill>
        <p:spPr bwMode="auto">
          <a:xfrm>
            <a:off x="5459095" y="3354214"/>
            <a:ext cx="220578" cy="260727"/>
          </a:xfrm>
          <a:prstGeom prst="rect">
            <a:avLst/>
          </a:prstGeom>
          <a:noFill/>
          <a:ln w="9525">
            <a:noFill/>
            <a:miter lim="800000"/>
            <a:headEnd/>
            <a:tailEnd/>
          </a:ln>
        </p:spPr>
      </p:pic>
      <p:pic>
        <p:nvPicPr>
          <p:cNvPr id="352" name="Picture 91" descr="Tables: Table with Header"/>
          <p:cNvPicPr preferRelativeResize="0">
            <a:picLocks noChangeAspect="1" noChangeArrowheads="1"/>
          </p:cNvPicPr>
          <p:nvPr/>
        </p:nvPicPr>
        <p:blipFill>
          <a:blip r:embed="rId4"/>
          <a:srcRect/>
          <a:stretch>
            <a:fillRect/>
          </a:stretch>
        </p:blipFill>
        <p:spPr bwMode="auto">
          <a:xfrm>
            <a:off x="6586367" y="3369666"/>
            <a:ext cx="166014" cy="195811"/>
          </a:xfrm>
          <a:prstGeom prst="rect">
            <a:avLst/>
          </a:prstGeom>
          <a:noFill/>
          <a:ln w="9525">
            <a:noFill/>
            <a:miter lim="800000"/>
            <a:headEnd/>
            <a:tailEnd/>
          </a:ln>
        </p:spPr>
      </p:pic>
      <p:grpSp>
        <p:nvGrpSpPr>
          <p:cNvPr id="353" name="Group 125"/>
          <p:cNvGrpSpPr>
            <a:grpSpLocks/>
          </p:cNvGrpSpPr>
          <p:nvPr/>
        </p:nvGrpSpPr>
        <p:grpSpPr bwMode="auto">
          <a:xfrm>
            <a:off x="2978169" y="3513343"/>
            <a:ext cx="4401120" cy="354376"/>
            <a:chOff x="1672" y="3582"/>
            <a:chExt cx="3791" cy="333"/>
          </a:xfrm>
        </p:grpSpPr>
        <p:sp>
          <p:nvSpPr>
            <p:cNvPr id="358" name="Line 126"/>
            <p:cNvSpPr>
              <a:spLocks noChangeShapeType="1"/>
            </p:cNvSpPr>
            <p:nvPr/>
          </p:nvSpPr>
          <p:spPr bwMode="auto">
            <a:xfrm flipV="1">
              <a:off x="2021" y="3769"/>
              <a:ext cx="3121" cy="0"/>
            </a:xfrm>
            <a:prstGeom prst="line">
              <a:avLst/>
            </a:prstGeom>
            <a:noFill/>
            <a:ln w="25400">
              <a:solidFill>
                <a:srgbClr val="FD0000"/>
              </a:solidFill>
              <a:round/>
              <a:headEnd/>
              <a:tailEnd type="triangle" w="med" len="med"/>
            </a:ln>
          </p:spPr>
          <p:txBody>
            <a:bodyPr wrap="none" lIns="93600" tIns="46800" rIns="93600" bIns="468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359" name="Text Box 127"/>
            <p:cNvSpPr txBox="1">
              <a:spLocks noChangeArrowheads="1"/>
            </p:cNvSpPr>
            <p:nvPr/>
          </p:nvSpPr>
          <p:spPr bwMode="auto">
            <a:xfrm>
              <a:off x="5123" y="3582"/>
              <a:ext cx="340" cy="320"/>
            </a:xfrm>
            <a:prstGeom prst="rect">
              <a:avLst/>
            </a:prstGeom>
            <a:noFill/>
            <a:ln w="9525">
              <a:noFill/>
              <a:miter lim="800000"/>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srgbClr val="FD0000"/>
                  </a:solidFill>
                  <a:effectLst/>
                  <a:uLnTx/>
                  <a:uFillTx/>
                  <a:latin typeface="Verdana" pitchFamily="34" charset="0"/>
                  <a:ea typeface="HGP創英角ｺﾞｼｯｸUB" pitchFamily="50" charset="-128"/>
                </a:rPr>
                <a:t>高</a:t>
              </a:r>
            </a:p>
          </p:txBody>
        </p:sp>
        <p:sp>
          <p:nvSpPr>
            <p:cNvPr id="360" name="Text Box 128"/>
            <p:cNvSpPr txBox="1">
              <a:spLocks noChangeArrowheads="1"/>
            </p:cNvSpPr>
            <p:nvPr/>
          </p:nvSpPr>
          <p:spPr bwMode="auto">
            <a:xfrm>
              <a:off x="1672" y="3595"/>
              <a:ext cx="340" cy="320"/>
            </a:xfrm>
            <a:prstGeom prst="rect">
              <a:avLst/>
            </a:prstGeom>
            <a:noFill/>
            <a:ln w="9525">
              <a:noFill/>
              <a:miter lim="800000"/>
              <a:headEnd/>
              <a:tailEnd/>
            </a:ln>
          </p:spPr>
          <p:txBody>
            <a:bodyPr wrap="none" lIns="93600" tIns="46800" rIns="93600" bIns="468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srgbClr val="FD0000"/>
                  </a:solidFill>
                  <a:effectLst/>
                  <a:uLnTx/>
                  <a:uFillTx/>
                  <a:latin typeface="Verdana" pitchFamily="34" charset="0"/>
                  <a:ea typeface="HGP創英角ｺﾞｼｯｸUB" pitchFamily="50" charset="-128"/>
                </a:rPr>
                <a:t>低</a:t>
              </a:r>
            </a:p>
          </p:txBody>
        </p:sp>
      </p:grpSp>
      <p:pic>
        <p:nvPicPr>
          <p:cNvPr id="354" name="Picture 2" descr="Computer: Chip Set"/>
          <p:cNvPicPr>
            <a:picLocks noChangeAspect="1" noChangeArrowheads="1"/>
          </p:cNvPicPr>
          <p:nvPr/>
        </p:nvPicPr>
        <p:blipFill>
          <a:blip r:embed="rId5"/>
          <a:srcRect/>
          <a:stretch>
            <a:fillRect/>
          </a:stretch>
        </p:blipFill>
        <p:spPr bwMode="auto">
          <a:xfrm>
            <a:off x="3359066" y="4171683"/>
            <a:ext cx="352256" cy="175094"/>
          </a:xfrm>
          <a:prstGeom prst="rect">
            <a:avLst/>
          </a:prstGeom>
          <a:noFill/>
        </p:spPr>
      </p:pic>
      <p:pic>
        <p:nvPicPr>
          <p:cNvPr id="355" name="Picture 2" descr="Computer: Chip Set"/>
          <p:cNvPicPr>
            <a:picLocks noChangeAspect="1" noChangeArrowheads="1"/>
          </p:cNvPicPr>
          <p:nvPr/>
        </p:nvPicPr>
        <p:blipFill>
          <a:blip r:embed="rId5"/>
          <a:srcRect/>
          <a:stretch>
            <a:fillRect/>
          </a:stretch>
        </p:blipFill>
        <p:spPr bwMode="auto">
          <a:xfrm>
            <a:off x="4372731" y="4186278"/>
            <a:ext cx="352256" cy="175094"/>
          </a:xfrm>
          <a:prstGeom prst="rect">
            <a:avLst/>
          </a:prstGeom>
          <a:noFill/>
        </p:spPr>
      </p:pic>
      <p:pic>
        <p:nvPicPr>
          <p:cNvPr id="356" name="Picture 2" descr="Computer: Chip Set"/>
          <p:cNvPicPr>
            <a:picLocks noChangeAspect="1" noChangeArrowheads="1"/>
          </p:cNvPicPr>
          <p:nvPr/>
        </p:nvPicPr>
        <p:blipFill>
          <a:blip r:embed="rId5"/>
          <a:srcRect/>
          <a:stretch>
            <a:fillRect/>
          </a:stretch>
        </p:blipFill>
        <p:spPr bwMode="auto">
          <a:xfrm>
            <a:off x="5343939" y="4181413"/>
            <a:ext cx="352256" cy="175094"/>
          </a:xfrm>
          <a:prstGeom prst="rect">
            <a:avLst/>
          </a:prstGeom>
          <a:noFill/>
        </p:spPr>
      </p:pic>
      <p:pic>
        <p:nvPicPr>
          <p:cNvPr id="357" name="Picture 2" descr="Computer: Chip Set"/>
          <p:cNvPicPr>
            <a:picLocks noChangeAspect="1" noChangeArrowheads="1"/>
          </p:cNvPicPr>
          <p:nvPr/>
        </p:nvPicPr>
        <p:blipFill>
          <a:blip r:embed="rId5"/>
          <a:srcRect/>
          <a:stretch>
            <a:fillRect/>
          </a:stretch>
        </p:blipFill>
        <p:spPr bwMode="auto">
          <a:xfrm>
            <a:off x="6453134" y="4196007"/>
            <a:ext cx="352256" cy="175094"/>
          </a:xfrm>
          <a:prstGeom prst="rect">
            <a:avLst/>
          </a:prstGeom>
          <a:noFill/>
        </p:spPr>
      </p:pic>
      <p:sp>
        <p:nvSpPr>
          <p:cNvPr id="74" name="スライド番号プレースホルダ 73"/>
          <p:cNvSpPr>
            <a:spLocks noGrp="1"/>
          </p:cNvSpPr>
          <p:nvPr>
            <p:ph type="sldNum" sz="quarter" idx="12"/>
          </p:nvPr>
        </p:nvSpPr>
        <p:spPr/>
        <p:txBody>
          <a:bodyPr/>
          <a:lstStyle/>
          <a:p>
            <a:pPr>
              <a:defRPr/>
            </a:pPr>
            <a:fld id="{47645EBB-67B3-46AB-AC82-6F9B6AD9EB81}" type="slidenum">
              <a:rPr lang="en-US" altLang="ja-JP" smtClean="0"/>
              <a:pPr>
                <a:defRPr/>
              </a:pPr>
              <a:t>34</a:t>
            </a:fld>
            <a:endParaRPr lang="ja-JP" altLang="en-US" dirty="0"/>
          </a:p>
        </p:txBody>
      </p:sp>
      <p:sp>
        <p:nvSpPr>
          <p:cNvPr id="75" name="フッター プレースホルダ 74"/>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en-US" altLang="ja-JP" smtClean="0"/>
              <a:t>HCC</a:t>
            </a:r>
            <a:r>
              <a:rPr lang="ja-JP" altLang="en-US" smtClean="0"/>
              <a:t>表に対する操作と、実際に圧縮される形式</a:t>
            </a:r>
            <a:endParaRPr lang="en-US" altLang="ja-JP" dirty="0" smtClean="0"/>
          </a:p>
        </p:txBody>
      </p:sp>
      <p:sp>
        <p:nvSpPr>
          <p:cNvPr id="78" name="Content Placeholder 2"/>
          <p:cNvSpPr>
            <a:spLocks noGrp="1"/>
          </p:cNvSpPr>
          <p:nvPr>
            <p:ph idx="1"/>
          </p:nvPr>
        </p:nvSpPr>
        <p:spPr/>
        <p:txBody>
          <a:bodyPr>
            <a:normAutofit/>
          </a:bodyPr>
          <a:lstStyle/>
          <a:p>
            <a:pPr>
              <a:buClr>
                <a:schemeClr val="accent1"/>
              </a:buClr>
              <a:buFont typeface="Arial" pitchFamily="34" charset="0"/>
              <a:buChar char="•"/>
            </a:pPr>
            <a:r>
              <a:rPr lang="ja-JP" altLang="en-US" sz="1600" dirty="0" smtClean="0"/>
              <a:t>ダイレクト・パス・ロード時のみ、</a:t>
            </a:r>
            <a:r>
              <a:rPr lang="en-US" altLang="ja-JP" sz="1600" dirty="0" smtClean="0"/>
              <a:t>HCC</a:t>
            </a:r>
            <a:r>
              <a:rPr lang="ja-JP" altLang="en-US" sz="1600" dirty="0" smtClean="0"/>
              <a:t>形式で圧縮される</a:t>
            </a:r>
            <a:endParaRPr lang="en-US" altLang="ja-JP" sz="1600" dirty="0" smtClean="0"/>
          </a:p>
          <a:p>
            <a:pPr lvl="1">
              <a:buClr>
                <a:schemeClr val="accent1"/>
              </a:buClr>
              <a:buFont typeface="Arial" pitchFamily="34" charset="0"/>
              <a:buChar char="•"/>
            </a:pPr>
            <a:r>
              <a:rPr lang="en-US" altLang="ja-JP" sz="1400" dirty="0" smtClean="0"/>
              <a:t>CTAS (create table as select)</a:t>
            </a:r>
          </a:p>
          <a:p>
            <a:pPr lvl="2">
              <a:buClr>
                <a:schemeClr val="accent1"/>
              </a:buClr>
              <a:buFont typeface="Arial" pitchFamily="34" charset="0"/>
              <a:buChar char="•"/>
            </a:pPr>
            <a:r>
              <a:rPr lang="en-US" altLang="ja-JP" sz="1400" dirty="0" smtClean="0"/>
              <a:t>create table </a:t>
            </a:r>
            <a:r>
              <a:rPr lang="en-US" altLang="ja-JP" sz="1400" dirty="0" err="1" smtClean="0"/>
              <a:t>foo</a:t>
            </a:r>
            <a:r>
              <a:rPr lang="en-US" altLang="ja-JP" sz="1400" dirty="0" smtClean="0"/>
              <a:t> compress for query as select * from bar1;</a:t>
            </a:r>
          </a:p>
          <a:p>
            <a:pPr lvl="1">
              <a:buClr>
                <a:schemeClr val="accent1"/>
              </a:buClr>
              <a:buFont typeface="Arial" pitchFamily="34" charset="0"/>
              <a:buChar char="•"/>
            </a:pPr>
            <a:r>
              <a:rPr lang="en-US" altLang="ja-JP" sz="1400" dirty="0" smtClean="0"/>
              <a:t>IDL (insert direct load)</a:t>
            </a:r>
            <a:r>
              <a:rPr lang="ja-JP" altLang="en-US" sz="1400" dirty="0" smtClean="0"/>
              <a:t>　</a:t>
            </a:r>
            <a:r>
              <a:rPr lang="en-US" altLang="ja-JP" sz="1400" dirty="0" smtClean="0"/>
              <a:t>※</a:t>
            </a:r>
            <a:r>
              <a:rPr lang="ja-JP" altLang="en-US" sz="1400" dirty="0" smtClean="0"/>
              <a:t>ただし表に外部キー制約が無効な場合</a:t>
            </a:r>
            <a:endParaRPr lang="en-US" altLang="ja-JP" sz="1400" dirty="0" smtClean="0"/>
          </a:p>
          <a:p>
            <a:pPr lvl="2">
              <a:buClr>
                <a:schemeClr val="accent1"/>
              </a:buClr>
              <a:buFont typeface="Arial" pitchFamily="34" charset="0"/>
              <a:buChar char="•"/>
            </a:pPr>
            <a:r>
              <a:rPr lang="en-US" altLang="ja-JP" sz="1400" dirty="0" smtClean="0"/>
              <a:t>create table </a:t>
            </a:r>
            <a:r>
              <a:rPr lang="en-US" altLang="ja-JP" sz="1400" dirty="0" err="1" smtClean="0"/>
              <a:t>foo</a:t>
            </a:r>
            <a:r>
              <a:rPr lang="en-US" altLang="ja-JP" sz="1400" dirty="0" smtClean="0"/>
              <a:t> compress for query high;</a:t>
            </a:r>
            <a:r>
              <a:rPr lang="ja-JP" altLang="en-US" sz="1400" dirty="0" smtClean="0"/>
              <a:t>　　</a:t>
            </a:r>
            <a:r>
              <a:rPr lang="en-US" altLang="ja-JP" sz="1400" dirty="0" smtClean="0"/>
              <a:t/>
            </a:r>
            <a:br>
              <a:rPr lang="en-US" altLang="ja-JP" sz="1400" dirty="0" smtClean="0"/>
            </a:br>
            <a:r>
              <a:rPr lang="en-US" altLang="ja-JP" sz="1400" dirty="0" smtClean="0"/>
              <a:t>insert /*+APPEND*/ into </a:t>
            </a:r>
            <a:r>
              <a:rPr lang="en-US" altLang="ja-JP" sz="1400" dirty="0" err="1" smtClean="0"/>
              <a:t>foo</a:t>
            </a:r>
            <a:r>
              <a:rPr lang="en-US" altLang="ja-JP" sz="1400" dirty="0" smtClean="0"/>
              <a:t> select * from bar2;</a:t>
            </a:r>
          </a:p>
          <a:p>
            <a:pPr lvl="1">
              <a:buClr>
                <a:schemeClr val="accent1"/>
              </a:buClr>
              <a:buFont typeface="Arial" pitchFamily="34" charset="0"/>
              <a:buChar char="•"/>
            </a:pPr>
            <a:r>
              <a:rPr lang="en-US" altLang="ja-JP" sz="1400" dirty="0" smtClean="0"/>
              <a:t>SQL*Loader</a:t>
            </a:r>
            <a:r>
              <a:rPr lang="ja-JP" altLang="en-US" sz="1400" dirty="0" smtClean="0"/>
              <a:t> の </a:t>
            </a:r>
            <a:r>
              <a:rPr lang="en-US" altLang="ja-JP" sz="1400" dirty="0" smtClean="0"/>
              <a:t>direct path load</a:t>
            </a:r>
          </a:p>
          <a:p>
            <a:pPr lvl="1">
              <a:buClr>
                <a:schemeClr val="accent1"/>
              </a:buClr>
              <a:buFont typeface="Arial" pitchFamily="34" charset="0"/>
              <a:buChar char="•"/>
            </a:pPr>
            <a:r>
              <a:rPr lang="ja-JP" altLang="en-US" sz="1400" dirty="0" smtClean="0"/>
              <a:t>外部表を使用したテキストファイルロード</a:t>
            </a:r>
            <a:endParaRPr lang="en-US" altLang="ja-JP" sz="1400" dirty="0" smtClean="0"/>
          </a:p>
          <a:p>
            <a:pPr lvl="2">
              <a:buClr>
                <a:schemeClr val="accent1"/>
              </a:buClr>
              <a:buFont typeface="Arial" pitchFamily="34" charset="0"/>
              <a:buChar char="•"/>
            </a:pPr>
            <a:r>
              <a:rPr lang="ja-JP" altLang="en-US" sz="1400" dirty="0" smtClean="0"/>
              <a:t>上の</a:t>
            </a:r>
            <a:r>
              <a:rPr lang="en-US" altLang="ja-JP" sz="1400" dirty="0" smtClean="0"/>
              <a:t>CTAS</a:t>
            </a:r>
            <a:r>
              <a:rPr lang="ja-JP" altLang="en-US" sz="1400" dirty="0" smtClean="0"/>
              <a:t> </a:t>
            </a:r>
            <a:r>
              <a:rPr lang="en-US" altLang="ja-JP" sz="1400" dirty="0" smtClean="0"/>
              <a:t>/</a:t>
            </a:r>
            <a:r>
              <a:rPr lang="ja-JP" altLang="en-US" sz="1400" dirty="0" smtClean="0"/>
              <a:t> </a:t>
            </a:r>
            <a:r>
              <a:rPr lang="en-US" altLang="ja-JP" sz="1400" dirty="0" smtClean="0"/>
              <a:t>IDL</a:t>
            </a:r>
            <a:r>
              <a:rPr lang="ja-JP" altLang="en-US" sz="1400" dirty="0" smtClean="0"/>
              <a:t>と同じ扱い</a:t>
            </a:r>
            <a:endParaRPr lang="en-US" altLang="ja-JP" sz="1400" dirty="0" smtClean="0"/>
          </a:p>
          <a:p>
            <a:pPr lvl="2">
              <a:buClr>
                <a:schemeClr val="accent1"/>
              </a:buClr>
              <a:buFont typeface="Arial" pitchFamily="34" charset="0"/>
              <a:buChar char="•"/>
            </a:pPr>
            <a:endParaRPr lang="en-US" altLang="ja-JP" sz="1400" dirty="0" smtClean="0"/>
          </a:p>
          <a:p>
            <a:pPr>
              <a:buClr>
                <a:schemeClr val="accent1"/>
              </a:buClr>
              <a:buFont typeface="Arial" pitchFamily="34" charset="0"/>
              <a:buChar char="•"/>
            </a:pPr>
            <a:r>
              <a:rPr lang="en-US" altLang="ja-JP" sz="1600" dirty="0" smtClean="0"/>
              <a:t>HCC</a:t>
            </a:r>
            <a:r>
              <a:rPr lang="ja-JP" altLang="en-US" sz="1600" dirty="0" smtClean="0"/>
              <a:t>表に対し、ダイレクト・パス・ロード以外のロードや更新もサポートするが、</a:t>
            </a:r>
            <a:r>
              <a:rPr lang="en-US" altLang="ja-JP" sz="1600" dirty="0" smtClean="0"/>
              <a:t/>
            </a:r>
            <a:br>
              <a:rPr lang="en-US" altLang="ja-JP" sz="1600" dirty="0" smtClean="0"/>
            </a:br>
            <a:r>
              <a:rPr lang="ja-JP" altLang="en-US" sz="1600" dirty="0" smtClean="0"/>
              <a:t>その場合は圧縮率が低い形式で格納される</a:t>
            </a:r>
          </a:p>
        </p:txBody>
      </p:sp>
      <p:sp>
        <p:nvSpPr>
          <p:cNvPr id="4" name="スライド番号プレースホルダ 3"/>
          <p:cNvSpPr>
            <a:spLocks noGrp="1"/>
          </p:cNvSpPr>
          <p:nvPr>
            <p:ph type="sldNum" sz="quarter" idx="12"/>
          </p:nvPr>
        </p:nvSpPr>
        <p:spPr/>
        <p:txBody>
          <a:bodyPr/>
          <a:lstStyle/>
          <a:p>
            <a:pPr>
              <a:defRPr/>
            </a:pPr>
            <a:fld id="{47645EBB-67B3-46AB-AC82-6F9B6AD9EB81}" type="slidenum">
              <a:rPr lang="en-US" altLang="ja-JP" smtClean="0"/>
              <a:pPr>
                <a:defRPr/>
              </a:pPr>
              <a:t>35</a:t>
            </a:fld>
            <a:endParaRPr lang="ja-JP" altLang="en-US" dirty="0"/>
          </a:p>
        </p:txBody>
      </p:sp>
      <p:sp>
        <p:nvSpPr>
          <p:cNvPr id="5" name="フッター プレースホルダ 4"/>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r>
              <a:rPr lang="ja-JP" altLang="en-US" dirty="0" smtClean="0"/>
              <a:t>圧縮機能によるディスク領域の削減</a:t>
            </a:r>
            <a:endParaRPr lang="en-US" altLang="ja-JP" dirty="0" smtClean="0"/>
          </a:p>
        </p:txBody>
      </p:sp>
      <p:sp>
        <p:nvSpPr>
          <p:cNvPr id="9" name="コンテンツ プレースホルダ 8"/>
          <p:cNvSpPr>
            <a:spLocks noGrp="1"/>
          </p:cNvSpPr>
          <p:nvPr>
            <p:ph idx="4294967295"/>
          </p:nvPr>
        </p:nvSpPr>
        <p:spPr>
          <a:xfrm>
            <a:off x="4927600" y="1076325"/>
            <a:ext cx="4216400" cy="1703388"/>
          </a:xfrm>
        </p:spPr>
        <p:txBody>
          <a:bodyPr lIns="72000" tIns="72000" rIns="72000" bIns="72000"/>
          <a:lstStyle/>
          <a:p>
            <a:pPr>
              <a:buNone/>
            </a:pPr>
            <a:r>
              <a:rPr lang="ja-JP" altLang="en-US" sz="1400" b="1" dirty="0" smtClean="0">
                <a:solidFill>
                  <a:schemeClr val="accent1"/>
                </a:solidFill>
                <a:latin typeface="+mn-ea"/>
              </a:rPr>
              <a:t>圧縮方法により圧縮率が変わります</a:t>
            </a:r>
            <a:endParaRPr lang="en-US" altLang="ja-JP" sz="1400" b="1" dirty="0" smtClean="0">
              <a:solidFill>
                <a:schemeClr val="accent1"/>
              </a:solidFill>
              <a:latin typeface="+mn-ea"/>
            </a:endParaRPr>
          </a:p>
          <a:p>
            <a:pPr>
              <a:buNone/>
            </a:pPr>
            <a:r>
              <a:rPr lang="ja-JP" altLang="en-US" sz="1400" b="1" dirty="0" smtClean="0">
                <a:solidFill>
                  <a:schemeClr val="accent1"/>
                </a:solidFill>
                <a:latin typeface="+mn-ea"/>
              </a:rPr>
              <a:t>本ケースでは、最大、約</a:t>
            </a:r>
            <a:r>
              <a:rPr lang="en-US" altLang="ja-JP" sz="1400" b="1" dirty="0" smtClean="0">
                <a:solidFill>
                  <a:schemeClr val="accent1"/>
                </a:solidFill>
                <a:latin typeface="+mn-ea"/>
              </a:rPr>
              <a:t>12</a:t>
            </a:r>
            <a:r>
              <a:rPr lang="ja-JP" altLang="en-US" sz="1400" b="1" dirty="0" smtClean="0">
                <a:solidFill>
                  <a:schemeClr val="accent1"/>
                </a:solidFill>
                <a:latin typeface="+mn-ea"/>
              </a:rPr>
              <a:t>倍にデータを圧縮</a:t>
            </a:r>
          </a:p>
          <a:p>
            <a:pPr>
              <a:buNone/>
            </a:pPr>
            <a:endParaRPr kumimoji="1" lang="ja-JP" altLang="en-US" sz="1400" b="1" dirty="0">
              <a:latin typeface="+mn-ea"/>
            </a:endParaRPr>
          </a:p>
        </p:txBody>
      </p:sp>
      <p:sp>
        <p:nvSpPr>
          <p:cNvPr id="7" name="テキスト ボックス 74"/>
          <p:cNvSpPr txBox="1">
            <a:spLocks noChangeArrowheads="1"/>
          </p:cNvSpPr>
          <p:nvPr/>
        </p:nvSpPr>
        <p:spPr bwMode="auto">
          <a:xfrm>
            <a:off x="4791970" y="839253"/>
            <a:ext cx="184731" cy="480131"/>
          </a:xfrm>
          <a:prstGeom prst="rect">
            <a:avLst/>
          </a:prstGeom>
          <a:solidFill>
            <a:schemeClr val="bg1"/>
          </a:solidFill>
          <a:ln w="9525">
            <a:noFill/>
            <a:miter lim="800000"/>
            <a:headEnd/>
            <a:tailEnd/>
          </a:ln>
        </p:spPr>
        <p:txBody>
          <a:bodyPr wrap="none">
            <a:spAutoFit/>
          </a:bodyPr>
          <a:lstStyle/>
          <a:p>
            <a:pPr algn="l"/>
            <a:endParaRPr kumimoji="1" lang="ja-JP" altLang="en-US" sz="2800" dirty="0">
              <a:solidFill>
                <a:schemeClr val="accent1"/>
              </a:solidFill>
              <a:latin typeface="Calibri" pitchFamily="34" charset="0"/>
              <a:ea typeface="HGP創英角ｺﾞｼｯｸUB" pitchFamily="50" charset="-128"/>
            </a:endParaRPr>
          </a:p>
        </p:txBody>
      </p:sp>
      <p:graphicFrame>
        <p:nvGraphicFramePr>
          <p:cNvPr id="8" name="グラフ 7"/>
          <p:cNvGraphicFramePr>
            <a:graphicFrameLocks/>
          </p:cNvGraphicFramePr>
          <p:nvPr/>
        </p:nvGraphicFramePr>
        <p:xfrm>
          <a:off x="744692" y="1125426"/>
          <a:ext cx="3652977" cy="24815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グラフ 9"/>
          <p:cNvGraphicFramePr>
            <a:graphicFrameLocks/>
          </p:cNvGraphicFramePr>
          <p:nvPr/>
        </p:nvGraphicFramePr>
        <p:xfrm>
          <a:off x="4752306" y="1814563"/>
          <a:ext cx="3792906" cy="2701140"/>
        </p:xfrm>
        <a:graphic>
          <a:graphicData uri="http://schemas.openxmlformats.org/drawingml/2006/chart">
            <c:chart xmlns:c="http://schemas.openxmlformats.org/drawingml/2006/chart" xmlns:r="http://schemas.openxmlformats.org/officeDocument/2006/relationships" r:id="rId4"/>
          </a:graphicData>
        </a:graphic>
      </p:graphicFrame>
      <p:sp>
        <p:nvSpPr>
          <p:cNvPr id="11" name="スライド番号プレースホルダ 10"/>
          <p:cNvSpPr>
            <a:spLocks noGrp="1"/>
          </p:cNvSpPr>
          <p:nvPr>
            <p:ph type="sldNum" sz="quarter" idx="12"/>
          </p:nvPr>
        </p:nvSpPr>
        <p:spPr/>
        <p:txBody>
          <a:bodyPr/>
          <a:lstStyle/>
          <a:p>
            <a:pPr>
              <a:defRPr/>
            </a:pPr>
            <a:fld id="{5B0C7140-A025-4D52-A184-BA630595E088}" type="slidenum">
              <a:rPr lang="en-US" altLang="ja-JP" smtClean="0"/>
              <a:pPr>
                <a:defRPr/>
              </a:pPr>
              <a:t>36</a:t>
            </a:fld>
            <a:endParaRPr lang="ja-JP" altLang="en-US" dirty="0"/>
          </a:p>
        </p:txBody>
      </p:sp>
      <p:sp>
        <p:nvSpPr>
          <p:cNvPr id="12" name="フッター プレースホルダ 11"/>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r>
              <a:rPr lang="ja-JP" altLang="en-US" smtClean="0"/>
              <a:t>圧縮機能によるディスク領域の削減</a:t>
            </a:r>
            <a:endParaRPr lang="en-US" altLang="ja-JP" dirty="0" smtClean="0"/>
          </a:p>
        </p:txBody>
      </p:sp>
      <p:sp>
        <p:nvSpPr>
          <p:cNvPr id="7" name="テキスト プレースホルダ 6"/>
          <p:cNvSpPr>
            <a:spLocks noGrp="1"/>
          </p:cNvSpPr>
          <p:nvPr>
            <p:ph type="body" sz="quarter" idx="13"/>
          </p:nvPr>
        </p:nvSpPr>
        <p:spPr/>
        <p:txBody>
          <a:bodyPr/>
          <a:lstStyle/>
          <a:p>
            <a:r>
              <a:rPr lang="ja-JP" altLang="en-US" sz="1600" dirty="0" smtClean="0">
                <a:solidFill>
                  <a:schemeClr val="accent1"/>
                </a:solidFill>
                <a:latin typeface="+mn-ea"/>
              </a:rPr>
              <a:t>データ属性によっては、最大</a:t>
            </a:r>
            <a:r>
              <a:rPr lang="en-US" altLang="ja-JP" sz="1600" dirty="0" smtClean="0">
                <a:solidFill>
                  <a:schemeClr val="accent1"/>
                </a:solidFill>
                <a:latin typeface="+mn-ea"/>
              </a:rPr>
              <a:t>80</a:t>
            </a:r>
            <a:r>
              <a:rPr lang="ja-JP" altLang="en-US" sz="1600" dirty="0" smtClean="0">
                <a:solidFill>
                  <a:schemeClr val="accent1"/>
                </a:solidFill>
                <a:latin typeface="+mn-ea"/>
              </a:rPr>
              <a:t>倍近い圧縮率を実現</a:t>
            </a:r>
          </a:p>
          <a:p>
            <a:endParaRPr lang="ja-JP" altLang="en-US" sz="1600" dirty="0" smtClean="0">
              <a:solidFill>
                <a:schemeClr val="tx2"/>
              </a:solidFill>
              <a:latin typeface="+mn-ea"/>
            </a:endParaRPr>
          </a:p>
          <a:p>
            <a:endParaRPr kumimoji="1" lang="ja-JP" altLang="en-US" sz="1600" dirty="0"/>
          </a:p>
        </p:txBody>
      </p:sp>
      <p:sp>
        <p:nvSpPr>
          <p:cNvPr id="11" name="コンテンツ プレースホルダ 10"/>
          <p:cNvSpPr>
            <a:spLocks noGrp="1"/>
          </p:cNvSpPr>
          <p:nvPr>
            <p:ph idx="1"/>
          </p:nvPr>
        </p:nvSpPr>
        <p:spPr>
          <a:xfrm>
            <a:off x="398467" y="4411980"/>
            <a:ext cx="8347065" cy="293835"/>
          </a:xfrm>
        </p:spPr>
        <p:txBody>
          <a:bodyPr/>
          <a:lstStyle/>
          <a:p>
            <a:pPr>
              <a:buNone/>
            </a:pPr>
            <a:r>
              <a:rPr lang="en-US" altLang="ja-JP" sz="1400" dirty="0" smtClean="0">
                <a:latin typeface="+mn-lt"/>
              </a:rPr>
              <a:t>Compression Adviser</a:t>
            </a:r>
            <a:r>
              <a:rPr lang="ja-JP" altLang="en-US" sz="1400" dirty="0" smtClean="0">
                <a:latin typeface="+mn-lt"/>
              </a:rPr>
              <a:t>を利用することで、</a:t>
            </a:r>
            <a:r>
              <a:rPr lang="en-US" altLang="ja-JP" sz="1400" dirty="0" err="1" smtClean="0">
                <a:latin typeface="+mn-lt"/>
              </a:rPr>
              <a:t>Exadata</a:t>
            </a:r>
            <a:r>
              <a:rPr lang="ja-JP" altLang="en-US" sz="1400" dirty="0" smtClean="0">
                <a:latin typeface="+mn-lt"/>
              </a:rPr>
              <a:t>以外でも圧縮効果の概算が可能</a:t>
            </a:r>
          </a:p>
          <a:p>
            <a:pPr algn="ctr">
              <a:buNone/>
            </a:pPr>
            <a:endParaRPr kumimoji="1" lang="ja-JP" altLang="en-US" sz="1400" dirty="0">
              <a:latin typeface="+mn-lt"/>
            </a:endParaRPr>
          </a:p>
        </p:txBody>
      </p:sp>
      <p:graphicFrame>
        <p:nvGraphicFramePr>
          <p:cNvPr id="10" name="グラフ 9"/>
          <p:cNvGraphicFramePr>
            <a:graphicFrameLocks/>
          </p:cNvGraphicFramePr>
          <p:nvPr/>
        </p:nvGraphicFramePr>
        <p:xfrm>
          <a:off x="862426" y="1320080"/>
          <a:ext cx="5455747" cy="3032212"/>
        </p:xfrm>
        <a:graphic>
          <a:graphicData uri="http://schemas.openxmlformats.org/drawingml/2006/chart">
            <c:chart xmlns:c="http://schemas.openxmlformats.org/drawingml/2006/chart" xmlns:r="http://schemas.openxmlformats.org/officeDocument/2006/relationships" r:id="rId3"/>
          </a:graphicData>
        </a:graphic>
      </p:graphicFrame>
      <p:sp>
        <p:nvSpPr>
          <p:cNvPr id="8" name="スライド番号プレースホルダ 7"/>
          <p:cNvSpPr>
            <a:spLocks noGrp="1"/>
          </p:cNvSpPr>
          <p:nvPr>
            <p:ph type="sldNum" sz="quarter" idx="16"/>
          </p:nvPr>
        </p:nvSpPr>
        <p:spPr/>
        <p:txBody>
          <a:bodyPr/>
          <a:lstStyle/>
          <a:p>
            <a:pPr>
              <a:defRPr/>
            </a:pPr>
            <a:fld id="{B27B1E3C-9432-49E5-A460-E09A7323E94F}" type="slidenum">
              <a:rPr lang="en-US" altLang="ja-JP" smtClean="0"/>
              <a:pPr>
                <a:defRPr/>
              </a:pPr>
              <a:t>37</a:t>
            </a:fld>
            <a:endParaRPr lang="ja-JP" altLang="en-US" dirty="0"/>
          </a:p>
        </p:txBody>
      </p:sp>
      <p:sp>
        <p:nvSpPr>
          <p:cNvPr id="13" name="フッター プレースホルダ 12"/>
          <p:cNvSpPr>
            <a:spLocks noGrp="1"/>
          </p:cNvSpPr>
          <p:nvPr>
            <p:ph type="ftr" sz="quarter" idx="15"/>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r>
              <a:rPr lang="ja-JP" altLang="en-US" smtClean="0"/>
              <a:t>圧縮機能とパフォーマンス考察（検索）</a:t>
            </a:r>
            <a:endParaRPr lang="en-US" altLang="ja-JP" dirty="0" smtClean="0"/>
          </a:p>
        </p:txBody>
      </p:sp>
      <p:sp>
        <p:nvSpPr>
          <p:cNvPr id="7" name="テキスト プレースホルダ 6"/>
          <p:cNvSpPr>
            <a:spLocks noGrp="1"/>
          </p:cNvSpPr>
          <p:nvPr>
            <p:ph type="body" sz="quarter" idx="13"/>
          </p:nvPr>
        </p:nvSpPr>
        <p:spPr/>
        <p:txBody>
          <a:bodyPr/>
          <a:lstStyle/>
          <a:p>
            <a:r>
              <a:rPr lang="ja-JP" altLang="en-US" sz="1600" dirty="0" smtClean="0">
                <a:solidFill>
                  <a:schemeClr val="accent1"/>
                </a:solidFill>
                <a:latin typeface="+mn-ea"/>
              </a:rPr>
              <a:t>高い圧縮率と検索パフォーマンスが共存可能</a:t>
            </a:r>
          </a:p>
          <a:p>
            <a:endParaRPr lang="ja-JP" altLang="en-US" sz="1600" dirty="0" smtClean="0">
              <a:latin typeface="+mn-ea"/>
            </a:endParaRPr>
          </a:p>
          <a:p>
            <a:endParaRPr kumimoji="1" lang="ja-JP" altLang="en-US" sz="1600" dirty="0"/>
          </a:p>
        </p:txBody>
      </p:sp>
      <p:graphicFrame>
        <p:nvGraphicFramePr>
          <p:cNvPr id="6" name="グラフ 5"/>
          <p:cNvGraphicFramePr>
            <a:graphicFrameLocks/>
          </p:cNvGraphicFramePr>
          <p:nvPr/>
        </p:nvGraphicFramePr>
        <p:xfrm>
          <a:off x="840700" y="1357387"/>
          <a:ext cx="6197933" cy="3414022"/>
        </p:xfrm>
        <a:graphic>
          <a:graphicData uri="http://schemas.openxmlformats.org/drawingml/2006/chart">
            <c:chart xmlns:c="http://schemas.openxmlformats.org/drawingml/2006/chart" xmlns:r="http://schemas.openxmlformats.org/officeDocument/2006/relationships" r:id="rId3"/>
          </a:graphicData>
        </a:graphic>
      </p:graphicFrame>
      <p:sp>
        <p:nvSpPr>
          <p:cNvPr id="8" name="スライド番号プレースホルダ 7"/>
          <p:cNvSpPr>
            <a:spLocks noGrp="1"/>
          </p:cNvSpPr>
          <p:nvPr>
            <p:ph type="sldNum" sz="quarter" idx="16"/>
          </p:nvPr>
        </p:nvSpPr>
        <p:spPr/>
        <p:txBody>
          <a:bodyPr/>
          <a:lstStyle/>
          <a:p>
            <a:pPr>
              <a:defRPr/>
            </a:pPr>
            <a:fld id="{B27B1E3C-9432-49E5-A460-E09A7323E94F}" type="slidenum">
              <a:rPr lang="en-US" altLang="ja-JP" smtClean="0"/>
              <a:pPr>
                <a:defRPr/>
              </a:pPr>
              <a:t>38</a:t>
            </a:fld>
            <a:endParaRPr lang="ja-JP" altLang="en-US" dirty="0"/>
          </a:p>
        </p:txBody>
      </p:sp>
      <p:sp>
        <p:nvSpPr>
          <p:cNvPr id="10" name="フッター プレースホルダ 9"/>
          <p:cNvSpPr>
            <a:spLocks noGrp="1"/>
          </p:cNvSpPr>
          <p:nvPr>
            <p:ph type="ftr" sz="quarter" idx="15"/>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r>
              <a:rPr lang="ja-JP" altLang="en-US" smtClean="0"/>
              <a:t>圧縮機能とパフォーマンス考察（ロード）</a:t>
            </a:r>
            <a:endParaRPr lang="en-US" altLang="ja-JP" dirty="0" smtClean="0"/>
          </a:p>
        </p:txBody>
      </p:sp>
      <p:sp>
        <p:nvSpPr>
          <p:cNvPr id="13" name="テキスト プレースホルダ 12"/>
          <p:cNvSpPr>
            <a:spLocks noGrp="1"/>
          </p:cNvSpPr>
          <p:nvPr>
            <p:ph type="body" sz="quarter" idx="13"/>
          </p:nvPr>
        </p:nvSpPr>
        <p:spPr/>
        <p:txBody>
          <a:bodyPr/>
          <a:lstStyle/>
          <a:p>
            <a:r>
              <a:rPr lang="ja-JP" altLang="en-US" sz="1600" dirty="0" smtClean="0">
                <a:solidFill>
                  <a:schemeClr val="accent1"/>
                </a:solidFill>
                <a:latin typeface="+mn-ea"/>
              </a:rPr>
              <a:t>圧縮手法の違いにより、ロードに掛かる時間も増えていく</a:t>
            </a:r>
          </a:p>
        </p:txBody>
      </p:sp>
      <p:sp>
        <p:nvSpPr>
          <p:cNvPr id="10" name="コンテンツ プレースホルダ 9"/>
          <p:cNvSpPr>
            <a:spLocks noGrp="1"/>
          </p:cNvSpPr>
          <p:nvPr>
            <p:ph idx="1"/>
          </p:nvPr>
        </p:nvSpPr>
        <p:spPr>
          <a:xfrm>
            <a:off x="2386363" y="4360125"/>
            <a:ext cx="6370322" cy="666285"/>
          </a:xfrm>
        </p:spPr>
        <p:txBody>
          <a:bodyPr/>
          <a:lstStyle/>
          <a:p>
            <a:pPr>
              <a:spcAft>
                <a:spcPts val="0"/>
              </a:spcAft>
              <a:buNone/>
            </a:pPr>
            <a:r>
              <a:rPr lang="ja-JP" altLang="en-US" sz="1200" dirty="0" smtClean="0">
                <a:latin typeface="+mn-ea"/>
              </a:rPr>
              <a:t>圧縮は、ロードに時間が掛かるが、多くの場合、</a:t>
            </a:r>
            <a:r>
              <a:rPr lang="en-US" altLang="ja-JP" sz="1200" dirty="0" smtClean="0">
                <a:latin typeface="+mn-ea"/>
              </a:rPr>
              <a:t>1</a:t>
            </a:r>
            <a:r>
              <a:rPr lang="ja-JP" altLang="en-US" sz="1200" dirty="0" smtClean="0">
                <a:latin typeface="+mn-ea"/>
              </a:rPr>
              <a:t>回ロードした後に、多くの検索を実施するので</a:t>
            </a:r>
            <a:endParaRPr lang="en-US" altLang="ja-JP" sz="1200" dirty="0" smtClean="0">
              <a:latin typeface="+mn-ea"/>
            </a:endParaRPr>
          </a:p>
          <a:p>
            <a:pPr>
              <a:spcAft>
                <a:spcPts val="0"/>
              </a:spcAft>
              <a:buNone/>
            </a:pPr>
            <a:r>
              <a:rPr lang="ja-JP" altLang="en-US" sz="1200" dirty="0" smtClean="0">
                <a:latin typeface="+mn-ea"/>
              </a:rPr>
              <a:t>圧縮はコストではなく、メリットと考えられる（</a:t>
            </a:r>
            <a:r>
              <a:rPr lang="en-US" altLang="ja-JP" sz="1200" dirty="0" smtClean="0">
                <a:latin typeface="+mn-ea"/>
              </a:rPr>
              <a:t>Write</a:t>
            </a:r>
            <a:r>
              <a:rPr lang="ja-JP" altLang="en-US" sz="1200" dirty="0" smtClean="0">
                <a:latin typeface="+mn-ea"/>
              </a:rPr>
              <a:t>　</a:t>
            </a:r>
            <a:r>
              <a:rPr lang="en-US" altLang="ja-JP" sz="1200" dirty="0" smtClean="0">
                <a:latin typeface="+mn-ea"/>
              </a:rPr>
              <a:t>once and Read Many)</a:t>
            </a:r>
            <a:endParaRPr lang="ja-JP" altLang="en-US" sz="1200" dirty="0" smtClean="0">
              <a:latin typeface="+mn-ea"/>
            </a:endParaRPr>
          </a:p>
          <a:p>
            <a:pPr>
              <a:spcAft>
                <a:spcPts val="0"/>
              </a:spcAft>
              <a:buNone/>
            </a:pPr>
            <a:endParaRPr kumimoji="1" lang="ja-JP" altLang="en-US" sz="1200" dirty="0">
              <a:latin typeface="+mn-ea"/>
            </a:endParaRPr>
          </a:p>
        </p:txBody>
      </p:sp>
      <p:graphicFrame>
        <p:nvGraphicFramePr>
          <p:cNvPr id="8" name="グラフ 7"/>
          <p:cNvGraphicFramePr>
            <a:graphicFrameLocks/>
          </p:cNvGraphicFramePr>
          <p:nvPr/>
        </p:nvGraphicFramePr>
        <p:xfrm>
          <a:off x="828000" y="1324341"/>
          <a:ext cx="4909491" cy="2995336"/>
        </p:xfrm>
        <a:graphic>
          <a:graphicData uri="http://schemas.openxmlformats.org/drawingml/2006/chart">
            <c:chart xmlns:c="http://schemas.openxmlformats.org/drawingml/2006/chart" xmlns:r="http://schemas.openxmlformats.org/officeDocument/2006/relationships" r:id="rId3"/>
          </a:graphicData>
        </a:graphic>
      </p:graphicFrame>
      <p:sp>
        <p:nvSpPr>
          <p:cNvPr id="15" name="スライド番号プレースホルダ 14"/>
          <p:cNvSpPr>
            <a:spLocks noGrp="1"/>
          </p:cNvSpPr>
          <p:nvPr>
            <p:ph type="sldNum" sz="quarter" idx="16"/>
          </p:nvPr>
        </p:nvSpPr>
        <p:spPr/>
        <p:txBody>
          <a:bodyPr/>
          <a:lstStyle/>
          <a:p>
            <a:pPr>
              <a:defRPr/>
            </a:pPr>
            <a:fld id="{B27B1E3C-9432-49E5-A460-E09A7323E94F}" type="slidenum">
              <a:rPr lang="en-US" altLang="ja-JP" smtClean="0"/>
              <a:pPr>
                <a:defRPr/>
              </a:pPr>
              <a:t>39</a:t>
            </a:fld>
            <a:endParaRPr lang="ja-JP" altLang="en-US" dirty="0"/>
          </a:p>
        </p:txBody>
      </p:sp>
      <p:sp>
        <p:nvSpPr>
          <p:cNvPr id="16" name="フッター プレースホルダ 15"/>
          <p:cNvSpPr>
            <a:spLocks noGrp="1"/>
          </p:cNvSpPr>
          <p:nvPr>
            <p:ph type="ftr" sz="quarter" idx="15"/>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en-US" altLang="ja-JP" dirty="0" smtClean="0"/>
              <a:t>Agenda</a:t>
            </a:r>
          </a:p>
        </p:txBody>
      </p:sp>
      <p:sp>
        <p:nvSpPr>
          <p:cNvPr id="8" name="コンテンツ プレースホルダ 7"/>
          <p:cNvSpPr>
            <a:spLocks noGrp="1"/>
          </p:cNvSpPr>
          <p:nvPr>
            <p:ph idx="1"/>
          </p:nvPr>
        </p:nvSpPr>
        <p:spPr/>
        <p:txBody>
          <a:bodyPr>
            <a:normAutofit fontScale="55000" lnSpcReduction="20000"/>
          </a:bodyPr>
          <a:lstStyle/>
          <a:p>
            <a:pPr marL="517525" indent="-457200">
              <a:buFont typeface="+mj-lt"/>
              <a:buAutoNum type="arabicPeriod"/>
            </a:pPr>
            <a:r>
              <a:rPr lang="en-US" altLang="ja-JP" sz="2200" dirty="0" err="1" smtClean="0"/>
              <a:t>Exadata</a:t>
            </a:r>
            <a:r>
              <a:rPr lang="en-US" altLang="ja-JP" sz="2200" dirty="0" smtClean="0"/>
              <a:t> I/O</a:t>
            </a:r>
            <a:r>
              <a:rPr lang="ja-JP" altLang="en-US" sz="2200" dirty="0" smtClean="0"/>
              <a:t>アーキテクチャの理解</a:t>
            </a:r>
            <a:endParaRPr lang="en-US" altLang="ja-JP" sz="2200" dirty="0" smtClean="0"/>
          </a:p>
          <a:p>
            <a:pPr marL="517525" indent="-457200">
              <a:buFont typeface="+mj-lt"/>
              <a:buAutoNum type="arabicPeriod"/>
            </a:pPr>
            <a:r>
              <a:rPr lang="ja-JP" altLang="en-US" sz="2200" dirty="0" smtClean="0"/>
              <a:t>スタート・ポイント（経験値より）</a:t>
            </a:r>
            <a:endParaRPr lang="en-US" altLang="ja-JP" sz="2200" dirty="0" smtClean="0"/>
          </a:p>
          <a:p>
            <a:pPr marL="517525" indent="-457200">
              <a:buFont typeface="+mj-lt"/>
              <a:buAutoNum type="arabicPeriod"/>
            </a:pPr>
            <a:r>
              <a:rPr lang="ja-JP" altLang="en-US" sz="2200" dirty="0" smtClean="0"/>
              <a:t>パフォーマンス・ケース・スタディ</a:t>
            </a:r>
            <a:endParaRPr lang="en-US" altLang="ja-JP" sz="2200" dirty="0" smtClean="0"/>
          </a:p>
          <a:p>
            <a:pPr marL="746125" lvl="1" indent="-342900">
              <a:buClr>
                <a:schemeClr val="accent1"/>
              </a:buClr>
              <a:buFont typeface="Arial" pitchFamily="34" charset="0"/>
              <a:buChar char="•"/>
            </a:pPr>
            <a:r>
              <a:rPr lang="ja-JP" altLang="en-US" sz="1900" dirty="0" smtClean="0"/>
              <a:t>データ・ローディング</a:t>
            </a:r>
            <a:endParaRPr lang="en-US" altLang="ja-JP" sz="1900" dirty="0" smtClean="0"/>
          </a:p>
          <a:p>
            <a:pPr marL="746125" lvl="1" indent="-342900">
              <a:buClr>
                <a:schemeClr val="accent1"/>
              </a:buClr>
              <a:buFont typeface="Arial" pitchFamily="34" charset="0"/>
              <a:buChar char="•"/>
            </a:pPr>
            <a:r>
              <a:rPr lang="ja-JP" altLang="en-US" sz="1900" dirty="0" smtClean="0"/>
              <a:t>データ圧縮の利用</a:t>
            </a:r>
            <a:endParaRPr lang="en-US" altLang="ja-JP" sz="1900" dirty="0" smtClean="0"/>
          </a:p>
          <a:p>
            <a:pPr marL="746125" lvl="1" indent="-342900">
              <a:buClr>
                <a:schemeClr val="accent1"/>
              </a:buClr>
              <a:buFont typeface="Arial" pitchFamily="34" charset="0"/>
              <a:buChar char="•"/>
            </a:pPr>
            <a:r>
              <a:rPr lang="ja-JP" altLang="en-US" sz="1900" dirty="0" smtClean="0"/>
              <a:t>バッチ処理の高速化</a:t>
            </a:r>
            <a:endParaRPr lang="en-US" altLang="ja-JP" sz="1900" dirty="0" smtClean="0"/>
          </a:p>
          <a:p>
            <a:pPr marL="746125" lvl="1" indent="-342900">
              <a:buClr>
                <a:schemeClr val="accent1"/>
              </a:buClr>
              <a:buFont typeface="Arial" pitchFamily="34" charset="0"/>
              <a:buChar char="•"/>
            </a:pPr>
            <a:r>
              <a:rPr lang="en-US" altLang="ja-JP" sz="1900" dirty="0" smtClean="0"/>
              <a:t>SQL</a:t>
            </a:r>
            <a:r>
              <a:rPr lang="ja-JP" altLang="en-US" sz="1900" dirty="0" smtClean="0"/>
              <a:t>の書き換えテクニック</a:t>
            </a:r>
            <a:endParaRPr lang="en-US" altLang="ja-JP" sz="1900" dirty="0" smtClean="0"/>
          </a:p>
          <a:p>
            <a:pPr marL="746125" lvl="1" indent="-342900">
              <a:buClr>
                <a:schemeClr val="accent1"/>
              </a:buClr>
              <a:buFont typeface="Arial" pitchFamily="34" charset="0"/>
              <a:buChar char="•"/>
            </a:pPr>
            <a:r>
              <a:rPr lang="ja-JP" altLang="en-US" sz="1900" dirty="0" smtClean="0"/>
              <a:t>パーティショニング</a:t>
            </a:r>
            <a:r>
              <a:rPr lang="en-US" altLang="ja-JP" sz="1900" dirty="0" smtClean="0"/>
              <a:t>/</a:t>
            </a:r>
            <a:r>
              <a:rPr lang="ja-JP" altLang="en-US" sz="1900" dirty="0" smtClean="0"/>
              <a:t>パラレル処理</a:t>
            </a:r>
            <a:endParaRPr lang="en-US" altLang="ja-JP" sz="1900" dirty="0" smtClean="0"/>
          </a:p>
          <a:p>
            <a:pPr marL="746125" lvl="1" indent="-342900">
              <a:buClr>
                <a:schemeClr val="accent1"/>
              </a:buClr>
              <a:buFont typeface="Arial" pitchFamily="34" charset="0"/>
              <a:buChar char="•"/>
            </a:pPr>
            <a:r>
              <a:rPr lang="en-US" altLang="ja-JP" sz="1900" dirty="0" smtClean="0"/>
              <a:t>Smart Scan</a:t>
            </a:r>
          </a:p>
          <a:p>
            <a:pPr marL="746125" lvl="1" indent="-342900">
              <a:buClr>
                <a:schemeClr val="accent1"/>
              </a:buClr>
              <a:buFont typeface="Arial" pitchFamily="34" charset="0"/>
              <a:buChar char="•"/>
            </a:pPr>
            <a:r>
              <a:rPr lang="en-US" altLang="ja-JP" sz="1900" dirty="0" err="1" smtClean="0"/>
              <a:t>Exadata</a:t>
            </a:r>
            <a:r>
              <a:rPr lang="en-US" altLang="ja-JP" sz="1900" dirty="0" smtClean="0"/>
              <a:t> Flash Cache</a:t>
            </a:r>
          </a:p>
          <a:p>
            <a:pPr marL="746125" lvl="1" indent="-342900">
              <a:buClr>
                <a:schemeClr val="accent1"/>
              </a:buClr>
              <a:buFont typeface="Arial" pitchFamily="34" charset="0"/>
              <a:buChar char="•"/>
            </a:pPr>
            <a:r>
              <a:rPr lang="ja-JP" altLang="en-US" sz="1900" dirty="0" smtClean="0"/>
              <a:t>パフォーマンスの確認</a:t>
            </a:r>
            <a:endParaRPr lang="en-US" altLang="ja-JP" sz="1900" dirty="0" smtClean="0"/>
          </a:p>
          <a:p>
            <a:pPr marL="746125" lvl="1" indent="-342900">
              <a:buClr>
                <a:schemeClr val="accent1"/>
              </a:buClr>
              <a:buFont typeface="Arial" pitchFamily="34" charset="0"/>
              <a:buChar char="•"/>
            </a:pPr>
            <a:r>
              <a:rPr lang="ja-JP" altLang="en-US" sz="1900" dirty="0" smtClean="0"/>
              <a:t>統計情報の取得</a:t>
            </a:r>
            <a:endParaRPr lang="en-US" altLang="ja-JP" sz="1900" dirty="0" smtClean="0"/>
          </a:p>
          <a:p>
            <a:pPr marL="517525" indent="-457200">
              <a:buFont typeface="+mj-lt"/>
              <a:buAutoNum type="arabicPeriod"/>
            </a:pPr>
            <a:r>
              <a:rPr lang="ja-JP" altLang="en-US" sz="2200" dirty="0" smtClean="0"/>
              <a:t>パフォーマンス関連ツール</a:t>
            </a:r>
            <a:endParaRPr lang="en-US" altLang="ja-JP" sz="2200" dirty="0" smtClean="0"/>
          </a:p>
          <a:p>
            <a:pPr marL="746125" lvl="1" indent="-342900">
              <a:buClr>
                <a:schemeClr val="accent1"/>
              </a:buClr>
              <a:buFont typeface="Arial" pitchFamily="34" charset="0"/>
              <a:buChar char="•"/>
            </a:pPr>
            <a:r>
              <a:rPr lang="en-US" altLang="ja-JP" sz="1900" dirty="0" smtClean="0"/>
              <a:t>SQL Monitor</a:t>
            </a:r>
          </a:p>
          <a:p>
            <a:pPr marL="746125" lvl="1" indent="-342900">
              <a:buClr>
                <a:schemeClr val="accent1"/>
              </a:buClr>
              <a:buFont typeface="Arial" pitchFamily="34" charset="0"/>
              <a:buChar char="•"/>
            </a:pPr>
            <a:r>
              <a:rPr lang="en-US" altLang="ja-JP" sz="1900" dirty="0" smtClean="0"/>
              <a:t>AWR</a:t>
            </a:r>
            <a:r>
              <a:rPr lang="ja-JP" altLang="en-US" sz="1900" dirty="0" smtClean="0"/>
              <a:t>レポート</a:t>
            </a:r>
            <a:endParaRPr lang="en-US" altLang="ja-JP" sz="1900" dirty="0" smtClean="0"/>
          </a:p>
          <a:p>
            <a:pPr marL="746125" lvl="1" indent="-342900">
              <a:buClr>
                <a:schemeClr val="accent1"/>
              </a:buClr>
              <a:buFont typeface="Arial" pitchFamily="34" charset="0"/>
              <a:buChar char="•"/>
            </a:pPr>
            <a:r>
              <a:rPr lang="en-US" altLang="ja-JP" sz="1900" dirty="0" smtClean="0"/>
              <a:t>Compression Advisor</a:t>
            </a:r>
          </a:p>
        </p:txBody>
      </p:sp>
      <p:pic>
        <p:nvPicPr>
          <p:cNvPr id="13" name="Picture 2" descr="People: Instructor-Led Computer Course, Classroom, Teach, Teacher, Students, Presentation"/>
          <p:cNvPicPr>
            <a:picLocks noChangeAspect="1" noChangeArrowheads="1"/>
          </p:cNvPicPr>
          <p:nvPr/>
        </p:nvPicPr>
        <p:blipFill>
          <a:blip r:embed="rId3"/>
          <a:srcRect/>
          <a:stretch>
            <a:fillRect/>
          </a:stretch>
        </p:blipFill>
        <p:spPr bwMode="auto">
          <a:xfrm>
            <a:off x="5938062" y="1201871"/>
            <a:ext cx="1790700" cy="1647825"/>
          </a:xfrm>
          <a:prstGeom prst="rect">
            <a:avLst/>
          </a:prstGeom>
          <a:noFill/>
        </p:spPr>
      </p:pic>
      <p:sp>
        <p:nvSpPr>
          <p:cNvPr id="5" name="スライド番号プレースホルダ 4"/>
          <p:cNvSpPr>
            <a:spLocks noGrp="1"/>
          </p:cNvSpPr>
          <p:nvPr>
            <p:ph type="sldNum" sz="quarter" idx="12"/>
          </p:nvPr>
        </p:nvSpPr>
        <p:spPr/>
        <p:txBody>
          <a:bodyPr/>
          <a:lstStyle/>
          <a:p>
            <a:pPr>
              <a:defRPr/>
            </a:pPr>
            <a:fld id="{47645EBB-67B3-46AB-AC82-6F9B6AD9EB81}" type="slidenum">
              <a:rPr lang="en-US" altLang="ja-JP" smtClean="0"/>
              <a:pPr>
                <a:defRPr/>
              </a:pPr>
              <a:t>4</a:t>
            </a:fld>
            <a:endParaRPr lang="ja-JP" altLang="en-US" dirty="0"/>
          </a:p>
        </p:txBody>
      </p:sp>
      <p:sp>
        <p:nvSpPr>
          <p:cNvPr id="6" name="フッター プレースホルダ 5"/>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r>
              <a:rPr lang="en-US" altLang="ja-JP" smtClean="0"/>
              <a:t>HCC</a:t>
            </a:r>
            <a:r>
              <a:rPr lang="ja-JP" altLang="en-US" smtClean="0"/>
              <a:t>表への更新時の注意点</a:t>
            </a:r>
            <a:endParaRPr lang="en-US" altLang="ja-JP" dirty="0" smtClean="0"/>
          </a:p>
        </p:txBody>
      </p:sp>
      <p:sp>
        <p:nvSpPr>
          <p:cNvPr id="8" name="コンテンツ プレースホルダ 7"/>
          <p:cNvSpPr>
            <a:spLocks noGrp="1"/>
          </p:cNvSpPr>
          <p:nvPr>
            <p:ph idx="1"/>
          </p:nvPr>
        </p:nvSpPr>
        <p:spPr/>
        <p:txBody>
          <a:bodyPr>
            <a:noAutofit/>
          </a:bodyPr>
          <a:lstStyle/>
          <a:p>
            <a:pPr lvl="0">
              <a:buClr>
                <a:schemeClr val="accent1"/>
              </a:buClr>
              <a:buFont typeface="Arial" pitchFamily="34" charset="0"/>
              <a:buChar char="•"/>
            </a:pPr>
            <a:r>
              <a:rPr lang="en-US" altLang="ja-JP" sz="1400" dirty="0" smtClean="0">
                <a:latin typeface="+mn-lt"/>
              </a:rPr>
              <a:t>Insert(</a:t>
            </a:r>
            <a:r>
              <a:rPr lang="ja-JP" altLang="en-US" sz="1400" dirty="0" smtClean="0">
                <a:latin typeface="+mn-lt"/>
              </a:rPr>
              <a:t>従来パス</a:t>
            </a:r>
            <a:r>
              <a:rPr lang="en-US" altLang="ja-JP" sz="1400" dirty="0" smtClean="0">
                <a:latin typeface="+mn-lt"/>
              </a:rPr>
              <a:t>)</a:t>
            </a:r>
            <a:r>
              <a:rPr lang="ja-JP" altLang="en-US" sz="1400" dirty="0" err="1" smtClean="0">
                <a:latin typeface="+mn-lt"/>
              </a:rPr>
              <a:t>、</a:t>
            </a:r>
            <a:r>
              <a:rPr lang="en-US" altLang="ja-JP" sz="1400" dirty="0" smtClean="0">
                <a:latin typeface="+mn-lt"/>
              </a:rPr>
              <a:t>Update</a:t>
            </a:r>
            <a:r>
              <a:rPr lang="ja-JP" altLang="en-US" sz="1400" dirty="0" smtClean="0">
                <a:latin typeface="+mn-lt"/>
              </a:rPr>
              <a:t>は、圧縮効率の低い形式で格納される</a:t>
            </a:r>
            <a:endParaRPr lang="en-US" altLang="ja-JP" sz="1400" dirty="0" smtClean="0">
              <a:latin typeface="+mn-lt"/>
            </a:endParaRPr>
          </a:p>
          <a:p>
            <a:pPr lvl="0">
              <a:buClr>
                <a:schemeClr val="accent1"/>
              </a:buClr>
              <a:buFont typeface="Arial" pitchFamily="34" charset="0"/>
              <a:buChar char="•"/>
            </a:pPr>
            <a:r>
              <a:rPr lang="ja-JP" altLang="en-US" sz="1400" dirty="0" smtClean="0">
                <a:latin typeface="+mn-lt"/>
              </a:rPr>
              <a:t>表の外部キー制約が有効な場合は、</a:t>
            </a:r>
            <a:r>
              <a:rPr lang="en-US" altLang="ja-JP" sz="1400" dirty="0" smtClean="0">
                <a:latin typeface="+mn-lt"/>
              </a:rPr>
              <a:t>INSERT /*+ append */ </a:t>
            </a:r>
            <a:r>
              <a:rPr lang="ja-JP" altLang="en-US" sz="1400" dirty="0" smtClean="0">
                <a:latin typeface="+mn-lt"/>
              </a:rPr>
              <a:t>の場合も圧縮効率の低い圧縮形式で格納される</a:t>
            </a:r>
            <a:endParaRPr lang="en-US" altLang="ja-JP" sz="1400" dirty="0" smtClean="0">
              <a:latin typeface="+mn-lt"/>
            </a:endParaRPr>
          </a:p>
          <a:p>
            <a:pPr lvl="0">
              <a:buClr>
                <a:schemeClr val="accent1"/>
              </a:buClr>
              <a:buFont typeface="Arial" pitchFamily="34" charset="0"/>
              <a:buChar char="•"/>
            </a:pPr>
            <a:r>
              <a:rPr lang="en-US" altLang="ja-JP" sz="1400" dirty="0" smtClean="0">
                <a:latin typeface="+mn-lt"/>
              </a:rPr>
              <a:t>Update</a:t>
            </a:r>
            <a:r>
              <a:rPr lang="ja-JP" altLang="en-US" sz="1400" dirty="0" smtClean="0">
                <a:latin typeface="+mn-lt"/>
              </a:rPr>
              <a:t>時のロック範囲が、デフォルトでは行レベルロックではなく</a:t>
            </a:r>
            <a:r>
              <a:rPr lang="en-US" altLang="ja-JP" sz="1400" dirty="0" smtClean="0">
                <a:latin typeface="+mn-lt"/>
              </a:rPr>
              <a:t>CU</a:t>
            </a:r>
            <a:r>
              <a:rPr lang="ja-JP" altLang="en-US" sz="1400" dirty="0" smtClean="0">
                <a:latin typeface="+mn-lt"/>
              </a:rPr>
              <a:t>単位になる</a:t>
            </a:r>
          </a:p>
          <a:p>
            <a:pPr lvl="1">
              <a:buClr>
                <a:schemeClr val="accent1"/>
              </a:buClr>
              <a:buFont typeface="Arial" pitchFamily="34" charset="0"/>
              <a:buChar char="•"/>
            </a:pPr>
            <a:r>
              <a:rPr lang="ja-JP" altLang="en-US" sz="1200" dirty="0" smtClean="0">
                <a:latin typeface="+mn-lt"/>
              </a:rPr>
              <a:t>アプリケーションの同時実行性に影響</a:t>
            </a:r>
          </a:p>
          <a:p>
            <a:pPr lvl="1">
              <a:buClr>
                <a:schemeClr val="accent1"/>
              </a:buClr>
              <a:buFont typeface="Arial" pitchFamily="34" charset="0"/>
              <a:buChar char="•"/>
            </a:pPr>
            <a:r>
              <a:rPr lang="ja-JP" altLang="en-US" sz="1200" dirty="0" smtClean="0">
                <a:latin typeface="+mn-lt"/>
              </a:rPr>
              <a:t>アプリケーションの実装が良くない</a:t>
            </a:r>
            <a:r>
              <a:rPr lang="en-US" altLang="ja-JP" sz="1200" dirty="0" smtClean="0">
                <a:latin typeface="+mn-lt"/>
              </a:rPr>
              <a:t>(</a:t>
            </a:r>
            <a:r>
              <a:rPr lang="ja-JP" altLang="en-US" sz="1200" dirty="0" smtClean="0">
                <a:latin typeface="+mn-lt"/>
              </a:rPr>
              <a:t>長時間</a:t>
            </a:r>
            <a:r>
              <a:rPr lang="en-US" altLang="ja-JP" sz="1200" dirty="0" smtClean="0">
                <a:latin typeface="+mn-lt"/>
              </a:rPr>
              <a:t>commit/rollback</a:t>
            </a:r>
            <a:r>
              <a:rPr lang="ja-JP" altLang="en-US" sz="1200" dirty="0" smtClean="0">
                <a:latin typeface="+mn-lt"/>
              </a:rPr>
              <a:t>しないことが許されるような設計</a:t>
            </a:r>
            <a:r>
              <a:rPr lang="en-US" altLang="ja-JP" sz="1200" dirty="0" smtClean="0">
                <a:latin typeface="+mn-lt"/>
              </a:rPr>
              <a:t>)</a:t>
            </a:r>
            <a:r>
              <a:rPr lang="ja-JP" altLang="en-US" sz="1200" dirty="0" smtClean="0">
                <a:latin typeface="+mn-lt"/>
              </a:rPr>
              <a:t>場合、同時実行性が低下するため、更新性能に悪影響を及ぼす</a:t>
            </a:r>
            <a:endParaRPr lang="en-US" altLang="ja-JP" sz="1200" dirty="0" smtClean="0">
              <a:latin typeface="+mn-lt"/>
            </a:endParaRPr>
          </a:p>
          <a:p>
            <a:pPr lvl="2">
              <a:buClr>
                <a:schemeClr val="accent1"/>
              </a:buClr>
              <a:buFont typeface="Arial" pitchFamily="34" charset="0"/>
              <a:buChar char="•"/>
            </a:pPr>
            <a:r>
              <a:rPr lang="ja-JP" altLang="en-US" sz="1200" dirty="0" smtClean="0">
                <a:latin typeface="+mn-lt"/>
              </a:rPr>
              <a:t>アプリケーションの実装に依存するため、</a:t>
            </a:r>
            <a:r>
              <a:rPr lang="en-US" altLang="ja-JP" sz="1200" dirty="0" smtClean="0">
                <a:latin typeface="+mn-lt"/>
              </a:rPr>
              <a:t>H/W</a:t>
            </a:r>
            <a:r>
              <a:rPr lang="ja-JP" altLang="en-US" sz="1200" dirty="0" smtClean="0">
                <a:latin typeface="+mn-lt"/>
              </a:rPr>
              <a:t>性能で解決できる、等の問題ではない</a:t>
            </a:r>
            <a:endParaRPr lang="en-US" altLang="ja-JP" sz="1200" dirty="0" smtClean="0">
              <a:latin typeface="+mn-lt"/>
            </a:endParaRPr>
          </a:p>
          <a:p>
            <a:pPr lvl="1">
              <a:buClr>
                <a:schemeClr val="accent1"/>
              </a:buClr>
              <a:buFont typeface="Arial" pitchFamily="34" charset="0"/>
              <a:buChar char="•"/>
            </a:pPr>
            <a:r>
              <a:rPr lang="en-US" altLang="ja-JP" sz="1200" dirty="0" smtClean="0"/>
              <a:t>Oracle Database 12.1.0.2</a:t>
            </a:r>
            <a:r>
              <a:rPr lang="ja-JP" altLang="en-US" sz="1200" dirty="0" smtClean="0"/>
              <a:t>以降では、</a:t>
            </a:r>
            <a:r>
              <a:rPr lang="en-US" altLang="ja-JP" sz="1200" dirty="0" smtClean="0"/>
              <a:t>Advanced Compression Option</a:t>
            </a:r>
            <a:r>
              <a:rPr lang="ja-JP" altLang="en-US" sz="1200" dirty="0" smtClean="0"/>
              <a:t>の機能として</a:t>
            </a:r>
            <a:r>
              <a:rPr lang="en-US" altLang="ja-JP" sz="1200" dirty="0" smtClean="0"/>
              <a:t>HCC</a:t>
            </a:r>
            <a:r>
              <a:rPr lang="ja-JP" altLang="en-US" sz="1200" dirty="0" smtClean="0"/>
              <a:t>でも行レベルロックを設定することが可能になりました。</a:t>
            </a:r>
            <a:endParaRPr lang="ja-JP" altLang="en-US" sz="1200" dirty="0" smtClean="0">
              <a:latin typeface="+mn-lt"/>
            </a:endParaRPr>
          </a:p>
          <a:p>
            <a:pPr lvl="0">
              <a:buClr>
                <a:schemeClr val="accent1"/>
              </a:buClr>
              <a:buFont typeface="Arial" pitchFamily="34" charset="0"/>
              <a:buChar char="•"/>
            </a:pPr>
            <a:r>
              <a:rPr lang="en-US" altLang="ja-JP" sz="1400" dirty="0" smtClean="0">
                <a:latin typeface="+mn-lt"/>
              </a:rPr>
              <a:t>HCC</a:t>
            </a:r>
            <a:r>
              <a:rPr lang="ja-JP" altLang="en-US" sz="1400" dirty="0" smtClean="0">
                <a:latin typeface="+mn-lt"/>
              </a:rPr>
              <a:t>圧縮された領域に対する</a:t>
            </a:r>
            <a:r>
              <a:rPr lang="en-US" altLang="ja-JP" sz="1400" dirty="0" smtClean="0">
                <a:latin typeface="+mn-lt"/>
              </a:rPr>
              <a:t>Update</a:t>
            </a:r>
            <a:r>
              <a:rPr lang="ja-JP" altLang="en-US" sz="1400" dirty="0" smtClean="0">
                <a:latin typeface="+mn-lt"/>
              </a:rPr>
              <a:t>は、別ブロックに格納されるため</a:t>
            </a:r>
            <a:r>
              <a:rPr lang="en-US" altLang="ja-JP" sz="1400" dirty="0" smtClean="0">
                <a:latin typeface="+mn-lt"/>
              </a:rPr>
              <a:t>(1</a:t>
            </a:r>
            <a:r>
              <a:rPr lang="ja-JP" altLang="en-US" sz="1400" dirty="0" smtClean="0">
                <a:latin typeface="+mn-lt"/>
              </a:rPr>
              <a:t>行目参照</a:t>
            </a:r>
            <a:r>
              <a:rPr lang="en-US" altLang="ja-JP" sz="1400" dirty="0" smtClean="0">
                <a:latin typeface="+mn-lt"/>
              </a:rPr>
              <a:t>)</a:t>
            </a:r>
            <a:r>
              <a:rPr lang="ja-JP" altLang="en-US" sz="1400" dirty="0" err="1" smtClean="0">
                <a:latin typeface="+mn-lt"/>
              </a:rPr>
              <a:t>、</a:t>
            </a:r>
            <a:r>
              <a:rPr lang="en-US" altLang="ja-JP" sz="1400" dirty="0" smtClean="0">
                <a:latin typeface="+mn-lt"/>
              </a:rPr>
              <a:t>ROWID</a:t>
            </a:r>
            <a:r>
              <a:rPr lang="ja-JP" altLang="en-US" sz="1400" dirty="0" smtClean="0">
                <a:latin typeface="+mn-lt"/>
              </a:rPr>
              <a:t>が変更される</a:t>
            </a:r>
          </a:p>
          <a:p>
            <a:pPr lvl="1">
              <a:buClr>
                <a:schemeClr val="accent1"/>
              </a:buClr>
              <a:buFont typeface="Arial" pitchFamily="34" charset="0"/>
              <a:buChar char="•"/>
            </a:pPr>
            <a:r>
              <a:rPr lang="ja-JP" altLang="en-US" sz="1200" dirty="0" smtClean="0">
                <a:latin typeface="+mn-lt"/>
              </a:rPr>
              <a:t>どの列を更新した場合にも、</a:t>
            </a:r>
            <a:r>
              <a:rPr lang="en-US" altLang="ja-JP" sz="1200" dirty="0" smtClean="0">
                <a:latin typeface="+mn-lt"/>
              </a:rPr>
              <a:t>INDEX</a:t>
            </a:r>
            <a:r>
              <a:rPr lang="ja-JP" altLang="en-US" sz="1200" dirty="0" err="1" smtClean="0">
                <a:latin typeface="+mn-lt"/>
              </a:rPr>
              <a:t>にも</a:t>
            </a:r>
            <a:r>
              <a:rPr lang="ja-JP" altLang="en-US" sz="1200" dirty="0" smtClean="0">
                <a:latin typeface="+mn-lt"/>
              </a:rPr>
              <a:t>必ず更新がかかることになる</a:t>
            </a:r>
            <a:r>
              <a:rPr lang="en-US" altLang="ja-JP" sz="1200" dirty="0" smtClean="0">
                <a:latin typeface="+mn-lt"/>
              </a:rPr>
              <a:t>(ROWID</a:t>
            </a:r>
            <a:r>
              <a:rPr lang="ja-JP" altLang="en-US" sz="1200" dirty="0" smtClean="0">
                <a:latin typeface="+mn-lt"/>
              </a:rPr>
              <a:t>が変わらない場合は、</a:t>
            </a:r>
            <a:r>
              <a:rPr lang="en-US" altLang="ja-JP" sz="1200" dirty="0" smtClean="0">
                <a:latin typeface="+mn-lt"/>
              </a:rPr>
              <a:t>INDEX</a:t>
            </a:r>
            <a:r>
              <a:rPr lang="ja-JP" altLang="en-US" sz="1200" dirty="0" smtClean="0">
                <a:latin typeface="+mn-lt"/>
              </a:rPr>
              <a:t>作成列を更新する場合のみ、</a:t>
            </a:r>
            <a:r>
              <a:rPr lang="en-US" altLang="ja-JP" sz="1200" dirty="0" smtClean="0">
                <a:latin typeface="+mn-lt"/>
              </a:rPr>
              <a:t>INDEX</a:t>
            </a:r>
            <a:r>
              <a:rPr lang="ja-JP" altLang="en-US" sz="1200" dirty="0" smtClean="0">
                <a:latin typeface="+mn-lt"/>
              </a:rPr>
              <a:t>の更新がかかるのに対して</a:t>
            </a:r>
            <a:r>
              <a:rPr lang="en-US" altLang="ja-JP" sz="1200" dirty="0" smtClean="0">
                <a:latin typeface="+mn-lt"/>
              </a:rPr>
              <a:t>)</a:t>
            </a:r>
          </a:p>
          <a:p>
            <a:pPr lvl="0">
              <a:buClr>
                <a:schemeClr val="accent1"/>
              </a:buClr>
              <a:buFont typeface="Arial" pitchFamily="34" charset="0"/>
              <a:buChar char="•"/>
            </a:pPr>
            <a:endParaRPr lang="ja-JP" altLang="en-US" sz="1400" dirty="0" smtClean="0">
              <a:latin typeface="+mn-lt"/>
            </a:endParaRPr>
          </a:p>
          <a:p>
            <a:pPr lvl="2">
              <a:buClr>
                <a:schemeClr val="accent1"/>
              </a:buClr>
              <a:buFont typeface="Arial" pitchFamily="34" charset="0"/>
              <a:buChar char="•"/>
            </a:pPr>
            <a:endParaRPr lang="en-US" altLang="ja-JP" sz="1200" dirty="0" smtClean="0">
              <a:latin typeface="+mn-lt"/>
            </a:endParaRPr>
          </a:p>
        </p:txBody>
      </p:sp>
      <p:sp>
        <p:nvSpPr>
          <p:cNvPr id="27" name="Rectangle 3"/>
          <p:cNvSpPr txBox="1">
            <a:spLocks noChangeArrowheads="1"/>
          </p:cNvSpPr>
          <p:nvPr/>
        </p:nvSpPr>
        <p:spPr bwMode="auto">
          <a:xfrm>
            <a:off x="488950" y="867504"/>
            <a:ext cx="8269288" cy="273921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569913" marR="0" lvl="1" indent="-228600" algn="l" defTabSz="914400" rtl="0" eaLnBrk="0" fontAlgn="base" latinLnBrk="0" hangingPunct="0">
              <a:lnSpc>
                <a:spcPct val="100000"/>
              </a:lnSpc>
              <a:spcBef>
                <a:spcPct val="20000"/>
              </a:spcBef>
              <a:spcAft>
                <a:spcPct val="0"/>
              </a:spcAft>
              <a:buClr>
                <a:schemeClr val="accent1"/>
              </a:buClr>
              <a:buSzTx/>
              <a:buFontTx/>
              <a:buNone/>
              <a:tabLst/>
              <a:defRPr/>
            </a:pPr>
            <a:endParaRPr kumimoji="0" lang="en-US" altLang="ja-JP" sz="700" b="0" i="0" u="none" strike="noStrike" kern="0" cap="none" spc="0" normalizeH="0" noProof="0" dirty="0" smtClean="0">
              <a:ln>
                <a:noFill/>
              </a:ln>
              <a:solidFill>
                <a:schemeClr val="tx1"/>
              </a:solidFill>
              <a:effectLst/>
              <a:uLnTx/>
              <a:uFillTx/>
              <a:latin typeface="Verdana" pitchFamily="34" charset="0"/>
              <a:ea typeface="HGP創英角ｺﾞｼｯｸUB" pitchFamily="50" charset="-128"/>
            </a:endParaRPr>
          </a:p>
        </p:txBody>
      </p:sp>
      <p:sp>
        <p:nvSpPr>
          <p:cNvPr id="10" name="TextBox 4"/>
          <p:cNvSpPr txBox="1">
            <a:spLocks noChangeArrowheads="1"/>
          </p:cNvSpPr>
          <p:nvPr/>
        </p:nvSpPr>
        <p:spPr bwMode="auto">
          <a:xfrm>
            <a:off x="1317652" y="4059436"/>
            <a:ext cx="6527749" cy="584775"/>
          </a:xfrm>
          <a:prstGeom prst="rect">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600" i="0" u="none" strike="noStrike" kern="0" cap="none" spc="0" normalizeH="0" baseline="0" noProof="0" dirty="0" smtClean="0">
                <a:ln>
                  <a:noFill/>
                </a:ln>
                <a:solidFill>
                  <a:srgbClr val="FFFFFF"/>
                </a:solidFill>
                <a:effectLst/>
                <a:uLnTx/>
                <a:uFillTx/>
                <a:latin typeface="+mn-lt"/>
                <a:ea typeface="+mn-ea"/>
                <a:cs typeface="+mn-cs"/>
              </a:rPr>
              <a:t>HCC</a:t>
            </a:r>
            <a:r>
              <a:rPr kumimoji="1" lang="ja-JP" altLang="en-US" sz="1600" i="0" u="none" strike="noStrike" kern="0" cap="none" spc="0" normalizeH="0" baseline="0" noProof="0" dirty="0">
                <a:ln>
                  <a:noFill/>
                </a:ln>
                <a:solidFill>
                  <a:srgbClr val="FFFFFF"/>
                </a:solidFill>
                <a:effectLst/>
                <a:uLnTx/>
                <a:uFillTx/>
                <a:latin typeface="+mn-lt"/>
                <a:ea typeface="+mn-ea"/>
                <a:cs typeface="+mn-cs"/>
              </a:rPr>
              <a:t>表に更新が発生する環境で、圧縮率を高く保ちたい場合には</a:t>
            </a:r>
            <a:r>
              <a:rPr kumimoji="1" lang="ja-JP" altLang="en-US" sz="1600" i="0" u="none" strike="noStrike" kern="0" cap="none" spc="0" normalizeH="0" baseline="0" noProof="0" dirty="0" smtClean="0">
                <a:ln>
                  <a:noFill/>
                </a:ln>
                <a:solidFill>
                  <a:srgbClr val="FFFFFF"/>
                </a:solidFill>
                <a:effectLst/>
                <a:uLnTx/>
                <a:uFillTx/>
                <a:latin typeface="+mn-lt"/>
                <a:ea typeface="+mn-ea"/>
                <a:cs typeface="+mn-cs"/>
              </a:rPr>
              <a:t>、</a:t>
            </a:r>
            <a:endParaRPr kumimoji="1" lang="en-US" altLang="ja-JP" sz="1600" i="0" u="none" strike="noStrike" kern="0" cap="none" spc="0" normalizeH="0" baseline="0" noProof="0" dirty="0" smtClean="0">
              <a:ln>
                <a:noFill/>
              </a:ln>
              <a:solidFill>
                <a:srgbClr val="FFFFFF"/>
              </a:solidFill>
              <a:effectLst/>
              <a:uLnTx/>
              <a:uFillTx/>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i="0" u="none" strike="noStrike" kern="0" cap="none" spc="0" normalizeH="0" baseline="0" noProof="0" dirty="0" smtClean="0">
                <a:ln>
                  <a:noFill/>
                </a:ln>
                <a:solidFill>
                  <a:srgbClr val="FFFFFF"/>
                </a:solidFill>
                <a:effectLst/>
                <a:uLnTx/>
                <a:uFillTx/>
                <a:latin typeface="+mn-lt"/>
                <a:ea typeface="+mn-ea"/>
                <a:cs typeface="+mn-cs"/>
              </a:rPr>
              <a:t>「オンライン表再定義」機能等を活用し、表をメンテナンスする必要がある</a:t>
            </a:r>
            <a:endParaRPr kumimoji="1" lang="ja-JP" altLang="en-US" sz="1600" i="0" u="none" strike="noStrike" kern="0" cap="none" spc="0" normalizeH="0" baseline="0" noProof="0" dirty="0">
              <a:ln>
                <a:noFill/>
              </a:ln>
              <a:solidFill>
                <a:srgbClr val="FFFFFF"/>
              </a:solidFill>
              <a:effectLst/>
              <a:uLnTx/>
              <a:uFillTx/>
              <a:latin typeface="+mn-lt"/>
              <a:ea typeface="+mn-ea"/>
              <a:cs typeface="+mn-cs"/>
            </a:endParaRPr>
          </a:p>
        </p:txBody>
      </p:sp>
      <p:sp>
        <p:nvSpPr>
          <p:cNvPr id="6" name="スライド番号プレースホルダ 5"/>
          <p:cNvSpPr>
            <a:spLocks noGrp="1"/>
          </p:cNvSpPr>
          <p:nvPr>
            <p:ph type="sldNum" sz="quarter" idx="12"/>
          </p:nvPr>
        </p:nvSpPr>
        <p:spPr/>
        <p:txBody>
          <a:bodyPr/>
          <a:lstStyle/>
          <a:p>
            <a:pPr>
              <a:defRPr/>
            </a:pPr>
            <a:fld id="{47645EBB-67B3-46AB-AC82-6F9B6AD9EB81}" type="slidenum">
              <a:rPr lang="en-US" altLang="ja-JP" smtClean="0"/>
              <a:pPr>
                <a:defRPr/>
              </a:pPr>
              <a:t>40</a:t>
            </a:fld>
            <a:endParaRPr lang="ja-JP" altLang="en-US" dirty="0"/>
          </a:p>
        </p:txBody>
      </p:sp>
      <p:sp>
        <p:nvSpPr>
          <p:cNvPr id="7" name="フッター プレースホルダ 6"/>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r>
              <a:rPr lang="ja-JP" altLang="en-US" smtClean="0">
                <a:latin typeface="+mn-lt"/>
              </a:rPr>
              <a:t>圧縮手法の選択の考え方（参考）</a:t>
            </a:r>
            <a:endParaRPr lang="en-US" altLang="ja-JP" dirty="0" smtClean="0">
              <a:latin typeface="+mn-lt"/>
            </a:endParaRPr>
          </a:p>
        </p:txBody>
      </p:sp>
      <p:sp>
        <p:nvSpPr>
          <p:cNvPr id="28" name="コンテンツ プレースホルダ 27"/>
          <p:cNvSpPr>
            <a:spLocks noGrp="1"/>
          </p:cNvSpPr>
          <p:nvPr>
            <p:ph idx="1"/>
          </p:nvPr>
        </p:nvSpPr>
        <p:spPr/>
        <p:txBody>
          <a:bodyPr/>
          <a:lstStyle/>
          <a:p>
            <a:pPr>
              <a:buFont typeface="Arial" pitchFamily="34" charset="0"/>
              <a:buChar char="•"/>
            </a:pPr>
            <a:r>
              <a:rPr lang="en-US" altLang="ja-JP" sz="1400" dirty="0" smtClean="0">
                <a:latin typeface="+mn-lt"/>
              </a:rPr>
              <a:t>HCC</a:t>
            </a:r>
            <a:r>
              <a:rPr lang="ja-JP" altLang="en-US" sz="1400" dirty="0" smtClean="0">
                <a:latin typeface="+mn-lt"/>
              </a:rPr>
              <a:t>としては、圧縮率と検索パフォーマンスを過去の結果から総合すると</a:t>
            </a:r>
            <a:r>
              <a:rPr lang="en-US" altLang="ja-JP" sz="1400" dirty="0" smtClean="0">
                <a:latin typeface="+mn-lt"/>
              </a:rPr>
              <a:t>”Query High”</a:t>
            </a:r>
            <a:r>
              <a:rPr lang="ja-JP" altLang="en-US" sz="1400" dirty="0" smtClean="0">
                <a:latin typeface="+mn-lt"/>
              </a:rPr>
              <a:t>が最も</a:t>
            </a:r>
            <a:r>
              <a:rPr lang="en-US" altLang="ja-JP" sz="1400" dirty="0" smtClean="0">
                <a:latin typeface="+mn-lt"/>
              </a:rPr>
              <a:t>DWH</a:t>
            </a:r>
            <a:r>
              <a:rPr lang="ja-JP" altLang="en-US" sz="1400" dirty="0" smtClean="0">
                <a:latin typeface="+mn-lt"/>
              </a:rPr>
              <a:t>としてはオールマイティであると考察している</a:t>
            </a:r>
            <a:endParaRPr lang="en-US" altLang="ja-JP" sz="1400" dirty="0" smtClean="0">
              <a:latin typeface="+mn-lt"/>
            </a:endParaRPr>
          </a:p>
          <a:p>
            <a:pPr>
              <a:buFont typeface="Arial" pitchFamily="34" charset="0"/>
              <a:buChar char="•"/>
            </a:pPr>
            <a:r>
              <a:rPr lang="ja-JP" altLang="en-US" sz="1400" dirty="0" smtClean="0">
                <a:latin typeface="+mn-lt"/>
              </a:rPr>
              <a:t>その他、更新等の要件も加味して、一例として、以下のような考え方ができる</a:t>
            </a:r>
          </a:p>
          <a:p>
            <a:endParaRPr lang="ja-JP" altLang="en-US" sz="1400" dirty="0">
              <a:latin typeface="+mn-lt"/>
            </a:endParaRPr>
          </a:p>
        </p:txBody>
      </p:sp>
      <p:sp>
        <p:nvSpPr>
          <p:cNvPr id="31" name="TextBox 4"/>
          <p:cNvSpPr txBox="1">
            <a:spLocks noChangeArrowheads="1"/>
          </p:cNvSpPr>
          <p:nvPr/>
        </p:nvSpPr>
        <p:spPr bwMode="auto">
          <a:xfrm>
            <a:off x="706679" y="2351561"/>
            <a:ext cx="1020643" cy="27811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oAutofit/>
          </a:bodyPr>
          <a:lstStyle/>
          <a:p>
            <a:r>
              <a:rPr kumimoji="1" lang="ja-JP" altLang="en-US" sz="1400" dirty="0" smtClean="0"/>
              <a:t>大きな表</a:t>
            </a:r>
            <a:r>
              <a:rPr kumimoji="1" lang="en-US" altLang="ja-JP" sz="1400" dirty="0" smtClean="0"/>
              <a:t>?</a:t>
            </a:r>
            <a:endParaRPr kumimoji="1" lang="ja-JP" altLang="en-US" sz="1400" dirty="0"/>
          </a:p>
        </p:txBody>
      </p:sp>
      <p:sp>
        <p:nvSpPr>
          <p:cNvPr id="33" name="TextBox 4"/>
          <p:cNvSpPr txBox="1">
            <a:spLocks noChangeArrowheads="1"/>
          </p:cNvSpPr>
          <p:nvPr/>
        </p:nvSpPr>
        <p:spPr bwMode="auto">
          <a:xfrm>
            <a:off x="2364810" y="1901323"/>
            <a:ext cx="1932634" cy="1197635"/>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oAutofit/>
          </a:bodyPr>
          <a:lstStyle/>
          <a:p>
            <a:pPr>
              <a:defRPr/>
            </a:pPr>
            <a:r>
              <a:rPr kumimoji="1" lang="ja-JP" altLang="en-US" sz="1100" dirty="0"/>
              <a:t>データ更新は</a:t>
            </a:r>
            <a:endParaRPr kumimoji="1" lang="en-US" altLang="ja-JP" sz="1100" dirty="0"/>
          </a:p>
          <a:p>
            <a:pPr marL="457200" indent="-457200" algn="l">
              <a:buFontTx/>
              <a:buAutoNum type="alphaUcPeriod"/>
              <a:defRPr/>
            </a:pPr>
            <a:r>
              <a:rPr kumimoji="1" lang="en-US" altLang="ja-JP" sz="1100" dirty="0"/>
              <a:t>INSERT(</a:t>
            </a:r>
            <a:r>
              <a:rPr kumimoji="1" lang="ja-JP" altLang="en-US" sz="1100" dirty="0"/>
              <a:t>通常パス</a:t>
            </a:r>
            <a:r>
              <a:rPr kumimoji="1" lang="en-US" altLang="ja-JP" sz="1100" dirty="0"/>
              <a:t>)</a:t>
            </a:r>
            <a:br>
              <a:rPr kumimoji="1" lang="en-US" altLang="ja-JP" sz="1100" dirty="0"/>
            </a:br>
            <a:r>
              <a:rPr kumimoji="1" lang="en-US" altLang="ja-JP" sz="1100" dirty="0"/>
              <a:t>UPDATE/DELETE</a:t>
            </a:r>
            <a:br>
              <a:rPr kumimoji="1" lang="en-US" altLang="ja-JP" sz="1100" dirty="0"/>
            </a:br>
            <a:r>
              <a:rPr kumimoji="1" lang="ja-JP" altLang="en-US" sz="1100" dirty="0"/>
              <a:t>を含む</a:t>
            </a:r>
            <a:endParaRPr kumimoji="1" lang="en-US" altLang="ja-JP" sz="1100" dirty="0"/>
          </a:p>
          <a:p>
            <a:pPr marL="457200" indent="-457200" algn="l">
              <a:buFontTx/>
              <a:buAutoNum type="alphaUcPeriod"/>
              <a:defRPr/>
            </a:pPr>
            <a:r>
              <a:rPr kumimoji="1" lang="ja-JP" altLang="en-US" sz="1100" dirty="0"/>
              <a:t>バルク</a:t>
            </a:r>
            <a:r>
              <a:rPr kumimoji="1" lang="en-US" altLang="ja-JP" sz="1100" dirty="0"/>
              <a:t>INSERT</a:t>
            </a:r>
            <a:r>
              <a:rPr kumimoji="1" lang="ja-JP" altLang="en-US" sz="1100" dirty="0"/>
              <a:t> </a:t>
            </a:r>
            <a:r>
              <a:rPr kumimoji="1" lang="en-US" altLang="ja-JP" sz="1100" dirty="0"/>
              <a:t>or</a:t>
            </a:r>
            <a:br>
              <a:rPr kumimoji="1" lang="en-US" altLang="ja-JP" sz="1100" dirty="0"/>
            </a:br>
            <a:r>
              <a:rPr kumimoji="1" lang="ja-JP" altLang="en-US" sz="1100" dirty="0"/>
              <a:t>毎回全削除して作成</a:t>
            </a:r>
            <a:endParaRPr kumimoji="1" lang="en-US" altLang="ja-JP" sz="1100" dirty="0"/>
          </a:p>
        </p:txBody>
      </p:sp>
      <p:sp>
        <p:nvSpPr>
          <p:cNvPr id="34" name="TextBox 4"/>
          <p:cNvSpPr txBox="1">
            <a:spLocks noChangeArrowheads="1"/>
          </p:cNvSpPr>
          <p:nvPr/>
        </p:nvSpPr>
        <p:spPr bwMode="auto">
          <a:xfrm>
            <a:off x="4931527" y="2134729"/>
            <a:ext cx="1386564" cy="724093"/>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noAutofit/>
          </a:bodyPr>
          <a:lstStyle/>
          <a:p>
            <a:pPr>
              <a:spcBef>
                <a:spcPts val="0"/>
              </a:spcBef>
            </a:pPr>
            <a:r>
              <a:rPr kumimoji="1" lang="ja-JP" altLang="en-US" sz="1200" dirty="0"/>
              <a:t>更新処理が</a:t>
            </a:r>
            <a:endParaRPr kumimoji="1" lang="en-US" altLang="ja-JP" sz="1200" dirty="0"/>
          </a:p>
          <a:p>
            <a:pPr>
              <a:spcBef>
                <a:spcPts val="0"/>
              </a:spcBef>
            </a:pPr>
            <a:r>
              <a:rPr kumimoji="1" lang="ja-JP" altLang="en-US" sz="1200" dirty="0"/>
              <a:t>複数セッションから</a:t>
            </a:r>
            <a:endParaRPr kumimoji="1" lang="en-US" altLang="ja-JP" sz="1200" dirty="0"/>
          </a:p>
          <a:p>
            <a:pPr>
              <a:spcBef>
                <a:spcPts val="0"/>
              </a:spcBef>
            </a:pPr>
            <a:r>
              <a:rPr kumimoji="1" lang="ja-JP" altLang="en-US" sz="1200" dirty="0"/>
              <a:t>同時に実行される</a:t>
            </a:r>
            <a:endParaRPr kumimoji="1" lang="en-US" altLang="ja-JP" sz="1200" dirty="0"/>
          </a:p>
        </p:txBody>
      </p:sp>
      <p:cxnSp>
        <p:nvCxnSpPr>
          <p:cNvPr id="37" name="Straight Arrow Connector 11"/>
          <p:cNvCxnSpPr>
            <a:cxnSpLocks noChangeShapeType="1"/>
            <a:stCxn id="31" idx="2"/>
          </p:cNvCxnSpPr>
          <p:nvPr/>
        </p:nvCxnSpPr>
        <p:spPr bwMode="auto">
          <a:xfrm flipH="1">
            <a:off x="1201003" y="2629673"/>
            <a:ext cx="15998" cy="1833802"/>
          </a:xfrm>
          <a:prstGeom prst="straightConnector1">
            <a:avLst/>
          </a:prstGeom>
          <a:noFill/>
          <a:ln w="9525" algn="ctr">
            <a:solidFill>
              <a:schemeClr val="tx1"/>
            </a:solidFill>
            <a:round/>
            <a:headEnd/>
            <a:tailEnd type="arrow" w="med" len="med"/>
          </a:ln>
        </p:spPr>
      </p:cxnSp>
      <p:cxnSp>
        <p:nvCxnSpPr>
          <p:cNvPr id="38" name="Straight Arrow Connector 13"/>
          <p:cNvCxnSpPr>
            <a:cxnSpLocks noChangeShapeType="1"/>
            <a:stCxn id="31" idx="3"/>
            <a:endCxn id="33" idx="1"/>
          </p:cNvCxnSpPr>
          <p:nvPr/>
        </p:nvCxnSpPr>
        <p:spPr bwMode="auto">
          <a:xfrm>
            <a:off x="1727322" y="2490617"/>
            <a:ext cx="637488" cy="9524"/>
          </a:xfrm>
          <a:prstGeom prst="straightConnector1">
            <a:avLst/>
          </a:prstGeom>
          <a:noFill/>
          <a:ln w="9525" algn="ctr">
            <a:solidFill>
              <a:schemeClr val="tx1"/>
            </a:solidFill>
            <a:round/>
            <a:headEnd/>
            <a:tailEnd type="arrow" w="med" len="med"/>
          </a:ln>
        </p:spPr>
      </p:cxnSp>
      <p:cxnSp>
        <p:nvCxnSpPr>
          <p:cNvPr id="39" name="Straight Arrow Connector 15"/>
          <p:cNvCxnSpPr>
            <a:cxnSpLocks noChangeShapeType="1"/>
            <a:stCxn id="33" idx="2"/>
          </p:cNvCxnSpPr>
          <p:nvPr/>
        </p:nvCxnSpPr>
        <p:spPr bwMode="auto">
          <a:xfrm flipH="1">
            <a:off x="3330054" y="3098958"/>
            <a:ext cx="1073" cy="1350870"/>
          </a:xfrm>
          <a:prstGeom prst="straightConnector1">
            <a:avLst/>
          </a:prstGeom>
          <a:noFill/>
          <a:ln w="9525" algn="ctr">
            <a:solidFill>
              <a:schemeClr val="tx1"/>
            </a:solidFill>
            <a:round/>
            <a:headEnd/>
            <a:tailEnd type="arrow" w="med" len="med"/>
          </a:ln>
        </p:spPr>
      </p:cxnSp>
      <p:cxnSp>
        <p:nvCxnSpPr>
          <p:cNvPr id="40" name="Straight Arrow Connector 17"/>
          <p:cNvCxnSpPr>
            <a:cxnSpLocks noChangeShapeType="1"/>
            <a:stCxn id="33" idx="3"/>
            <a:endCxn id="34" idx="1"/>
          </p:cNvCxnSpPr>
          <p:nvPr/>
        </p:nvCxnSpPr>
        <p:spPr bwMode="auto">
          <a:xfrm flipV="1">
            <a:off x="4297444" y="2496776"/>
            <a:ext cx="634083" cy="3365"/>
          </a:xfrm>
          <a:prstGeom prst="straightConnector1">
            <a:avLst/>
          </a:prstGeom>
          <a:noFill/>
          <a:ln w="9525" algn="ctr">
            <a:solidFill>
              <a:schemeClr val="tx1"/>
            </a:solidFill>
            <a:round/>
            <a:headEnd/>
            <a:tailEnd type="arrow" w="med" len="med"/>
          </a:ln>
        </p:spPr>
      </p:cxnSp>
      <p:cxnSp>
        <p:nvCxnSpPr>
          <p:cNvPr id="41" name="Straight Arrow Connector 19"/>
          <p:cNvCxnSpPr>
            <a:cxnSpLocks noChangeShapeType="1"/>
            <a:stCxn id="34" idx="2"/>
          </p:cNvCxnSpPr>
          <p:nvPr/>
        </p:nvCxnSpPr>
        <p:spPr bwMode="auto">
          <a:xfrm rot="16200000" flipH="1">
            <a:off x="4849258" y="3634374"/>
            <a:ext cx="1551799" cy="695"/>
          </a:xfrm>
          <a:prstGeom prst="straightConnector1">
            <a:avLst/>
          </a:prstGeom>
          <a:noFill/>
          <a:ln w="9525" algn="ctr">
            <a:solidFill>
              <a:schemeClr val="tx1"/>
            </a:solidFill>
            <a:round/>
            <a:headEnd/>
            <a:tailEnd type="arrow" w="med" len="med"/>
          </a:ln>
        </p:spPr>
      </p:cxnSp>
      <p:cxnSp>
        <p:nvCxnSpPr>
          <p:cNvPr id="43" name="Straight Arrow Connector 23"/>
          <p:cNvCxnSpPr>
            <a:cxnSpLocks noChangeShapeType="1"/>
            <a:stCxn id="34" idx="3"/>
          </p:cNvCxnSpPr>
          <p:nvPr/>
        </p:nvCxnSpPr>
        <p:spPr bwMode="auto">
          <a:xfrm flipV="1">
            <a:off x="6318092" y="2493493"/>
            <a:ext cx="686351" cy="3283"/>
          </a:xfrm>
          <a:prstGeom prst="straightConnector1">
            <a:avLst/>
          </a:prstGeom>
          <a:noFill/>
          <a:ln w="9525" algn="ctr">
            <a:solidFill>
              <a:schemeClr val="tx1"/>
            </a:solidFill>
            <a:round/>
            <a:headEnd/>
            <a:tailEnd type="arrow" w="med" len="med"/>
          </a:ln>
        </p:spPr>
      </p:cxnSp>
      <p:sp>
        <p:nvSpPr>
          <p:cNvPr id="44" name="TextBox 42"/>
          <p:cNvSpPr txBox="1">
            <a:spLocks noChangeArrowheads="1"/>
          </p:cNvSpPr>
          <p:nvPr/>
        </p:nvSpPr>
        <p:spPr bwMode="auto">
          <a:xfrm>
            <a:off x="1241370" y="3331346"/>
            <a:ext cx="453971" cy="286232"/>
          </a:xfrm>
          <a:prstGeom prst="rect">
            <a:avLst/>
          </a:prstGeom>
          <a:noFill/>
          <a:ln w="9525">
            <a:noFill/>
            <a:miter lim="800000"/>
            <a:headEnd/>
            <a:tailEnd/>
          </a:ln>
        </p:spPr>
        <p:txBody>
          <a:bodyPr wrap="none">
            <a:spAutoFit/>
          </a:bodyPr>
          <a:lstStyle/>
          <a:p>
            <a:r>
              <a:rPr kumimoji="1" lang="en-US" altLang="ja-JP" sz="1400" dirty="0">
                <a:latin typeface="+mn-lt"/>
                <a:ea typeface="+mn-ea"/>
              </a:rPr>
              <a:t>NO</a:t>
            </a:r>
            <a:endParaRPr kumimoji="1" lang="ja-JP" altLang="en-US" sz="1400" dirty="0">
              <a:latin typeface="+mn-lt"/>
              <a:ea typeface="+mn-ea"/>
            </a:endParaRPr>
          </a:p>
        </p:txBody>
      </p:sp>
      <p:sp>
        <p:nvSpPr>
          <p:cNvPr id="45" name="TextBox 43"/>
          <p:cNvSpPr txBox="1">
            <a:spLocks noChangeArrowheads="1"/>
          </p:cNvSpPr>
          <p:nvPr/>
        </p:nvSpPr>
        <p:spPr bwMode="auto">
          <a:xfrm>
            <a:off x="1668158" y="2232160"/>
            <a:ext cx="545342" cy="286232"/>
          </a:xfrm>
          <a:prstGeom prst="rect">
            <a:avLst/>
          </a:prstGeom>
          <a:noFill/>
          <a:ln w="9525">
            <a:noFill/>
            <a:miter lim="800000"/>
            <a:headEnd/>
            <a:tailEnd/>
          </a:ln>
        </p:spPr>
        <p:txBody>
          <a:bodyPr wrap="none">
            <a:spAutoFit/>
          </a:bodyPr>
          <a:lstStyle/>
          <a:p>
            <a:r>
              <a:rPr kumimoji="1" lang="en-US" altLang="ja-JP" sz="1400">
                <a:latin typeface="+mn-lt"/>
                <a:ea typeface="+mn-ea"/>
              </a:rPr>
              <a:t>YES</a:t>
            </a:r>
            <a:endParaRPr kumimoji="1" lang="ja-JP" altLang="en-US" sz="1400">
              <a:latin typeface="+mn-lt"/>
              <a:ea typeface="+mn-ea"/>
            </a:endParaRPr>
          </a:p>
        </p:txBody>
      </p:sp>
      <p:sp>
        <p:nvSpPr>
          <p:cNvPr id="46" name="TextBox 44"/>
          <p:cNvSpPr txBox="1">
            <a:spLocks noChangeArrowheads="1"/>
          </p:cNvSpPr>
          <p:nvPr/>
        </p:nvSpPr>
        <p:spPr bwMode="auto">
          <a:xfrm>
            <a:off x="3342694" y="3367199"/>
            <a:ext cx="354585" cy="286232"/>
          </a:xfrm>
          <a:prstGeom prst="rect">
            <a:avLst/>
          </a:prstGeom>
          <a:noFill/>
          <a:ln w="9525">
            <a:noFill/>
            <a:miter lim="800000"/>
            <a:headEnd/>
            <a:tailEnd/>
          </a:ln>
        </p:spPr>
        <p:txBody>
          <a:bodyPr wrap="none">
            <a:spAutoFit/>
          </a:bodyPr>
          <a:lstStyle/>
          <a:p>
            <a:r>
              <a:rPr kumimoji="1" lang="en-US" altLang="ja-JP" sz="1400" dirty="0">
                <a:latin typeface="+mn-lt"/>
                <a:ea typeface="+mn-ea"/>
              </a:rPr>
              <a:t>B.</a:t>
            </a:r>
            <a:endParaRPr kumimoji="1" lang="ja-JP" altLang="en-US" sz="1400" dirty="0">
              <a:latin typeface="+mn-lt"/>
              <a:ea typeface="+mn-ea"/>
            </a:endParaRPr>
          </a:p>
        </p:txBody>
      </p:sp>
      <p:sp>
        <p:nvSpPr>
          <p:cNvPr id="47" name="TextBox 45"/>
          <p:cNvSpPr txBox="1">
            <a:spLocks noChangeArrowheads="1"/>
          </p:cNvSpPr>
          <p:nvPr/>
        </p:nvSpPr>
        <p:spPr bwMode="auto">
          <a:xfrm>
            <a:off x="4482808" y="2232160"/>
            <a:ext cx="354585" cy="286232"/>
          </a:xfrm>
          <a:prstGeom prst="rect">
            <a:avLst/>
          </a:prstGeom>
          <a:noFill/>
          <a:ln w="9525">
            <a:noFill/>
            <a:miter lim="800000"/>
            <a:headEnd/>
            <a:tailEnd/>
          </a:ln>
        </p:spPr>
        <p:txBody>
          <a:bodyPr wrap="none">
            <a:spAutoFit/>
          </a:bodyPr>
          <a:lstStyle/>
          <a:p>
            <a:r>
              <a:rPr kumimoji="1" lang="en-US" altLang="ja-JP" sz="1400">
                <a:latin typeface="+mn-lt"/>
                <a:ea typeface="+mn-ea"/>
              </a:rPr>
              <a:t>A.</a:t>
            </a:r>
            <a:endParaRPr kumimoji="1" lang="ja-JP" altLang="en-US" sz="1400">
              <a:latin typeface="+mn-lt"/>
              <a:ea typeface="+mn-ea"/>
            </a:endParaRPr>
          </a:p>
        </p:txBody>
      </p:sp>
      <p:sp>
        <p:nvSpPr>
          <p:cNvPr id="48" name="TextBox 46"/>
          <p:cNvSpPr txBox="1">
            <a:spLocks noChangeArrowheads="1"/>
          </p:cNvSpPr>
          <p:nvPr/>
        </p:nvSpPr>
        <p:spPr bwMode="auto">
          <a:xfrm>
            <a:off x="5637343" y="3327136"/>
            <a:ext cx="453971" cy="286232"/>
          </a:xfrm>
          <a:prstGeom prst="rect">
            <a:avLst/>
          </a:prstGeom>
          <a:noFill/>
          <a:ln w="9525">
            <a:noFill/>
            <a:miter lim="800000"/>
            <a:headEnd/>
            <a:tailEnd/>
          </a:ln>
        </p:spPr>
        <p:txBody>
          <a:bodyPr wrap="none">
            <a:spAutoFit/>
          </a:bodyPr>
          <a:lstStyle/>
          <a:p>
            <a:r>
              <a:rPr kumimoji="1" lang="en-US" altLang="ja-JP" sz="1400" dirty="0">
                <a:latin typeface="+mn-lt"/>
                <a:ea typeface="+mn-ea"/>
              </a:rPr>
              <a:t>NO</a:t>
            </a:r>
            <a:endParaRPr kumimoji="1" lang="ja-JP" altLang="en-US" sz="1400" dirty="0">
              <a:latin typeface="+mn-lt"/>
              <a:ea typeface="+mn-ea"/>
            </a:endParaRPr>
          </a:p>
        </p:txBody>
      </p:sp>
      <p:sp>
        <p:nvSpPr>
          <p:cNvPr id="49" name="TextBox 47"/>
          <p:cNvSpPr txBox="1">
            <a:spLocks noChangeArrowheads="1"/>
          </p:cNvSpPr>
          <p:nvPr/>
        </p:nvSpPr>
        <p:spPr bwMode="auto">
          <a:xfrm>
            <a:off x="6401446" y="2250253"/>
            <a:ext cx="545342" cy="286232"/>
          </a:xfrm>
          <a:prstGeom prst="rect">
            <a:avLst/>
          </a:prstGeom>
          <a:noFill/>
          <a:ln w="9525">
            <a:noFill/>
            <a:miter lim="800000"/>
            <a:headEnd/>
            <a:tailEnd/>
          </a:ln>
        </p:spPr>
        <p:txBody>
          <a:bodyPr wrap="none">
            <a:spAutoFit/>
          </a:bodyPr>
          <a:lstStyle/>
          <a:p>
            <a:r>
              <a:rPr kumimoji="1" lang="en-US" altLang="ja-JP" sz="1400">
                <a:latin typeface="+mn-lt"/>
                <a:ea typeface="+mn-ea"/>
              </a:rPr>
              <a:t>YES</a:t>
            </a:r>
            <a:endParaRPr kumimoji="1" lang="ja-JP" altLang="en-US" sz="1400">
              <a:latin typeface="+mn-lt"/>
              <a:ea typeface="+mn-ea"/>
            </a:endParaRPr>
          </a:p>
        </p:txBody>
      </p:sp>
      <p:cxnSp>
        <p:nvCxnSpPr>
          <p:cNvPr id="50" name="Shape 49"/>
          <p:cNvCxnSpPr>
            <a:cxnSpLocks noChangeShapeType="1"/>
          </p:cNvCxnSpPr>
          <p:nvPr/>
        </p:nvCxnSpPr>
        <p:spPr bwMode="auto">
          <a:xfrm rot="5400000">
            <a:off x="6043309" y="2697928"/>
            <a:ext cx="1979172" cy="1197503"/>
          </a:xfrm>
          <a:prstGeom prst="bentConnector2">
            <a:avLst/>
          </a:prstGeom>
          <a:noFill/>
          <a:ln w="9525" algn="ctr">
            <a:solidFill>
              <a:schemeClr val="tx1"/>
            </a:solidFill>
            <a:prstDash val="dash"/>
            <a:round/>
            <a:headEnd/>
            <a:tailEnd type="arrow" w="med" len="med"/>
          </a:ln>
        </p:spPr>
      </p:cxnSp>
      <p:sp>
        <p:nvSpPr>
          <p:cNvPr id="51" name="TextBox 4"/>
          <p:cNvSpPr txBox="1">
            <a:spLocks noChangeArrowheads="1"/>
          </p:cNvSpPr>
          <p:nvPr/>
        </p:nvSpPr>
        <p:spPr bwMode="auto">
          <a:xfrm>
            <a:off x="6684360" y="3044283"/>
            <a:ext cx="1968987" cy="106911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nchor="ctr">
            <a:noAutofit/>
          </a:bodyPr>
          <a:lstStyle/>
          <a:p>
            <a:pPr>
              <a:spcBef>
                <a:spcPts val="0"/>
              </a:spcBef>
            </a:pPr>
            <a:r>
              <a:rPr kumimoji="1" lang="ja-JP" altLang="en-US" sz="1200" dirty="0"/>
              <a:t>但し</a:t>
            </a:r>
            <a:r>
              <a:rPr kumimoji="1" lang="en-US" altLang="ja-JP" sz="1200" dirty="0"/>
              <a:t>AP</a:t>
            </a:r>
            <a:r>
              <a:rPr kumimoji="1" lang="ja-JP" altLang="en-US" sz="1200" dirty="0" smtClean="0"/>
              <a:t>がショートトランザクション</a:t>
            </a:r>
            <a:r>
              <a:rPr kumimoji="1" lang="ja-JP" altLang="en-US" sz="1200" dirty="0"/>
              <a:t>のみの場合</a:t>
            </a:r>
            <a:r>
              <a:rPr kumimoji="1" lang="en-US" altLang="ja-JP" sz="1200" dirty="0"/>
              <a:t/>
            </a:r>
            <a:br>
              <a:rPr kumimoji="1" lang="en-US" altLang="ja-JP" sz="1200" dirty="0"/>
            </a:br>
            <a:r>
              <a:rPr kumimoji="1" lang="en-US" altLang="ja-JP" sz="1200" dirty="0"/>
              <a:t>(</a:t>
            </a:r>
            <a:r>
              <a:rPr kumimoji="1" lang="ja-JP" altLang="en-US" sz="1200" dirty="0"/>
              <a:t>即</a:t>
            </a:r>
            <a:r>
              <a:rPr kumimoji="1" lang="en-US" altLang="ja-JP" sz="1200" dirty="0"/>
              <a:t>commit/rollback)</a:t>
            </a:r>
          </a:p>
          <a:p>
            <a:pPr>
              <a:spcBef>
                <a:spcPts val="0"/>
              </a:spcBef>
            </a:pPr>
            <a:r>
              <a:rPr kumimoji="1" lang="ja-JP" altLang="en-US" sz="1200" dirty="0"/>
              <a:t>メンテ前提</a:t>
            </a:r>
            <a:r>
              <a:rPr kumimoji="1" lang="ja-JP" altLang="en-US" sz="1200" dirty="0" smtClean="0"/>
              <a:t>で</a:t>
            </a:r>
            <a:r>
              <a:rPr kumimoji="1" lang="en-US" altLang="ja-JP" sz="1200" dirty="0" smtClean="0"/>
              <a:t>EHCC(QH</a:t>
            </a:r>
            <a:r>
              <a:rPr kumimoji="1" lang="en-US" altLang="ja-JP" sz="1200" dirty="0"/>
              <a:t>)</a:t>
            </a:r>
            <a:r>
              <a:rPr kumimoji="1" lang="ja-JP" altLang="en-US" sz="1200" dirty="0" smtClean="0"/>
              <a:t>を検討</a:t>
            </a:r>
            <a:r>
              <a:rPr kumimoji="1" lang="ja-JP" altLang="en-US" sz="1200" dirty="0"/>
              <a:t>できる</a:t>
            </a:r>
            <a:endParaRPr kumimoji="1" lang="en-US" altLang="ja-JP" sz="1200" dirty="0"/>
          </a:p>
        </p:txBody>
      </p:sp>
      <p:sp>
        <p:nvSpPr>
          <p:cNvPr id="53" name="Rounded Rectangle 22"/>
          <p:cNvSpPr/>
          <p:nvPr/>
        </p:nvSpPr>
        <p:spPr bwMode="auto">
          <a:xfrm>
            <a:off x="7041658" y="2323534"/>
            <a:ext cx="1428750" cy="393032"/>
          </a:xfrm>
          <a:prstGeom prst="roundRect">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0" rIns="0" bIns="0" anchor="ctr" anchorCtr="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FFFFFF"/>
                </a:solidFill>
                <a:effectLst/>
                <a:uLnTx/>
                <a:uFillTx/>
                <a:latin typeface="+mn-lt"/>
                <a:ea typeface="+mn-ea"/>
                <a:cs typeface="+mn-cs"/>
              </a:rPr>
              <a:t>OLTP</a:t>
            </a:r>
            <a:r>
              <a:rPr kumimoji="0" lang="ja-JP" altLang="en-US" sz="1400" b="0" i="0" u="none" strike="noStrike" kern="0" cap="none" spc="0" normalizeH="0" baseline="0" noProof="0" dirty="0">
                <a:ln>
                  <a:noFill/>
                </a:ln>
                <a:solidFill>
                  <a:srgbClr val="FFFFFF"/>
                </a:solidFill>
                <a:effectLst/>
                <a:uLnTx/>
                <a:uFillTx/>
                <a:latin typeface="+mn-lt"/>
                <a:ea typeface="+mn-ea"/>
                <a:cs typeface="+mn-cs"/>
              </a:rPr>
              <a:t>表圧縮</a:t>
            </a:r>
          </a:p>
        </p:txBody>
      </p:sp>
      <p:sp>
        <p:nvSpPr>
          <p:cNvPr id="55" name="Rounded Rectangle 9"/>
          <p:cNvSpPr/>
          <p:nvPr/>
        </p:nvSpPr>
        <p:spPr bwMode="auto">
          <a:xfrm>
            <a:off x="4918535" y="4000420"/>
            <a:ext cx="1482272" cy="557931"/>
          </a:xfrm>
          <a:prstGeom prst="roundRect">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0" rIns="0" bIns="0" anchor="ctr" anchorCtr="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a:ln>
                  <a:noFill/>
                </a:ln>
                <a:solidFill>
                  <a:srgbClr val="FFFFFF"/>
                </a:solidFill>
                <a:effectLst/>
                <a:uLnTx/>
                <a:uFillTx/>
                <a:latin typeface="+mn-lt"/>
                <a:ea typeface="+mn-ea"/>
                <a:cs typeface="+mn-cs"/>
              </a:rPr>
              <a:t>メンテナンスする前提</a:t>
            </a:r>
            <a:r>
              <a:rPr kumimoji="0" lang="ja-JP" altLang="en-US" sz="1100" b="0" i="0" u="none" strike="noStrike" kern="0" cap="none" spc="0" normalizeH="0" baseline="0" noProof="0" dirty="0" smtClean="0">
                <a:ln>
                  <a:noFill/>
                </a:ln>
                <a:solidFill>
                  <a:srgbClr val="FFFFFF"/>
                </a:solidFill>
                <a:effectLst/>
                <a:uLnTx/>
                <a:uFillTx/>
                <a:latin typeface="+mn-lt"/>
                <a:ea typeface="+mn-ea"/>
                <a:cs typeface="+mn-cs"/>
              </a:rPr>
              <a:t>で</a:t>
            </a:r>
            <a:r>
              <a:rPr kumimoji="0" lang="en-US" altLang="ja-JP" sz="1100" b="0" i="0" u="none" strike="noStrike" kern="0" cap="none" spc="0" normalizeH="0" baseline="0" noProof="0" dirty="0" smtClean="0">
                <a:ln>
                  <a:noFill/>
                </a:ln>
                <a:solidFill>
                  <a:srgbClr val="FFFFFF"/>
                </a:solidFill>
                <a:effectLst/>
                <a:uLnTx/>
                <a:uFillTx/>
                <a:latin typeface="+mn-lt"/>
                <a:ea typeface="+mn-ea"/>
                <a:cs typeface="+mn-cs"/>
              </a:rPr>
              <a:t>HCC(QH</a:t>
            </a:r>
            <a:r>
              <a:rPr kumimoji="0" lang="en-US" altLang="ja-JP" sz="1100" b="0" i="0" u="none" strike="noStrike" kern="0" cap="none" spc="0" normalizeH="0" baseline="0" noProof="0" dirty="0">
                <a:ln>
                  <a:noFill/>
                </a:ln>
                <a:solidFill>
                  <a:srgbClr val="FFFFFF"/>
                </a:solidFill>
                <a:effectLst/>
                <a:uLnTx/>
                <a:uFillTx/>
                <a:latin typeface="+mn-lt"/>
                <a:ea typeface="+mn-ea"/>
                <a:cs typeface="+mn-cs"/>
              </a:rPr>
              <a:t>)</a:t>
            </a:r>
            <a:endParaRPr kumimoji="0" lang="ja-JP" altLang="en-US" sz="1100" b="0" i="0" u="none" strike="noStrike" kern="0" cap="none" spc="0" normalizeH="0" baseline="0" noProof="0" dirty="0">
              <a:ln>
                <a:noFill/>
              </a:ln>
              <a:solidFill>
                <a:srgbClr val="FFFFFF"/>
              </a:solidFill>
              <a:effectLst/>
              <a:uLnTx/>
              <a:uFillTx/>
              <a:latin typeface="+mn-lt"/>
              <a:ea typeface="+mn-ea"/>
              <a:cs typeface="+mn-cs"/>
            </a:endParaRPr>
          </a:p>
        </p:txBody>
      </p:sp>
      <p:sp>
        <p:nvSpPr>
          <p:cNvPr id="57" name="Rounded Rectangle 8"/>
          <p:cNvSpPr/>
          <p:nvPr/>
        </p:nvSpPr>
        <p:spPr bwMode="auto">
          <a:xfrm>
            <a:off x="2699329" y="4055861"/>
            <a:ext cx="1435943" cy="434251"/>
          </a:xfrm>
          <a:prstGeom prst="roundRect">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0" rIns="0" bIns="0" anchor="ctr" anchorCtr="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smtClean="0">
                <a:ln>
                  <a:noFill/>
                </a:ln>
                <a:solidFill>
                  <a:srgbClr val="FFFFFF"/>
                </a:solidFill>
                <a:effectLst/>
                <a:uLnTx/>
                <a:uFillTx/>
                <a:latin typeface="+mn-lt"/>
                <a:ea typeface="+mn-ea"/>
                <a:cs typeface="+mn-cs"/>
              </a:rPr>
              <a:t>HCC(QH</a:t>
            </a:r>
            <a:r>
              <a:rPr kumimoji="0" lang="en-US" altLang="ja-JP" sz="1600" b="0" i="0" u="none" strike="noStrike" kern="0" cap="none" spc="0" normalizeH="0" baseline="0" noProof="0" dirty="0">
                <a:ln>
                  <a:noFill/>
                </a:ln>
                <a:solidFill>
                  <a:srgbClr val="FFFFFF"/>
                </a:solidFill>
                <a:effectLst/>
                <a:uLnTx/>
                <a:uFillTx/>
                <a:latin typeface="+mn-lt"/>
                <a:ea typeface="+mn-ea"/>
                <a:cs typeface="+mn-cs"/>
              </a:rPr>
              <a:t>)</a:t>
            </a:r>
            <a:endParaRPr kumimoji="0" lang="ja-JP" altLang="en-US" sz="1600" b="0" i="0" u="none" strike="noStrike" kern="0" cap="none" spc="0" normalizeH="0" baseline="0" noProof="0" dirty="0">
              <a:ln>
                <a:noFill/>
              </a:ln>
              <a:solidFill>
                <a:srgbClr val="FFFFFF"/>
              </a:solidFill>
              <a:effectLst/>
              <a:uLnTx/>
              <a:uFillTx/>
              <a:latin typeface="+mn-lt"/>
              <a:ea typeface="+mn-ea"/>
              <a:cs typeface="+mn-cs"/>
            </a:endParaRPr>
          </a:p>
        </p:txBody>
      </p:sp>
      <p:sp>
        <p:nvSpPr>
          <p:cNvPr id="59" name="Rounded Rectangle 4"/>
          <p:cNvSpPr/>
          <p:nvPr/>
        </p:nvSpPr>
        <p:spPr bwMode="auto">
          <a:xfrm>
            <a:off x="621340" y="4086355"/>
            <a:ext cx="1214438" cy="335518"/>
          </a:xfrm>
          <a:prstGeom prst="roundRect">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0" rIns="0" bIns="0" anchor="ctr" anchorCtr="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srgbClr val="FFFFFF"/>
                </a:solidFill>
                <a:effectLst/>
                <a:uLnTx/>
                <a:uFillTx/>
                <a:latin typeface="+mn-lt"/>
                <a:ea typeface="+mn-ea"/>
                <a:cs typeface="+mn-cs"/>
              </a:rPr>
              <a:t>非圧縮</a:t>
            </a:r>
          </a:p>
        </p:txBody>
      </p:sp>
      <p:sp>
        <p:nvSpPr>
          <p:cNvPr id="26" name="スライド番号プレースホルダ 25"/>
          <p:cNvSpPr>
            <a:spLocks noGrp="1"/>
          </p:cNvSpPr>
          <p:nvPr>
            <p:ph type="sldNum" sz="quarter" idx="12"/>
          </p:nvPr>
        </p:nvSpPr>
        <p:spPr/>
        <p:txBody>
          <a:bodyPr/>
          <a:lstStyle/>
          <a:p>
            <a:pPr>
              <a:defRPr/>
            </a:pPr>
            <a:fld id="{47645EBB-67B3-46AB-AC82-6F9B6AD9EB81}" type="slidenum">
              <a:rPr lang="en-US" altLang="ja-JP" smtClean="0"/>
              <a:pPr>
                <a:defRPr/>
              </a:pPr>
              <a:t>41</a:t>
            </a:fld>
            <a:endParaRPr lang="ja-JP" altLang="en-US" dirty="0"/>
          </a:p>
        </p:txBody>
      </p:sp>
      <p:sp>
        <p:nvSpPr>
          <p:cNvPr id="27" name="フッター プレースホルダ 26"/>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dirty="0" smtClean="0"/>
              <a:t>バッチ処理の高速化</a:t>
            </a:r>
            <a:br>
              <a:rPr lang="ja-JP" altLang="en-US" dirty="0" smtClean="0"/>
            </a:br>
            <a:r>
              <a:rPr lang="ja-JP" altLang="en-US" sz="1800" dirty="0" smtClean="0"/>
              <a:t>（さらに</a:t>
            </a:r>
            <a:r>
              <a:rPr lang="en-US" altLang="ja-JP" sz="1800" dirty="0" err="1" smtClean="0"/>
              <a:t>Exadata</a:t>
            </a:r>
            <a:r>
              <a:rPr lang="ja-JP" altLang="en-US" sz="1800" dirty="0" smtClean="0"/>
              <a:t>の効果を引き出すために </a:t>
            </a:r>
            <a:r>
              <a:rPr lang="en-US" altLang="ja-JP" sz="1800" dirty="0" smtClean="0"/>
              <a:t>#1</a:t>
            </a:r>
            <a:r>
              <a:rPr lang="ja-JP" altLang="en-US" sz="1800" dirty="0" smtClean="0"/>
              <a:t>）</a:t>
            </a:r>
            <a:endParaRPr kumimoji="1" lang="ja-JP" altLang="en-US" dirty="0"/>
          </a:p>
        </p:txBody>
      </p:sp>
    </p:spTree>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r>
              <a:rPr lang="ja-JP" altLang="en-US" dirty="0" smtClean="0"/>
              <a:t>良く見る典型的なバッチプログラム</a:t>
            </a:r>
            <a:endParaRPr lang="en-US" altLang="ja-JP" dirty="0" smtClean="0"/>
          </a:p>
        </p:txBody>
      </p:sp>
      <p:sp>
        <p:nvSpPr>
          <p:cNvPr id="29" name="コンテンツ プレースホルダ 28"/>
          <p:cNvSpPr>
            <a:spLocks noGrp="1"/>
          </p:cNvSpPr>
          <p:nvPr>
            <p:ph idx="1"/>
          </p:nvPr>
        </p:nvSpPr>
        <p:spPr>
          <a:xfrm>
            <a:off x="914400" y="4317356"/>
            <a:ext cx="8229600" cy="504613"/>
          </a:xfrm>
        </p:spPr>
        <p:txBody>
          <a:bodyPr/>
          <a:lstStyle/>
          <a:p>
            <a:r>
              <a:rPr lang="en-US" altLang="ja-JP" sz="1400" dirty="0" err="1" smtClean="0"/>
              <a:t>Exadata</a:t>
            </a:r>
            <a:r>
              <a:rPr lang="ja-JP" altLang="en-US" sz="1400" dirty="0" smtClean="0"/>
              <a:t>が得意とする大量データの一括処理、およびパラレル処理があまり活かせない</a:t>
            </a:r>
          </a:p>
          <a:p>
            <a:endParaRPr lang="ja-JP" altLang="en-US" sz="1400" dirty="0"/>
          </a:p>
        </p:txBody>
      </p:sp>
      <p:sp>
        <p:nvSpPr>
          <p:cNvPr id="33" name="テキスト ボックス 32"/>
          <p:cNvSpPr txBox="1"/>
          <p:nvPr/>
        </p:nvSpPr>
        <p:spPr>
          <a:xfrm>
            <a:off x="0" y="1030146"/>
            <a:ext cx="4659924" cy="658642"/>
          </a:xfrm>
          <a:prstGeom prst="rect">
            <a:avLst/>
          </a:prstGeom>
          <a:noFill/>
        </p:spPr>
        <p:txBody>
          <a:bodyPr wrap="square" rtlCol="0">
            <a:spAutoFit/>
          </a:bodyPr>
          <a:lstStyle/>
          <a:p>
            <a:r>
              <a:rPr kumimoji="1" lang="en-US" altLang="ja-JP" sz="1600" b="1" u="sng" dirty="0" smtClean="0">
                <a:latin typeface="+mn-ea"/>
                <a:ea typeface="+mn-ea"/>
              </a:rPr>
              <a:t>PL/SQL</a:t>
            </a:r>
            <a:r>
              <a:rPr kumimoji="1" lang="ja-JP" altLang="en-US" sz="1600" b="1" u="sng" dirty="0" smtClean="0">
                <a:latin typeface="+mn-ea"/>
                <a:ea typeface="+mn-ea"/>
              </a:rPr>
              <a:t>によるカーソル、ループ処理</a:t>
            </a:r>
          </a:p>
          <a:p>
            <a:endParaRPr kumimoji="1" lang="ja-JP" altLang="en-US" sz="1600" dirty="0" err="1" smtClean="0">
              <a:solidFill>
                <a:schemeClr val="tx2"/>
              </a:solidFill>
              <a:latin typeface="+mn-ea"/>
              <a:ea typeface="+mn-ea"/>
            </a:endParaRPr>
          </a:p>
        </p:txBody>
      </p:sp>
      <p:pic>
        <p:nvPicPr>
          <p:cNvPr id="36" name="Picture 31" descr="table006"/>
          <p:cNvPicPr>
            <a:picLocks noChangeAspect="1" noChangeArrowheads="1"/>
          </p:cNvPicPr>
          <p:nvPr/>
        </p:nvPicPr>
        <p:blipFill>
          <a:blip r:embed="rId3" cstate="print"/>
          <a:srcRect/>
          <a:stretch>
            <a:fillRect/>
          </a:stretch>
        </p:blipFill>
        <p:spPr bwMode="auto">
          <a:xfrm>
            <a:off x="1378947" y="1486102"/>
            <a:ext cx="644058" cy="747919"/>
          </a:xfrm>
          <a:prstGeom prst="rect">
            <a:avLst/>
          </a:prstGeom>
          <a:noFill/>
        </p:spPr>
      </p:pic>
      <p:sp>
        <p:nvSpPr>
          <p:cNvPr id="40" name="Rectangle 37"/>
          <p:cNvSpPr>
            <a:spLocks noChangeArrowheads="1"/>
          </p:cNvSpPr>
          <p:nvPr/>
        </p:nvSpPr>
        <p:spPr bwMode="auto">
          <a:xfrm>
            <a:off x="1484164" y="2524572"/>
            <a:ext cx="646183" cy="156732"/>
          </a:xfrm>
          <a:prstGeom prst="rect">
            <a:avLst/>
          </a:prstGeom>
          <a:noFill/>
          <a:ln w="9525">
            <a:solidFill>
              <a:schemeClr val="tx1"/>
            </a:solidFill>
            <a:miter lim="800000"/>
            <a:headEnd/>
            <a:tailEnd/>
          </a:ln>
          <a:effectLst/>
        </p:spPr>
        <p:txBody>
          <a:bodyPr wrap="none" lIns="0" tIns="0" rIns="0" bIns="0" anchor="ctr"/>
          <a:lstStyle/>
          <a:p>
            <a:pPr algn="ctr">
              <a:lnSpc>
                <a:spcPct val="100000"/>
              </a:lnSpc>
              <a:spcBef>
                <a:spcPts val="0"/>
              </a:spcBef>
            </a:pPr>
            <a:r>
              <a:rPr lang="en-US" altLang="ja-JP" sz="1000" dirty="0" smtClean="0">
                <a:latin typeface="+mn-ea"/>
                <a:ea typeface="+mn-ea"/>
                <a:cs typeface="Arial" charset="0"/>
              </a:rPr>
              <a:t>KIHON</a:t>
            </a:r>
            <a:endParaRPr lang="ja-JP" altLang="en-US" sz="1000" dirty="0">
              <a:latin typeface="+mn-ea"/>
              <a:ea typeface="+mn-ea"/>
              <a:cs typeface="Arial" charset="0"/>
            </a:endParaRPr>
          </a:p>
        </p:txBody>
      </p:sp>
      <p:pic>
        <p:nvPicPr>
          <p:cNvPr id="41" name="Picture 39" descr="table018"/>
          <p:cNvPicPr>
            <a:picLocks noChangeAspect="1" noChangeArrowheads="1"/>
          </p:cNvPicPr>
          <p:nvPr/>
        </p:nvPicPr>
        <p:blipFill>
          <a:blip r:embed="rId4" cstate="print"/>
          <a:srcRect/>
          <a:stretch>
            <a:fillRect/>
          </a:stretch>
        </p:blipFill>
        <p:spPr bwMode="auto">
          <a:xfrm>
            <a:off x="1397013" y="2116700"/>
            <a:ext cx="644058" cy="351962"/>
          </a:xfrm>
          <a:prstGeom prst="rect">
            <a:avLst/>
          </a:prstGeom>
          <a:noFill/>
        </p:spPr>
      </p:pic>
      <p:sp>
        <p:nvSpPr>
          <p:cNvPr id="42" name="Line 40"/>
          <p:cNvSpPr>
            <a:spLocks noChangeShapeType="1"/>
          </p:cNvSpPr>
          <p:nvPr/>
        </p:nvSpPr>
        <p:spPr bwMode="auto">
          <a:xfrm>
            <a:off x="1905033" y="2298181"/>
            <a:ext cx="0" cy="204395"/>
          </a:xfrm>
          <a:prstGeom prst="line">
            <a:avLst/>
          </a:prstGeom>
          <a:noFill/>
          <a:ln w="9525">
            <a:solidFill>
              <a:schemeClr val="tx1"/>
            </a:solidFill>
            <a:round/>
            <a:headEnd/>
            <a:tailEnd type="triangle" w="med" len="med"/>
          </a:ln>
          <a:effectLst/>
        </p:spPr>
        <p:txBody>
          <a:bodyPr lIns="0" tIns="0" rIns="0" bIns="0" anchor="b">
            <a:spAutoFit/>
          </a:bodyPr>
          <a:lstStyle/>
          <a:p>
            <a:pPr>
              <a:lnSpc>
                <a:spcPct val="100000"/>
              </a:lnSpc>
              <a:spcBef>
                <a:spcPts val="0"/>
              </a:spcBef>
            </a:pPr>
            <a:endParaRPr lang="ja-JP" altLang="en-US">
              <a:latin typeface="+mn-ea"/>
              <a:ea typeface="+mn-ea"/>
            </a:endParaRPr>
          </a:p>
        </p:txBody>
      </p:sp>
      <p:sp>
        <p:nvSpPr>
          <p:cNvPr id="43" name="Line 43"/>
          <p:cNvSpPr>
            <a:spLocks noChangeShapeType="1"/>
          </p:cNvSpPr>
          <p:nvPr/>
        </p:nvSpPr>
        <p:spPr bwMode="auto">
          <a:xfrm>
            <a:off x="2070830" y="1837148"/>
            <a:ext cx="0" cy="302467"/>
          </a:xfrm>
          <a:prstGeom prst="line">
            <a:avLst/>
          </a:prstGeom>
          <a:noFill/>
          <a:ln w="9525">
            <a:solidFill>
              <a:schemeClr val="tx1"/>
            </a:solidFill>
            <a:round/>
            <a:headEnd/>
            <a:tailEnd type="triangle" w="med" len="med"/>
          </a:ln>
          <a:effectLst/>
        </p:spPr>
        <p:txBody>
          <a:bodyPr lIns="0" tIns="0" rIns="0" bIns="0" anchor="b">
            <a:spAutoFit/>
          </a:bodyPr>
          <a:lstStyle/>
          <a:p>
            <a:pPr>
              <a:lnSpc>
                <a:spcPct val="100000"/>
              </a:lnSpc>
              <a:spcBef>
                <a:spcPts val="0"/>
              </a:spcBef>
            </a:pPr>
            <a:endParaRPr lang="ja-JP" altLang="en-US">
              <a:latin typeface="+mn-ea"/>
              <a:ea typeface="+mn-ea"/>
            </a:endParaRPr>
          </a:p>
        </p:txBody>
      </p:sp>
      <p:sp>
        <p:nvSpPr>
          <p:cNvPr id="44" name="Text Box 44"/>
          <p:cNvSpPr txBox="1">
            <a:spLocks noChangeArrowheads="1"/>
          </p:cNvSpPr>
          <p:nvPr/>
        </p:nvSpPr>
        <p:spPr bwMode="auto">
          <a:xfrm>
            <a:off x="2137461" y="2000529"/>
            <a:ext cx="1186222" cy="677108"/>
          </a:xfrm>
          <a:prstGeom prst="rect">
            <a:avLst/>
          </a:prstGeom>
          <a:noFill/>
          <a:ln w="9525">
            <a:noFill/>
            <a:miter lim="800000"/>
            <a:headEnd/>
            <a:tailEnd/>
          </a:ln>
          <a:effectLst/>
        </p:spPr>
        <p:txBody>
          <a:bodyPr wrap="none" lIns="0" tIns="0" rIns="0" bIns="0" anchor="b">
            <a:spAutoFit/>
          </a:bodyPr>
          <a:lstStyle/>
          <a:p>
            <a:pPr algn="l">
              <a:lnSpc>
                <a:spcPct val="100000"/>
              </a:lnSpc>
              <a:spcBef>
                <a:spcPts val="0"/>
              </a:spcBef>
            </a:pPr>
            <a:r>
              <a:rPr lang="ja-JP" altLang="en-US" sz="1100" dirty="0">
                <a:latin typeface="+mn-ea"/>
                <a:ea typeface="+mn-ea"/>
              </a:rPr>
              <a:t>②</a:t>
            </a:r>
          </a:p>
          <a:p>
            <a:pPr algn="l">
              <a:lnSpc>
                <a:spcPct val="100000"/>
              </a:lnSpc>
              <a:spcBef>
                <a:spcPts val="0"/>
              </a:spcBef>
            </a:pPr>
            <a:r>
              <a:rPr lang="ja-JP" altLang="en-US" sz="1100" dirty="0">
                <a:latin typeface="+mn-ea"/>
                <a:ea typeface="+mn-ea"/>
              </a:rPr>
              <a:t>取得した値をキーに</a:t>
            </a:r>
          </a:p>
          <a:p>
            <a:pPr algn="l">
              <a:lnSpc>
                <a:spcPct val="100000"/>
              </a:lnSpc>
              <a:spcBef>
                <a:spcPts val="0"/>
              </a:spcBef>
            </a:pPr>
            <a:r>
              <a:rPr lang="ja-JP" altLang="en-US" sz="1100" dirty="0">
                <a:latin typeface="+mn-ea"/>
                <a:ea typeface="+mn-ea"/>
              </a:rPr>
              <a:t>次の処理を実行</a:t>
            </a:r>
          </a:p>
          <a:p>
            <a:pPr algn="l">
              <a:lnSpc>
                <a:spcPct val="100000"/>
              </a:lnSpc>
              <a:spcBef>
                <a:spcPts val="0"/>
              </a:spcBef>
            </a:pPr>
            <a:endParaRPr lang="ja-JP" altLang="en-US" sz="1100" dirty="0">
              <a:latin typeface="+mn-ea"/>
              <a:ea typeface="+mn-ea"/>
            </a:endParaRPr>
          </a:p>
        </p:txBody>
      </p:sp>
      <p:sp>
        <p:nvSpPr>
          <p:cNvPr id="45" name="Text Box 46"/>
          <p:cNvSpPr txBox="1">
            <a:spLocks noChangeArrowheads="1"/>
          </p:cNvSpPr>
          <p:nvPr/>
        </p:nvSpPr>
        <p:spPr bwMode="auto">
          <a:xfrm>
            <a:off x="1109929" y="1404607"/>
            <a:ext cx="705223" cy="184666"/>
          </a:xfrm>
          <a:prstGeom prst="rect">
            <a:avLst/>
          </a:prstGeom>
          <a:noFill/>
          <a:ln w="9525">
            <a:noFill/>
            <a:miter lim="800000"/>
            <a:headEnd/>
            <a:tailEnd/>
          </a:ln>
          <a:effectLst/>
        </p:spPr>
        <p:txBody>
          <a:bodyPr wrap="square" lIns="0" tIns="0" rIns="0" bIns="0" anchor="b">
            <a:spAutoFit/>
          </a:bodyPr>
          <a:lstStyle/>
          <a:p>
            <a:pPr>
              <a:lnSpc>
                <a:spcPct val="100000"/>
              </a:lnSpc>
              <a:spcBef>
                <a:spcPts val="0"/>
              </a:spcBef>
            </a:pPr>
            <a:r>
              <a:rPr lang="ja-JP" altLang="en-US" sz="1200" dirty="0">
                <a:latin typeface="+mn-ea"/>
                <a:ea typeface="+mn-ea"/>
              </a:rPr>
              <a:t>基本情報</a:t>
            </a:r>
            <a:endParaRPr lang="en-US" altLang="ja-JP" sz="1200" dirty="0">
              <a:latin typeface="+mn-ea"/>
              <a:ea typeface="+mn-ea"/>
            </a:endParaRPr>
          </a:p>
        </p:txBody>
      </p:sp>
      <p:pic>
        <p:nvPicPr>
          <p:cNvPr id="46" name="Picture 48" descr="table006"/>
          <p:cNvPicPr>
            <a:picLocks noChangeAspect="1" noChangeArrowheads="1"/>
          </p:cNvPicPr>
          <p:nvPr/>
        </p:nvPicPr>
        <p:blipFill>
          <a:blip r:embed="rId3" cstate="print"/>
          <a:srcRect/>
          <a:stretch>
            <a:fillRect/>
          </a:stretch>
        </p:blipFill>
        <p:spPr bwMode="auto">
          <a:xfrm>
            <a:off x="1397020" y="3306349"/>
            <a:ext cx="644057" cy="747919"/>
          </a:xfrm>
          <a:prstGeom prst="rect">
            <a:avLst/>
          </a:prstGeom>
          <a:noFill/>
        </p:spPr>
      </p:pic>
      <p:sp>
        <p:nvSpPr>
          <p:cNvPr id="47" name="Line 49"/>
          <p:cNvSpPr>
            <a:spLocks noChangeShapeType="1"/>
          </p:cNvSpPr>
          <p:nvPr/>
        </p:nvSpPr>
        <p:spPr bwMode="auto">
          <a:xfrm flipH="1">
            <a:off x="1624404" y="2702386"/>
            <a:ext cx="47" cy="662173"/>
          </a:xfrm>
          <a:prstGeom prst="line">
            <a:avLst/>
          </a:prstGeom>
          <a:noFill/>
          <a:ln w="9525">
            <a:solidFill>
              <a:schemeClr val="tx1"/>
            </a:solidFill>
            <a:round/>
            <a:headEnd/>
            <a:tailEnd type="triangle" w="med" len="med"/>
          </a:ln>
          <a:effectLst/>
        </p:spPr>
        <p:txBody>
          <a:bodyPr wrap="square" lIns="0" tIns="0" rIns="0" bIns="0" anchor="b">
            <a:spAutoFit/>
          </a:bodyPr>
          <a:lstStyle/>
          <a:p>
            <a:pPr>
              <a:lnSpc>
                <a:spcPct val="100000"/>
              </a:lnSpc>
              <a:spcBef>
                <a:spcPts val="0"/>
              </a:spcBef>
            </a:pPr>
            <a:endParaRPr lang="ja-JP" altLang="en-US">
              <a:latin typeface="+mn-ea"/>
              <a:ea typeface="+mn-ea"/>
            </a:endParaRPr>
          </a:p>
        </p:txBody>
      </p:sp>
      <p:sp>
        <p:nvSpPr>
          <p:cNvPr id="48" name="Text Box 50"/>
          <p:cNvSpPr txBox="1">
            <a:spLocks noChangeArrowheads="1"/>
          </p:cNvSpPr>
          <p:nvPr/>
        </p:nvSpPr>
        <p:spPr bwMode="auto">
          <a:xfrm>
            <a:off x="1745612" y="2752342"/>
            <a:ext cx="1335375" cy="415498"/>
          </a:xfrm>
          <a:prstGeom prst="rect">
            <a:avLst/>
          </a:prstGeom>
          <a:noFill/>
          <a:ln w="9525">
            <a:noFill/>
            <a:miter lim="800000"/>
            <a:headEnd/>
            <a:tailEnd/>
          </a:ln>
          <a:effectLst/>
        </p:spPr>
        <p:txBody>
          <a:bodyPr wrap="square" lIns="0" tIns="0" rIns="0" bIns="0">
            <a:spAutoFit/>
          </a:bodyPr>
          <a:lstStyle/>
          <a:p>
            <a:pPr algn="l">
              <a:lnSpc>
                <a:spcPct val="100000"/>
              </a:lnSpc>
              <a:spcBef>
                <a:spcPts val="0"/>
              </a:spcBef>
            </a:pPr>
            <a:r>
              <a:rPr lang="en-US" altLang="ja-JP" sz="900" b="0" dirty="0">
                <a:latin typeface="+mn-ea"/>
                <a:ea typeface="+mn-ea"/>
              </a:rPr>
              <a:t>SELECT * FROM </a:t>
            </a:r>
            <a:r>
              <a:rPr lang="en-US" altLang="ja-JP" sz="900" b="0" dirty="0" smtClean="0">
                <a:latin typeface="+mn-ea"/>
                <a:ea typeface="+mn-ea"/>
              </a:rPr>
              <a:t>MONTHLY</a:t>
            </a:r>
            <a:endParaRPr lang="ja-JP" altLang="en-US" sz="900" b="0" dirty="0">
              <a:latin typeface="+mn-ea"/>
              <a:ea typeface="+mn-ea"/>
            </a:endParaRPr>
          </a:p>
          <a:p>
            <a:pPr algn="l">
              <a:lnSpc>
                <a:spcPct val="100000"/>
              </a:lnSpc>
              <a:spcBef>
                <a:spcPts val="0"/>
              </a:spcBef>
            </a:pPr>
            <a:r>
              <a:rPr lang="en-US" altLang="ja-JP" sz="900" b="0" dirty="0">
                <a:latin typeface="+mn-ea"/>
                <a:ea typeface="+mn-ea"/>
              </a:rPr>
              <a:t>WHERE </a:t>
            </a:r>
            <a:r>
              <a:rPr lang="en-US" altLang="ja-JP" sz="900" b="0" dirty="0" smtClean="0">
                <a:latin typeface="+mn-ea"/>
                <a:ea typeface="+mn-ea"/>
              </a:rPr>
              <a:t>ID </a:t>
            </a:r>
            <a:r>
              <a:rPr lang="en-US" altLang="ja-JP" sz="900" b="0" dirty="0">
                <a:latin typeface="+mn-ea"/>
                <a:ea typeface="+mn-ea"/>
              </a:rPr>
              <a:t>= </a:t>
            </a:r>
            <a:r>
              <a:rPr lang="en-US" altLang="ja-JP" sz="900" b="0" dirty="0" smtClean="0">
                <a:latin typeface="+mn-ea"/>
                <a:ea typeface="+mn-ea"/>
              </a:rPr>
              <a:t>KIHON.ID;</a:t>
            </a:r>
            <a:endParaRPr lang="en-US" altLang="ja-JP" sz="900" b="0" dirty="0">
              <a:latin typeface="+mn-ea"/>
              <a:ea typeface="+mn-ea"/>
            </a:endParaRPr>
          </a:p>
        </p:txBody>
      </p:sp>
      <p:sp>
        <p:nvSpPr>
          <p:cNvPr id="49" name="Text Box 51"/>
          <p:cNvSpPr txBox="1">
            <a:spLocks noChangeArrowheads="1"/>
          </p:cNvSpPr>
          <p:nvPr/>
        </p:nvSpPr>
        <p:spPr bwMode="auto">
          <a:xfrm>
            <a:off x="1834582" y="3879588"/>
            <a:ext cx="982641" cy="184666"/>
          </a:xfrm>
          <a:prstGeom prst="rect">
            <a:avLst/>
          </a:prstGeom>
          <a:noFill/>
          <a:ln w="9525">
            <a:noFill/>
            <a:miter lim="800000"/>
            <a:headEnd/>
            <a:tailEnd/>
          </a:ln>
          <a:effectLst/>
        </p:spPr>
        <p:txBody>
          <a:bodyPr wrap="none" lIns="0" tIns="0" rIns="0" bIns="0" anchor="b">
            <a:spAutoFit/>
          </a:bodyPr>
          <a:lstStyle/>
          <a:p>
            <a:pPr>
              <a:lnSpc>
                <a:spcPct val="100000"/>
              </a:lnSpc>
              <a:spcBef>
                <a:spcPts val="0"/>
              </a:spcBef>
            </a:pPr>
            <a:r>
              <a:rPr lang="ja-JP" altLang="en-US" sz="1200" dirty="0">
                <a:latin typeface="+mn-ea"/>
                <a:ea typeface="+mn-ea"/>
                <a:cs typeface="Times New Roman" pitchFamily="18" charset="0"/>
              </a:rPr>
              <a:t>マンスリー情報</a:t>
            </a:r>
          </a:p>
        </p:txBody>
      </p:sp>
      <p:sp>
        <p:nvSpPr>
          <p:cNvPr id="50" name="AutoShape 54"/>
          <p:cNvSpPr>
            <a:spLocks noChangeArrowheads="1"/>
          </p:cNvSpPr>
          <p:nvPr/>
        </p:nvSpPr>
        <p:spPr bwMode="auto">
          <a:xfrm rot="5400000">
            <a:off x="2455175" y="2488884"/>
            <a:ext cx="2017364" cy="292271"/>
          </a:xfrm>
          <a:prstGeom prst="curvedLeftArrow">
            <a:avLst>
              <a:gd name="adj1" fmla="val 20000"/>
              <a:gd name="adj2" fmla="val 40000"/>
              <a:gd name="adj3" fmla="val 266788"/>
            </a:avLst>
          </a:prstGeom>
          <a:solidFill>
            <a:srgbClr val="FF0000"/>
          </a:solidFill>
          <a:ln w="9525">
            <a:solidFill>
              <a:schemeClr val="accent1"/>
            </a:solidFill>
            <a:miter lim="800000"/>
            <a:headEnd/>
            <a:tailEnd/>
          </a:ln>
          <a:effectLst/>
        </p:spPr>
        <p:txBody>
          <a:bodyPr wrap="none" lIns="0" tIns="0" rIns="0" bIns="0" anchor="ctr"/>
          <a:lstStyle/>
          <a:p>
            <a:pPr>
              <a:lnSpc>
                <a:spcPct val="100000"/>
              </a:lnSpc>
              <a:spcBef>
                <a:spcPts val="0"/>
              </a:spcBef>
            </a:pPr>
            <a:endParaRPr lang="ja-JP" altLang="en-US">
              <a:latin typeface="+mn-ea"/>
              <a:ea typeface="+mn-ea"/>
            </a:endParaRPr>
          </a:p>
        </p:txBody>
      </p:sp>
      <p:sp>
        <p:nvSpPr>
          <p:cNvPr id="51" name="AutoShape 54"/>
          <p:cNvSpPr>
            <a:spLocks noChangeArrowheads="1"/>
          </p:cNvSpPr>
          <p:nvPr/>
        </p:nvSpPr>
        <p:spPr bwMode="auto">
          <a:xfrm rot="5400000">
            <a:off x="2572651" y="2604890"/>
            <a:ext cx="2017364" cy="292271"/>
          </a:xfrm>
          <a:prstGeom prst="curvedLeftArrow">
            <a:avLst>
              <a:gd name="adj1" fmla="val 20000"/>
              <a:gd name="adj2" fmla="val 40000"/>
              <a:gd name="adj3" fmla="val 266788"/>
            </a:avLst>
          </a:prstGeom>
          <a:solidFill>
            <a:srgbClr val="FF0000"/>
          </a:solidFill>
          <a:ln w="9525">
            <a:solidFill>
              <a:schemeClr val="accent1"/>
            </a:solidFill>
            <a:miter lim="800000"/>
            <a:headEnd/>
            <a:tailEnd/>
          </a:ln>
          <a:effectLst/>
        </p:spPr>
        <p:txBody>
          <a:bodyPr wrap="none" lIns="0" tIns="0" rIns="0" bIns="0" anchor="ctr"/>
          <a:lstStyle/>
          <a:p>
            <a:pPr>
              <a:lnSpc>
                <a:spcPct val="100000"/>
              </a:lnSpc>
              <a:spcBef>
                <a:spcPts val="0"/>
              </a:spcBef>
            </a:pPr>
            <a:endParaRPr lang="ja-JP" altLang="en-US">
              <a:latin typeface="+mn-ea"/>
              <a:ea typeface="+mn-ea"/>
            </a:endParaRPr>
          </a:p>
        </p:txBody>
      </p:sp>
      <p:sp>
        <p:nvSpPr>
          <p:cNvPr id="52" name="AutoShape 54"/>
          <p:cNvSpPr>
            <a:spLocks noChangeArrowheads="1"/>
          </p:cNvSpPr>
          <p:nvPr/>
        </p:nvSpPr>
        <p:spPr bwMode="auto">
          <a:xfrm rot="5400000">
            <a:off x="2690126" y="2720896"/>
            <a:ext cx="2017364" cy="292271"/>
          </a:xfrm>
          <a:prstGeom prst="curvedLeftArrow">
            <a:avLst>
              <a:gd name="adj1" fmla="val 20000"/>
              <a:gd name="adj2" fmla="val 40000"/>
              <a:gd name="adj3" fmla="val 266788"/>
            </a:avLst>
          </a:prstGeom>
          <a:solidFill>
            <a:srgbClr val="FF0000"/>
          </a:solidFill>
          <a:ln w="9525">
            <a:solidFill>
              <a:schemeClr val="accent1"/>
            </a:solidFill>
            <a:miter lim="800000"/>
            <a:headEnd/>
            <a:tailEnd/>
          </a:ln>
          <a:effectLst/>
        </p:spPr>
        <p:txBody>
          <a:bodyPr wrap="none" lIns="0" tIns="0" rIns="0" bIns="0" anchor="ctr"/>
          <a:lstStyle/>
          <a:p>
            <a:pPr>
              <a:lnSpc>
                <a:spcPct val="100000"/>
              </a:lnSpc>
              <a:spcBef>
                <a:spcPts val="0"/>
              </a:spcBef>
            </a:pPr>
            <a:endParaRPr lang="ja-JP" altLang="en-US">
              <a:latin typeface="+mn-ea"/>
              <a:ea typeface="+mn-ea"/>
            </a:endParaRPr>
          </a:p>
        </p:txBody>
      </p:sp>
      <p:sp>
        <p:nvSpPr>
          <p:cNvPr id="53" name="AutoShape 54"/>
          <p:cNvSpPr>
            <a:spLocks noChangeArrowheads="1"/>
          </p:cNvSpPr>
          <p:nvPr/>
        </p:nvSpPr>
        <p:spPr bwMode="auto">
          <a:xfrm rot="5400000">
            <a:off x="2807602" y="2836903"/>
            <a:ext cx="2017364" cy="292271"/>
          </a:xfrm>
          <a:prstGeom prst="curvedLeftArrow">
            <a:avLst>
              <a:gd name="adj1" fmla="val 20000"/>
              <a:gd name="adj2" fmla="val 40000"/>
              <a:gd name="adj3" fmla="val 266788"/>
            </a:avLst>
          </a:prstGeom>
          <a:solidFill>
            <a:srgbClr val="FF0000"/>
          </a:solidFill>
          <a:ln w="9525">
            <a:solidFill>
              <a:schemeClr val="accent1"/>
            </a:solidFill>
            <a:miter lim="800000"/>
            <a:headEnd/>
            <a:tailEnd/>
          </a:ln>
          <a:effectLst/>
        </p:spPr>
        <p:txBody>
          <a:bodyPr wrap="none" lIns="0" tIns="0" rIns="0" bIns="0" anchor="ctr"/>
          <a:lstStyle/>
          <a:p>
            <a:pPr>
              <a:lnSpc>
                <a:spcPct val="100000"/>
              </a:lnSpc>
              <a:spcBef>
                <a:spcPts val="0"/>
              </a:spcBef>
            </a:pPr>
            <a:endParaRPr lang="ja-JP" altLang="en-US">
              <a:latin typeface="+mn-ea"/>
              <a:ea typeface="+mn-ea"/>
            </a:endParaRPr>
          </a:p>
        </p:txBody>
      </p:sp>
      <p:sp>
        <p:nvSpPr>
          <p:cNvPr id="54" name="AutoShape 54"/>
          <p:cNvSpPr>
            <a:spLocks noChangeArrowheads="1"/>
          </p:cNvSpPr>
          <p:nvPr/>
        </p:nvSpPr>
        <p:spPr bwMode="auto">
          <a:xfrm rot="5400000">
            <a:off x="2925077" y="2952909"/>
            <a:ext cx="2017364" cy="292271"/>
          </a:xfrm>
          <a:prstGeom prst="curvedLeftArrow">
            <a:avLst>
              <a:gd name="adj1" fmla="val 20000"/>
              <a:gd name="adj2" fmla="val 40000"/>
              <a:gd name="adj3" fmla="val 266788"/>
            </a:avLst>
          </a:prstGeom>
          <a:solidFill>
            <a:srgbClr val="FF0000"/>
          </a:solidFill>
          <a:ln w="9525">
            <a:solidFill>
              <a:schemeClr val="accent1"/>
            </a:solidFill>
            <a:miter lim="800000"/>
            <a:headEnd/>
            <a:tailEnd/>
          </a:ln>
          <a:effectLst/>
        </p:spPr>
        <p:txBody>
          <a:bodyPr wrap="none" lIns="0" tIns="0" rIns="0" bIns="0" anchor="ctr"/>
          <a:lstStyle/>
          <a:p>
            <a:pPr>
              <a:lnSpc>
                <a:spcPct val="100000"/>
              </a:lnSpc>
              <a:spcBef>
                <a:spcPts val="0"/>
              </a:spcBef>
            </a:pPr>
            <a:endParaRPr lang="ja-JP" altLang="en-US">
              <a:latin typeface="+mn-ea"/>
              <a:ea typeface="+mn-ea"/>
            </a:endParaRPr>
          </a:p>
        </p:txBody>
      </p:sp>
      <p:sp>
        <p:nvSpPr>
          <p:cNvPr id="55" name="AutoShape 54"/>
          <p:cNvSpPr>
            <a:spLocks noChangeArrowheads="1"/>
          </p:cNvSpPr>
          <p:nvPr/>
        </p:nvSpPr>
        <p:spPr bwMode="auto">
          <a:xfrm rot="5400000">
            <a:off x="3042553" y="3068915"/>
            <a:ext cx="2017364" cy="292271"/>
          </a:xfrm>
          <a:prstGeom prst="curvedLeftArrow">
            <a:avLst>
              <a:gd name="adj1" fmla="val 20000"/>
              <a:gd name="adj2" fmla="val 40000"/>
              <a:gd name="adj3" fmla="val 266788"/>
            </a:avLst>
          </a:prstGeom>
          <a:solidFill>
            <a:srgbClr val="FF0000"/>
          </a:solidFill>
          <a:ln w="9525">
            <a:solidFill>
              <a:schemeClr val="accent1"/>
            </a:solidFill>
            <a:miter lim="800000"/>
            <a:headEnd/>
            <a:tailEnd/>
          </a:ln>
          <a:effectLst/>
        </p:spPr>
        <p:txBody>
          <a:bodyPr wrap="none" lIns="0" tIns="0" rIns="0" bIns="0" anchor="ctr"/>
          <a:lstStyle/>
          <a:p>
            <a:pPr>
              <a:lnSpc>
                <a:spcPct val="100000"/>
              </a:lnSpc>
              <a:spcBef>
                <a:spcPts val="0"/>
              </a:spcBef>
            </a:pPr>
            <a:endParaRPr lang="ja-JP" altLang="en-US">
              <a:latin typeface="+mn-ea"/>
              <a:ea typeface="+mn-ea"/>
            </a:endParaRPr>
          </a:p>
        </p:txBody>
      </p:sp>
      <p:sp>
        <p:nvSpPr>
          <p:cNvPr id="56" name="Text Box 55"/>
          <p:cNvSpPr txBox="1">
            <a:spLocks noChangeArrowheads="1"/>
          </p:cNvSpPr>
          <p:nvPr/>
        </p:nvSpPr>
        <p:spPr bwMode="auto">
          <a:xfrm>
            <a:off x="3191248" y="2578961"/>
            <a:ext cx="916728" cy="62509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0" tIns="0" rIns="0" bIns="0" anchor="ctr" anchorCtr="1"/>
          <a:lstStyle/>
          <a:p>
            <a:pPr algn="l">
              <a:lnSpc>
                <a:spcPct val="100000"/>
              </a:lnSpc>
              <a:spcBef>
                <a:spcPts val="0"/>
              </a:spcBef>
            </a:pPr>
            <a:r>
              <a:rPr lang="ja-JP" altLang="en-US" sz="1100" dirty="0">
                <a:latin typeface="+mn-ea"/>
              </a:rPr>
              <a:t>③</a:t>
            </a:r>
          </a:p>
          <a:p>
            <a:pPr algn="l">
              <a:lnSpc>
                <a:spcPct val="100000"/>
              </a:lnSpc>
              <a:spcBef>
                <a:spcPts val="0"/>
              </a:spcBef>
            </a:pPr>
            <a:r>
              <a:rPr lang="ja-JP" altLang="en-US" sz="1100" dirty="0">
                <a:latin typeface="+mn-ea"/>
              </a:rPr>
              <a:t>同じ処理を</a:t>
            </a:r>
          </a:p>
          <a:p>
            <a:pPr algn="l">
              <a:lnSpc>
                <a:spcPct val="100000"/>
              </a:lnSpc>
              <a:spcBef>
                <a:spcPts val="0"/>
              </a:spcBef>
            </a:pPr>
            <a:r>
              <a:rPr lang="ja-JP" altLang="en-US" sz="1100" dirty="0" smtClean="0">
                <a:latin typeface="+mn-ea"/>
              </a:rPr>
              <a:t>繰り返し実行</a:t>
            </a:r>
            <a:endParaRPr lang="ja-JP" altLang="en-US" sz="1100" dirty="0">
              <a:latin typeface="+mn-ea"/>
            </a:endParaRPr>
          </a:p>
        </p:txBody>
      </p:sp>
      <p:sp>
        <p:nvSpPr>
          <p:cNvPr id="58" name="AutoShape 53"/>
          <p:cNvSpPr>
            <a:spLocks noChangeArrowheads="1"/>
          </p:cNvSpPr>
          <p:nvPr/>
        </p:nvSpPr>
        <p:spPr bwMode="auto">
          <a:xfrm>
            <a:off x="4622240" y="1643907"/>
            <a:ext cx="4187687" cy="2009597"/>
          </a:xfrm>
          <a:prstGeom prst="roundRect">
            <a:avLst>
              <a:gd name="adj" fmla="val 7343"/>
            </a:avLst>
          </a:prstGeom>
          <a:solidFill>
            <a:schemeClr val="bg1">
              <a:lumMod val="95000"/>
            </a:schemeClr>
          </a:solidFill>
          <a:ln w="9525">
            <a:solidFill>
              <a:schemeClr val="tx1"/>
            </a:solidFill>
            <a:round/>
            <a:headEnd/>
            <a:tailEnd/>
          </a:ln>
          <a:effectLst>
            <a:glow rad="101600">
              <a:schemeClr val="accent2">
                <a:satMod val="175000"/>
                <a:alpha val="40000"/>
              </a:schemeClr>
            </a:glow>
          </a:effectLst>
        </p:spPr>
        <p:txBody>
          <a:bodyPr wrap="square" lIns="72000" tIns="36000" rIns="72000" bIns="36000" anchor="t" anchorCtr="0">
            <a:spAutoFit/>
          </a:bodyPr>
          <a:lstStyle/>
          <a:p>
            <a:pPr algn="l">
              <a:lnSpc>
                <a:spcPct val="100000"/>
              </a:lnSpc>
              <a:spcBef>
                <a:spcPts val="0"/>
              </a:spcBef>
            </a:pPr>
            <a:r>
              <a:rPr lang="en-US" altLang="ja-JP" sz="1100" dirty="0" smtClean="0">
                <a:latin typeface="Courier New" pitchFamily="49" charset="0"/>
                <a:ea typeface="HGP創英角ｺﾞｼｯｸUB" pitchFamily="50" charset="-128"/>
              </a:rPr>
              <a:t>CURSOR REC IS</a:t>
            </a:r>
          </a:p>
          <a:p>
            <a:pPr algn="l">
              <a:lnSpc>
                <a:spcPct val="100000"/>
              </a:lnSpc>
              <a:spcBef>
                <a:spcPts val="0"/>
              </a:spcBef>
            </a:pPr>
            <a:r>
              <a:rPr lang="en-US" altLang="ja-JP" sz="1100" dirty="0" smtClean="0">
                <a:latin typeface="Courier New" pitchFamily="49" charset="0"/>
                <a:ea typeface="HGP創英角ｺﾞｼｯｸUB" pitchFamily="50" charset="-128"/>
              </a:rPr>
              <a:t>    SELECT …</a:t>
            </a:r>
            <a:r>
              <a:rPr lang="ja-JP" altLang="en-US" sz="1100" dirty="0" smtClean="0">
                <a:latin typeface="Courier New" pitchFamily="49" charset="0"/>
                <a:ea typeface="HGP創英角ｺﾞｼｯｸUB" pitchFamily="50" charset="-128"/>
              </a:rPr>
              <a:t>　</a:t>
            </a:r>
            <a:r>
              <a:rPr lang="en-US" altLang="ja-JP" sz="1100" dirty="0" smtClean="0">
                <a:latin typeface="Courier New" pitchFamily="49" charset="0"/>
                <a:ea typeface="HGP創英角ｺﾞｼｯｸUB" pitchFamily="50" charset="-128"/>
              </a:rPr>
              <a:t>FROM KIHON</a:t>
            </a:r>
          </a:p>
          <a:p>
            <a:pPr algn="l">
              <a:lnSpc>
                <a:spcPct val="100000"/>
              </a:lnSpc>
              <a:spcBef>
                <a:spcPts val="0"/>
              </a:spcBef>
            </a:pPr>
            <a:endParaRPr lang="en-US" altLang="ja-JP" sz="1100" dirty="0" smtClean="0">
              <a:latin typeface="Courier New" pitchFamily="49" charset="0"/>
              <a:ea typeface="HGP創英角ｺﾞｼｯｸUB" pitchFamily="50" charset="-128"/>
            </a:endParaRPr>
          </a:p>
          <a:p>
            <a:pPr algn="l">
              <a:lnSpc>
                <a:spcPct val="100000"/>
              </a:lnSpc>
              <a:spcBef>
                <a:spcPts val="0"/>
              </a:spcBef>
            </a:pPr>
            <a:r>
              <a:rPr lang="ja-JP" altLang="en-US" sz="1100" dirty="0" smtClean="0">
                <a:latin typeface="Courier New" pitchFamily="49" charset="0"/>
                <a:ea typeface="HGP創英角ｺﾞｼｯｸUB" pitchFamily="50" charset="-128"/>
              </a:rPr>
              <a:t>-- </a:t>
            </a:r>
            <a:r>
              <a:rPr lang="ja-JP" altLang="en-US" sz="1100" dirty="0" smtClean="0">
                <a:latin typeface="+mn-ea"/>
                <a:ea typeface="+mn-ea"/>
              </a:rPr>
              <a:t>レコードがなくなるまで処理を繰り返す</a:t>
            </a:r>
          </a:p>
          <a:p>
            <a:pPr algn="l">
              <a:lnSpc>
                <a:spcPct val="100000"/>
              </a:lnSpc>
              <a:spcBef>
                <a:spcPts val="0"/>
              </a:spcBef>
            </a:pPr>
            <a:r>
              <a:rPr lang="en-US" altLang="ja-JP" sz="1100" dirty="0" smtClean="0">
                <a:latin typeface="Courier New" pitchFamily="49" charset="0"/>
                <a:ea typeface="HGP創英角ｺﾞｼｯｸUB" pitchFamily="50" charset="-128"/>
              </a:rPr>
              <a:t> LOOP – </a:t>
            </a:r>
            <a:r>
              <a:rPr lang="ja-JP" altLang="en-US" sz="1100" dirty="0" smtClean="0">
                <a:latin typeface="+mn-ea"/>
                <a:ea typeface="+mn-ea"/>
              </a:rPr>
              <a:t>③</a:t>
            </a:r>
          </a:p>
          <a:p>
            <a:pPr algn="l">
              <a:lnSpc>
                <a:spcPct val="100000"/>
              </a:lnSpc>
              <a:spcBef>
                <a:spcPts val="0"/>
              </a:spcBef>
            </a:pPr>
            <a:r>
              <a:rPr lang="en-US" altLang="ja-JP" sz="1100" dirty="0" smtClean="0">
                <a:latin typeface="Courier New" pitchFamily="49" charset="0"/>
                <a:ea typeface="HGP創英角ｺﾞｼｯｸUB" pitchFamily="50" charset="-128"/>
              </a:rPr>
              <a:t>    -- </a:t>
            </a:r>
            <a:r>
              <a:rPr lang="ja-JP" altLang="en-US" sz="1100" dirty="0" smtClean="0">
                <a:latin typeface="+mn-ea"/>
                <a:ea typeface="+mn-ea"/>
              </a:rPr>
              <a:t>フェッチ</a:t>
            </a:r>
          </a:p>
          <a:p>
            <a:pPr algn="l">
              <a:lnSpc>
                <a:spcPct val="100000"/>
              </a:lnSpc>
              <a:spcBef>
                <a:spcPts val="0"/>
              </a:spcBef>
            </a:pPr>
            <a:r>
              <a:rPr lang="ja-JP" altLang="en-US" sz="1100" dirty="0" smtClean="0">
                <a:latin typeface="Courier New" pitchFamily="49" charset="0"/>
                <a:ea typeface="HGP創英角ｺﾞｼｯｸUB" pitchFamily="50" charset="-128"/>
              </a:rPr>
              <a:t>        </a:t>
            </a:r>
            <a:r>
              <a:rPr lang="en-US" altLang="ja-JP" sz="1100" dirty="0" smtClean="0">
                <a:latin typeface="Courier New" pitchFamily="49" charset="0"/>
                <a:ea typeface="HGP創英角ｺﾞｼｯｸUB" pitchFamily="50" charset="-128"/>
              </a:rPr>
              <a:t>FETCH REC INTO KIHON; -- </a:t>
            </a:r>
            <a:r>
              <a:rPr lang="ja-JP" altLang="en-US" sz="1100" dirty="0" smtClean="0">
                <a:latin typeface="+mn-ea"/>
                <a:ea typeface="+mn-ea"/>
              </a:rPr>
              <a:t>①</a:t>
            </a:r>
          </a:p>
          <a:p>
            <a:pPr algn="l">
              <a:lnSpc>
                <a:spcPct val="100000"/>
              </a:lnSpc>
              <a:spcBef>
                <a:spcPts val="0"/>
              </a:spcBef>
            </a:pPr>
            <a:r>
              <a:rPr lang="en-US" altLang="ja-JP" sz="1100" dirty="0" smtClean="0">
                <a:latin typeface="Courier New" pitchFamily="49" charset="0"/>
                <a:ea typeface="HGP創英角ｺﾞｼｯｸUB" pitchFamily="50" charset="-128"/>
              </a:rPr>
              <a:t>        EXIT WHEN REC%NOTFOUND;</a:t>
            </a:r>
          </a:p>
          <a:p>
            <a:pPr algn="l">
              <a:lnSpc>
                <a:spcPct val="100000"/>
              </a:lnSpc>
              <a:spcBef>
                <a:spcPts val="0"/>
              </a:spcBef>
            </a:pPr>
            <a:r>
              <a:rPr lang="en-US" altLang="ja-JP" sz="1100" dirty="0" smtClean="0">
                <a:latin typeface="Courier New" pitchFamily="49" charset="0"/>
                <a:ea typeface="HGP創英角ｺﾞｼｯｸUB" pitchFamily="50" charset="-128"/>
              </a:rPr>
              <a:t>        SELECT * FROM MONTHLY</a:t>
            </a:r>
            <a:endParaRPr lang="ja-JP" altLang="en-US" sz="1100" dirty="0" smtClean="0">
              <a:latin typeface="Courier New" pitchFamily="49" charset="0"/>
              <a:ea typeface="HGP創英角ｺﾞｼｯｸUB" pitchFamily="50" charset="-128"/>
            </a:endParaRPr>
          </a:p>
          <a:p>
            <a:pPr algn="l">
              <a:lnSpc>
                <a:spcPct val="100000"/>
              </a:lnSpc>
              <a:spcBef>
                <a:spcPts val="0"/>
              </a:spcBef>
            </a:pPr>
            <a:r>
              <a:rPr lang="ja-JP" altLang="en-US" sz="1100" dirty="0" smtClean="0">
                <a:latin typeface="Courier New" pitchFamily="49" charset="0"/>
                <a:ea typeface="HGP創英角ｺﾞｼｯｸUB" pitchFamily="50" charset="-128"/>
              </a:rPr>
              <a:t>　　　</a:t>
            </a:r>
            <a:r>
              <a:rPr lang="en-US" altLang="ja-JP" sz="1100" dirty="0" smtClean="0">
                <a:latin typeface="Courier New" pitchFamily="49" charset="0"/>
                <a:ea typeface="HGP創英角ｺﾞｼｯｸUB" pitchFamily="50" charset="-128"/>
              </a:rPr>
              <a:t>WHERE MONTHLY.ID = KIHON.ID;</a:t>
            </a:r>
            <a:r>
              <a:rPr lang="ja-JP" altLang="en-US" sz="1100" dirty="0" smtClean="0">
                <a:latin typeface="Courier New" pitchFamily="49" charset="0"/>
                <a:ea typeface="HGP創英角ｺﾞｼｯｸUB" pitchFamily="50" charset="-128"/>
              </a:rPr>
              <a:t> </a:t>
            </a:r>
            <a:r>
              <a:rPr lang="en-US" altLang="ja-JP" sz="1100" dirty="0" smtClean="0">
                <a:latin typeface="Courier New" pitchFamily="49" charset="0"/>
                <a:ea typeface="HGP創英角ｺﾞｼｯｸUB" pitchFamily="50" charset="-128"/>
              </a:rPr>
              <a:t>-- </a:t>
            </a:r>
            <a:r>
              <a:rPr lang="ja-JP" altLang="en-US" sz="1100" dirty="0" smtClean="0">
                <a:latin typeface="+mn-ea"/>
                <a:ea typeface="+mn-ea"/>
              </a:rPr>
              <a:t>②</a:t>
            </a:r>
          </a:p>
          <a:p>
            <a:pPr algn="l">
              <a:lnSpc>
                <a:spcPct val="100000"/>
              </a:lnSpc>
              <a:spcBef>
                <a:spcPts val="0"/>
              </a:spcBef>
            </a:pPr>
            <a:r>
              <a:rPr lang="en-US" altLang="ja-JP" sz="1100" dirty="0" smtClean="0">
                <a:latin typeface="Courier New" pitchFamily="49" charset="0"/>
                <a:ea typeface="HGP創英角ｺﾞｼｯｸUB" pitchFamily="50" charset="-128"/>
              </a:rPr>
              <a:t>END LOOP</a:t>
            </a:r>
            <a:endParaRPr lang="ja-JP" altLang="en-US" sz="1100" dirty="0">
              <a:latin typeface="Courier New" pitchFamily="49" charset="0"/>
              <a:ea typeface="HGP創英角ｺﾞｼｯｸUB" pitchFamily="50" charset="-128"/>
            </a:endParaRPr>
          </a:p>
        </p:txBody>
      </p:sp>
      <p:sp>
        <p:nvSpPr>
          <p:cNvPr id="26" name="Text Box 44"/>
          <p:cNvSpPr txBox="1">
            <a:spLocks noChangeArrowheads="1"/>
          </p:cNvSpPr>
          <p:nvPr/>
        </p:nvSpPr>
        <p:spPr bwMode="auto">
          <a:xfrm>
            <a:off x="2150011" y="1364775"/>
            <a:ext cx="1142942" cy="507831"/>
          </a:xfrm>
          <a:prstGeom prst="rect">
            <a:avLst/>
          </a:prstGeom>
          <a:noFill/>
          <a:ln w="9525">
            <a:noFill/>
            <a:miter lim="800000"/>
            <a:headEnd/>
            <a:tailEnd/>
          </a:ln>
          <a:effectLst/>
        </p:spPr>
        <p:txBody>
          <a:bodyPr wrap="none" lIns="0" tIns="0" rIns="0" bIns="0" anchor="b">
            <a:spAutoFit/>
          </a:bodyPr>
          <a:lstStyle/>
          <a:p>
            <a:pPr algn="l">
              <a:lnSpc>
                <a:spcPct val="100000"/>
              </a:lnSpc>
              <a:spcBef>
                <a:spcPts val="0"/>
              </a:spcBef>
            </a:pPr>
            <a:r>
              <a:rPr lang="ja-JP" altLang="en-US" sz="1100" dirty="0" smtClean="0">
                <a:latin typeface="+mn-ea"/>
                <a:ea typeface="+mn-ea"/>
              </a:rPr>
              <a:t>①</a:t>
            </a:r>
            <a:endParaRPr lang="en-US" altLang="ja-JP" sz="1100" dirty="0" smtClean="0">
              <a:latin typeface="+mn-ea"/>
              <a:ea typeface="+mn-ea"/>
            </a:endParaRPr>
          </a:p>
          <a:p>
            <a:pPr algn="l">
              <a:lnSpc>
                <a:spcPct val="100000"/>
              </a:lnSpc>
              <a:spcBef>
                <a:spcPts val="0"/>
              </a:spcBef>
            </a:pPr>
            <a:r>
              <a:rPr lang="ja-JP" altLang="en-US" sz="1100" dirty="0" smtClean="0">
                <a:latin typeface="+mn-ea"/>
                <a:ea typeface="+mn-ea"/>
              </a:rPr>
              <a:t>カーソルをオープン</a:t>
            </a:r>
          </a:p>
          <a:p>
            <a:pPr algn="l">
              <a:lnSpc>
                <a:spcPct val="100000"/>
              </a:lnSpc>
              <a:spcBef>
                <a:spcPts val="0"/>
              </a:spcBef>
            </a:pPr>
            <a:r>
              <a:rPr lang="ja-JP" altLang="en-US" sz="1100" dirty="0" smtClean="0">
                <a:latin typeface="+mn-ea"/>
                <a:ea typeface="+mn-ea"/>
              </a:rPr>
              <a:t>して</a:t>
            </a:r>
            <a:r>
              <a:rPr lang="en-US" altLang="ja-JP" sz="1100" dirty="0" smtClean="0">
                <a:latin typeface="+mn-ea"/>
                <a:ea typeface="+mn-ea"/>
              </a:rPr>
              <a:t>1</a:t>
            </a:r>
            <a:r>
              <a:rPr lang="ja-JP" altLang="en-US" sz="1100" dirty="0" smtClean="0">
                <a:latin typeface="+mn-ea"/>
                <a:ea typeface="+mn-ea"/>
              </a:rPr>
              <a:t>行をフェッチ</a:t>
            </a:r>
            <a:endParaRPr lang="ja-JP" altLang="en-US" sz="1100" dirty="0">
              <a:latin typeface="+mn-ea"/>
              <a:ea typeface="+mn-ea"/>
            </a:endParaRPr>
          </a:p>
        </p:txBody>
      </p:sp>
      <p:sp>
        <p:nvSpPr>
          <p:cNvPr id="25" name="スライド番号プレースホルダ 24"/>
          <p:cNvSpPr>
            <a:spLocks noGrp="1"/>
          </p:cNvSpPr>
          <p:nvPr>
            <p:ph type="sldNum" sz="quarter" idx="12"/>
          </p:nvPr>
        </p:nvSpPr>
        <p:spPr/>
        <p:txBody>
          <a:bodyPr/>
          <a:lstStyle/>
          <a:p>
            <a:pPr>
              <a:defRPr/>
            </a:pPr>
            <a:fld id="{47645EBB-67B3-46AB-AC82-6F9B6AD9EB81}" type="slidenum">
              <a:rPr lang="en-US" altLang="ja-JP" smtClean="0"/>
              <a:pPr>
                <a:defRPr/>
              </a:pPr>
              <a:t>43</a:t>
            </a:fld>
            <a:endParaRPr lang="ja-JP" altLang="en-US" dirty="0"/>
          </a:p>
        </p:txBody>
      </p:sp>
      <p:sp>
        <p:nvSpPr>
          <p:cNvPr id="27" name="フッター プレースホルダ 26"/>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r>
              <a:rPr lang="ja-JP" altLang="en-US" smtClean="0"/>
              <a:t>バッチプログラムを高速化する手法</a:t>
            </a:r>
            <a:endParaRPr lang="en-US" altLang="ja-JP" dirty="0" smtClean="0"/>
          </a:p>
        </p:txBody>
      </p:sp>
      <p:sp>
        <p:nvSpPr>
          <p:cNvPr id="10" name="コンテンツ プレースホルダ 9"/>
          <p:cNvSpPr>
            <a:spLocks noGrp="1"/>
          </p:cNvSpPr>
          <p:nvPr>
            <p:ph idx="1"/>
          </p:nvPr>
        </p:nvSpPr>
        <p:spPr/>
        <p:txBody>
          <a:bodyPr/>
          <a:lstStyle/>
          <a:p>
            <a:pPr marL="517525" indent="-457200">
              <a:buFont typeface="+mj-lt"/>
              <a:buAutoNum type="arabicPeriod"/>
            </a:pPr>
            <a:r>
              <a:rPr lang="ja-JP" altLang="en-US" sz="1600" dirty="0" smtClean="0">
                <a:latin typeface="+mn-lt"/>
              </a:rPr>
              <a:t>バルク処理の活用</a:t>
            </a:r>
            <a:endParaRPr lang="en-US" altLang="ja-JP" sz="1600" dirty="0" smtClean="0">
              <a:latin typeface="+mn-lt"/>
            </a:endParaRPr>
          </a:p>
          <a:p>
            <a:pPr marL="517525" indent="-457200">
              <a:buFont typeface="+mj-lt"/>
              <a:buAutoNum type="arabicPeriod"/>
            </a:pPr>
            <a:r>
              <a:rPr lang="ja-JP" altLang="en-US" sz="1600" dirty="0" smtClean="0">
                <a:latin typeface="+mn-lt"/>
              </a:rPr>
              <a:t>ファンクション内のパラレル化</a:t>
            </a:r>
            <a:endParaRPr lang="en-US" altLang="ja-JP" sz="1600" dirty="0" smtClean="0">
              <a:latin typeface="+mn-lt"/>
            </a:endParaRPr>
          </a:p>
          <a:p>
            <a:pPr marL="517525" indent="-457200">
              <a:buFont typeface="+mj-lt"/>
              <a:buAutoNum type="arabicPeriod"/>
            </a:pPr>
            <a:r>
              <a:rPr lang="ja-JP" altLang="en-US" sz="1600" dirty="0" smtClean="0">
                <a:latin typeface="+mn-lt"/>
              </a:rPr>
              <a:t>アプリケーション・パーティショニング</a:t>
            </a:r>
            <a:endParaRPr lang="en-US" altLang="ja-JP" sz="1600" dirty="0" smtClean="0">
              <a:latin typeface="+mn-lt"/>
            </a:endParaRPr>
          </a:p>
          <a:p>
            <a:pPr marL="517525" indent="-457200">
              <a:buFont typeface="+mj-lt"/>
              <a:buAutoNum type="arabicPeriod"/>
            </a:pPr>
            <a:r>
              <a:rPr lang="ja-JP" altLang="en-US" sz="1600" dirty="0" smtClean="0">
                <a:latin typeface="+mn-lt"/>
              </a:rPr>
              <a:t>中間表を利用した処理の見直し</a:t>
            </a:r>
            <a:endParaRPr lang="en-US" altLang="ja-JP" sz="1600" dirty="0" smtClean="0">
              <a:latin typeface="+mn-lt"/>
            </a:endParaRPr>
          </a:p>
          <a:p>
            <a:pPr marL="517525" indent="-457200">
              <a:buFont typeface="+mj-lt"/>
              <a:buAutoNum type="arabicPeriod"/>
            </a:pPr>
            <a:r>
              <a:rPr lang="en-US" altLang="ja-JP" sz="1600" dirty="0" smtClean="0">
                <a:latin typeface="+mn-lt"/>
              </a:rPr>
              <a:t>PL/SQL</a:t>
            </a:r>
            <a:r>
              <a:rPr lang="ja-JP" altLang="en-US" sz="1600" dirty="0" smtClean="0">
                <a:latin typeface="+mn-lt"/>
              </a:rPr>
              <a:t>⇒</a:t>
            </a:r>
            <a:r>
              <a:rPr lang="en-US" altLang="ja-JP" sz="1600" dirty="0" smtClean="0">
                <a:latin typeface="+mn-lt"/>
              </a:rPr>
              <a:t>SQL</a:t>
            </a:r>
            <a:r>
              <a:rPr lang="ja-JP" altLang="en-US" sz="1600" dirty="0" err="1" smtClean="0">
                <a:latin typeface="+mn-lt"/>
              </a:rPr>
              <a:t>への</a:t>
            </a:r>
            <a:r>
              <a:rPr lang="ja-JP" altLang="en-US" sz="1600" dirty="0" smtClean="0">
                <a:latin typeface="+mn-lt"/>
              </a:rPr>
              <a:t>書き換え</a:t>
            </a:r>
          </a:p>
          <a:p>
            <a:endParaRPr lang="ja-JP" altLang="en-US" sz="1600" dirty="0">
              <a:latin typeface="+mn-lt"/>
            </a:endParaRPr>
          </a:p>
        </p:txBody>
      </p:sp>
      <p:sp>
        <p:nvSpPr>
          <p:cNvPr id="29" name="角丸四角形 28"/>
          <p:cNvSpPr/>
          <p:nvPr/>
        </p:nvSpPr>
        <p:spPr bwMode="auto">
          <a:xfrm>
            <a:off x="2593545" y="2957400"/>
            <a:ext cx="6212776" cy="162428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2075" tIns="46038" rIns="92075" bIns="46038" numCol="1" rtlCol="0" anchor="t" anchorCtr="0" compatLnSpc="1">
            <a:prstTxWarp prst="textNoShape">
              <a:avLst/>
            </a:prstTxWarp>
            <a:noAutofit/>
          </a:bodyPr>
          <a:lstStyle/>
          <a:p>
            <a:pPr marL="119063" marR="0" indent="-119063" algn="l" defTabSz="914400" rtl="0" eaLnBrk="1" fontAlgn="base" latinLnBrk="0" hangingPunct="1">
              <a:lnSpc>
                <a:spcPct val="90000"/>
              </a:lnSpc>
              <a:spcBef>
                <a:spcPct val="50000"/>
              </a:spcBef>
              <a:spcAft>
                <a:spcPct val="0"/>
              </a:spcAft>
              <a:buClr>
                <a:schemeClr val="accent1"/>
              </a:buClr>
              <a:buSzTx/>
              <a:buFontTx/>
              <a:buNone/>
              <a:tabLst/>
            </a:pPr>
            <a:r>
              <a:rPr kumimoji="0" lang="ja-JP" altLang="en-US" sz="1400" b="1" i="0" u="sng" strike="noStrike" cap="none" normalizeH="0" dirty="0" smtClean="0">
                <a:ln>
                  <a:noFill/>
                </a:ln>
                <a:solidFill>
                  <a:srgbClr val="FF0000"/>
                </a:solidFill>
                <a:effectLst/>
              </a:rPr>
              <a:t>高速化で考えるポイント</a:t>
            </a:r>
            <a:endParaRPr kumimoji="0" lang="en-US" altLang="ja-JP" sz="1400" b="1" i="0" u="sng" strike="noStrike" cap="none" normalizeH="0" dirty="0" smtClean="0">
              <a:ln>
                <a:noFill/>
              </a:ln>
              <a:solidFill>
                <a:srgbClr val="FF0000"/>
              </a:solidFill>
              <a:effectLst/>
            </a:endParaRPr>
          </a:p>
          <a:p>
            <a:pPr marL="119063" marR="0" indent="-119063" algn="l" defTabSz="914400" rtl="0" eaLnBrk="1" fontAlgn="base" latinLnBrk="0" hangingPunct="1">
              <a:lnSpc>
                <a:spcPct val="90000"/>
              </a:lnSpc>
              <a:spcBef>
                <a:spcPct val="50000"/>
              </a:spcBef>
              <a:spcAft>
                <a:spcPct val="0"/>
              </a:spcAft>
              <a:buClr>
                <a:schemeClr val="accent1"/>
              </a:buClr>
              <a:buSzTx/>
              <a:buFont typeface="Arial" pitchFamily="34" charset="0"/>
              <a:buChar char="•"/>
              <a:tabLst/>
            </a:pPr>
            <a:r>
              <a:rPr kumimoji="0" lang="ja-JP" altLang="en-US" sz="1400" b="1" i="0" u="none" strike="noStrike" cap="none" normalizeH="0" dirty="0" smtClean="0">
                <a:ln>
                  <a:noFill/>
                </a:ln>
                <a:solidFill>
                  <a:schemeClr val="tx1"/>
                </a:solidFill>
                <a:effectLst/>
              </a:rPr>
              <a:t>パラレルに処理（パラレル</a:t>
            </a:r>
            <a:r>
              <a:rPr kumimoji="0" lang="en-US" altLang="ja-JP" sz="1400" b="1" i="0" u="none" strike="noStrike" cap="none" normalizeH="0" dirty="0" smtClean="0">
                <a:ln>
                  <a:noFill/>
                </a:ln>
                <a:solidFill>
                  <a:schemeClr val="tx1"/>
                </a:solidFill>
                <a:effectLst/>
              </a:rPr>
              <a:t>DML</a:t>
            </a:r>
            <a:r>
              <a:rPr kumimoji="0" lang="ja-JP" altLang="en-US" sz="1400" b="1" i="0" u="none" strike="noStrike" cap="none" normalizeH="0" dirty="0" smtClean="0">
                <a:ln>
                  <a:noFill/>
                </a:ln>
                <a:solidFill>
                  <a:schemeClr val="tx1"/>
                </a:solidFill>
                <a:effectLst/>
              </a:rPr>
              <a:t>含む）させることができるか？</a:t>
            </a:r>
            <a:endParaRPr kumimoji="0" lang="en-US" altLang="ja-JP" sz="1400" b="1" i="0" u="none" strike="noStrike" cap="none" normalizeH="0" dirty="0" smtClean="0">
              <a:ln>
                <a:noFill/>
              </a:ln>
              <a:solidFill>
                <a:schemeClr val="tx1"/>
              </a:solidFill>
              <a:effectLst/>
            </a:endParaRPr>
          </a:p>
          <a:p>
            <a:pPr marL="119063" marR="0" indent="-119063" algn="l" defTabSz="914400" rtl="0" eaLnBrk="1" fontAlgn="base" latinLnBrk="0" hangingPunct="1">
              <a:lnSpc>
                <a:spcPct val="90000"/>
              </a:lnSpc>
              <a:spcBef>
                <a:spcPct val="50000"/>
              </a:spcBef>
              <a:spcAft>
                <a:spcPct val="0"/>
              </a:spcAft>
              <a:buClr>
                <a:schemeClr val="accent1"/>
              </a:buClr>
              <a:buSzTx/>
              <a:buFont typeface="Arial" pitchFamily="34" charset="0"/>
              <a:buChar char="•"/>
              <a:tabLst/>
            </a:pPr>
            <a:r>
              <a:rPr lang="en-US" altLang="ja-JP" sz="1400" b="1" dirty="0" smtClean="0">
                <a:solidFill>
                  <a:schemeClr val="tx1"/>
                </a:solidFill>
              </a:rPr>
              <a:t>“</a:t>
            </a:r>
            <a:r>
              <a:rPr lang="en-US" altLang="ja-JP" sz="1400" b="1" dirty="0" err="1" smtClean="0">
                <a:solidFill>
                  <a:schemeClr val="tx1"/>
                </a:solidFill>
              </a:rPr>
              <a:t>Nologging</a:t>
            </a:r>
            <a:r>
              <a:rPr lang="en-US" altLang="ja-JP" sz="1400" b="1" dirty="0" smtClean="0">
                <a:solidFill>
                  <a:schemeClr val="tx1"/>
                </a:solidFill>
              </a:rPr>
              <a:t>”</a:t>
            </a:r>
            <a:r>
              <a:rPr lang="ja-JP" altLang="en-US" sz="1400" b="1" dirty="0" smtClean="0">
                <a:solidFill>
                  <a:schemeClr val="tx1"/>
                </a:solidFill>
              </a:rPr>
              <a:t>が適用できる業務要件か？</a:t>
            </a:r>
            <a:endParaRPr lang="en-US" altLang="ja-JP" sz="1400" b="1" dirty="0" smtClean="0">
              <a:solidFill>
                <a:schemeClr val="tx1"/>
              </a:solidFill>
            </a:endParaRPr>
          </a:p>
          <a:p>
            <a:pPr marL="119063" marR="0" indent="-119063" algn="l" defTabSz="914400" rtl="0" eaLnBrk="1" fontAlgn="base" latinLnBrk="0" hangingPunct="1">
              <a:lnSpc>
                <a:spcPct val="90000"/>
              </a:lnSpc>
              <a:spcBef>
                <a:spcPct val="50000"/>
              </a:spcBef>
              <a:spcAft>
                <a:spcPct val="0"/>
              </a:spcAft>
              <a:buClr>
                <a:schemeClr val="accent1"/>
              </a:buClr>
              <a:buSzTx/>
              <a:buFont typeface="Arial" pitchFamily="34" charset="0"/>
              <a:buChar char="•"/>
              <a:tabLst/>
            </a:pPr>
            <a:r>
              <a:rPr lang="ja-JP" altLang="en-US" sz="1400" b="1" dirty="0" smtClean="0">
                <a:solidFill>
                  <a:schemeClr val="tx1"/>
                </a:solidFill>
              </a:rPr>
              <a:t>ハッシュジョイン（パーティション・ワイズ・ジョイン）が適用できるか？</a:t>
            </a:r>
            <a:endParaRPr lang="en-US" altLang="ja-JP" sz="1400" b="1" dirty="0" smtClean="0">
              <a:solidFill>
                <a:schemeClr val="tx1"/>
              </a:solidFill>
            </a:endParaRPr>
          </a:p>
          <a:p>
            <a:pPr marL="119063" marR="0" indent="-119063" algn="l" defTabSz="914400" rtl="0" eaLnBrk="1" fontAlgn="base" latinLnBrk="0" hangingPunct="1">
              <a:lnSpc>
                <a:spcPct val="90000"/>
              </a:lnSpc>
              <a:spcBef>
                <a:spcPct val="50000"/>
              </a:spcBef>
              <a:spcAft>
                <a:spcPct val="0"/>
              </a:spcAft>
              <a:buClr>
                <a:schemeClr val="accent1"/>
              </a:buClr>
              <a:buSzTx/>
              <a:buFont typeface="Arial" pitchFamily="34" charset="0"/>
              <a:buChar char="•"/>
              <a:tabLst/>
            </a:pPr>
            <a:r>
              <a:rPr kumimoji="0" lang="en-US" altLang="ja-JP" sz="1400" b="1" i="0" u="none" strike="noStrike" cap="none" normalizeH="0" dirty="0" smtClean="0">
                <a:ln>
                  <a:noFill/>
                </a:ln>
                <a:solidFill>
                  <a:schemeClr val="tx1"/>
                </a:solidFill>
                <a:effectLst/>
              </a:rPr>
              <a:t>PL/SQL Function</a:t>
            </a:r>
            <a:r>
              <a:rPr kumimoji="0" lang="ja-JP" altLang="en-US" sz="1400" b="1" i="0" u="none" strike="noStrike" cap="none" normalizeH="0" dirty="0" smtClean="0">
                <a:ln>
                  <a:noFill/>
                </a:ln>
                <a:solidFill>
                  <a:schemeClr val="tx1"/>
                </a:solidFill>
                <a:effectLst/>
              </a:rPr>
              <a:t>などがパラレル化されているか？</a:t>
            </a:r>
            <a:endParaRPr kumimoji="0" lang="ja-JP" altLang="en-US" sz="1400" b="1" i="0" u="none" strike="noStrike" cap="none" normalizeH="0" dirty="0">
              <a:ln>
                <a:noFill/>
              </a:ln>
              <a:solidFill>
                <a:schemeClr val="tx1"/>
              </a:solidFill>
              <a:effectLst/>
            </a:endParaRPr>
          </a:p>
        </p:txBody>
      </p:sp>
      <p:sp>
        <p:nvSpPr>
          <p:cNvPr id="5" name="スライド番号プレースホルダ 4"/>
          <p:cNvSpPr>
            <a:spLocks noGrp="1"/>
          </p:cNvSpPr>
          <p:nvPr>
            <p:ph type="sldNum" sz="quarter" idx="12"/>
          </p:nvPr>
        </p:nvSpPr>
        <p:spPr/>
        <p:txBody>
          <a:bodyPr/>
          <a:lstStyle/>
          <a:p>
            <a:pPr>
              <a:defRPr/>
            </a:pPr>
            <a:fld id="{47645EBB-67B3-46AB-AC82-6F9B6AD9EB81}" type="slidenum">
              <a:rPr lang="en-US" altLang="ja-JP" smtClean="0"/>
              <a:pPr>
                <a:defRPr/>
              </a:pPr>
              <a:t>44</a:t>
            </a:fld>
            <a:endParaRPr lang="ja-JP" altLang="en-US" dirty="0"/>
          </a:p>
        </p:txBody>
      </p:sp>
      <p:sp>
        <p:nvSpPr>
          <p:cNvPr id="6" name="フッター プレースホルダ 5"/>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r>
              <a:rPr lang="ja-JP" altLang="en-US" smtClean="0"/>
              <a:t>バルク処理の活用</a:t>
            </a:r>
            <a:endParaRPr lang="en-US" altLang="ja-JP" dirty="0" smtClean="0"/>
          </a:p>
        </p:txBody>
      </p:sp>
      <p:sp>
        <p:nvSpPr>
          <p:cNvPr id="90" name="Rectangle 5"/>
          <p:cNvSpPr>
            <a:spLocks noChangeArrowheads="1"/>
          </p:cNvSpPr>
          <p:nvPr/>
        </p:nvSpPr>
        <p:spPr bwMode="auto">
          <a:xfrm>
            <a:off x="500349" y="1226778"/>
            <a:ext cx="3594953" cy="2290548"/>
          </a:xfrm>
          <a:prstGeom prst="rect">
            <a:avLst/>
          </a:prstGeom>
          <a:solidFill>
            <a:srgbClr val="FFFFFF"/>
          </a:solidFill>
          <a:ln w="9525">
            <a:solidFill>
              <a:srgbClr val="000000"/>
            </a:solidFill>
            <a:miter lim="800000"/>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91" name="Rectangle 6"/>
          <p:cNvSpPr>
            <a:spLocks noChangeArrowheads="1"/>
          </p:cNvSpPr>
          <p:nvPr/>
        </p:nvSpPr>
        <p:spPr bwMode="auto">
          <a:xfrm>
            <a:off x="495586" y="987066"/>
            <a:ext cx="3627012" cy="223789"/>
          </a:xfrm>
          <a:prstGeom prst="rect">
            <a:avLst/>
          </a:prstGeom>
          <a:gradFill rotWithShape="0">
            <a:gsLst>
              <a:gs pos="0">
                <a:srgbClr val="000066"/>
              </a:gs>
              <a:gs pos="100000">
                <a:srgbClr val="000080"/>
              </a:gs>
            </a:gsLst>
            <a:lin ang="0" scaled="1"/>
          </a:gradFill>
          <a:ln w="9525">
            <a:solidFill>
              <a:srgbClr val="000000"/>
            </a:solidFill>
            <a:miter lim="800000"/>
            <a:headEnd/>
            <a:tailEnd/>
          </a:ln>
          <a:effectLst/>
        </p:spPr>
        <p:txBody>
          <a:bodyPr wrap="none" lIns="144000" tIns="0" rIns="144000" bIns="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FFFFFF"/>
                </a:solidFill>
                <a:effectLst/>
                <a:uLnTx/>
                <a:uFillTx/>
                <a:latin typeface="+mn-lt"/>
                <a:ea typeface="+mn-ea"/>
              </a:rPr>
              <a:t>PL/SQL</a:t>
            </a:r>
            <a:r>
              <a:rPr kumimoji="0" lang="ja-JP" altLang="en-US" sz="1400" b="0" i="0" u="none" strike="noStrike" kern="0" cap="none" spc="0" normalizeH="0" baseline="0" noProof="0" dirty="0">
                <a:ln>
                  <a:noFill/>
                </a:ln>
                <a:solidFill>
                  <a:srgbClr val="FFFFFF"/>
                </a:solidFill>
                <a:effectLst/>
                <a:uLnTx/>
                <a:uFillTx/>
                <a:latin typeface="+mn-lt"/>
                <a:ea typeface="+mn-ea"/>
              </a:rPr>
              <a:t>プログラム（チューニングなし）</a:t>
            </a:r>
          </a:p>
        </p:txBody>
      </p:sp>
      <p:sp>
        <p:nvSpPr>
          <p:cNvPr id="92" name="Rectangle 7"/>
          <p:cNvSpPr>
            <a:spLocks noChangeArrowheads="1"/>
          </p:cNvSpPr>
          <p:nvPr/>
        </p:nvSpPr>
        <p:spPr bwMode="auto">
          <a:xfrm>
            <a:off x="4208069" y="1217254"/>
            <a:ext cx="4673419" cy="3012003"/>
          </a:xfrm>
          <a:prstGeom prst="rect">
            <a:avLst/>
          </a:prstGeom>
          <a:solidFill>
            <a:srgbClr val="FFFFFF"/>
          </a:solidFill>
          <a:ln w="9525">
            <a:solidFill>
              <a:srgbClr val="000000"/>
            </a:solidFill>
            <a:miter lim="800000"/>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93" name="Text Box 9"/>
          <p:cNvSpPr txBox="1">
            <a:spLocks noChangeArrowheads="1"/>
          </p:cNvSpPr>
          <p:nvPr/>
        </p:nvSpPr>
        <p:spPr bwMode="auto">
          <a:xfrm>
            <a:off x="4284205" y="1293453"/>
            <a:ext cx="4273606" cy="2968080"/>
          </a:xfrm>
          <a:prstGeom prst="rect">
            <a:avLst/>
          </a:prstGeom>
          <a:noFill/>
          <a:ln w="9525">
            <a:noFill/>
            <a:miter lim="800000"/>
            <a:headEnd/>
            <a:tailEnd/>
          </a:ln>
          <a:effectLst/>
        </p:spPr>
        <p:txBody>
          <a:bodyPr wrap="square" lIns="0" tIns="0" rIns="0" bIns="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a:t>
            </a:r>
            <a:r>
              <a:rPr kumimoji="0" lang="ja-JP" altLang="en-US"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バルク処理用のレコード型コレクションを用意</a:t>
            </a:r>
          </a:p>
          <a:p>
            <a:pPr marL="0" marR="0" lvl="0" indent="0" algn="l" defTabSz="914400" eaLnBrk="1" fontAlgn="auto" latinLnBrk="0" hangingPunct="1">
              <a:lnSpc>
                <a:spcPct val="100000"/>
              </a:lnSpc>
              <a:spcBef>
                <a:spcPts val="0"/>
              </a:spcBef>
              <a:spcAft>
                <a:spcPts val="0"/>
              </a:spcAft>
              <a:buClrTx/>
              <a:buSzTx/>
              <a:buFontTx/>
              <a:buNone/>
              <a:tabLst/>
              <a:defRPr/>
            </a:pPr>
            <a:r>
              <a:rPr kumimoji="0" lang="ja-JP" altLang="en-US"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a:t>
            </a: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TYPE t_array_TEST_TABLE2 IS TABLE OF </a:t>
            </a: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OUT_PUT_TABLE%ROWTYPE </a:t>
            </a:r>
            <a:endPar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INDEX BY PLS_INTEGER;</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array_TEST_TABLE2 t_array_TEST_TABLE2;</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ja-JP" altLang="en-US"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顧客コードの情報からレコードがなくなるまで次の処理を繰り返す</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LOOP</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FETCH </a:t>
            </a:r>
            <a:r>
              <a:rPr kumimoji="0" lang="en-US" altLang="ja-JP" sz="900" b="0" i="0" u="none" strike="noStrike" kern="0" cap="none" spc="0" normalizeH="0" baseline="0" noProof="0" dirty="0" err="1"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get_client_cd_split</a:t>
            </a:r>
            <a:endPar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INTO </a:t>
            </a:r>
            <a:r>
              <a:rPr kumimoji="0" lang="en-US" altLang="ja-JP" sz="900" b="0" i="0" u="none" strike="noStrike" kern="0" cap="none" spc="0" normalizeH="0" baseline="0" noProof="0" dirty="0" err="1"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arr_client_cd</a:t>
            </a: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a:t>
            </a:r>
            <a:r>
              <a:rPr kumimoji="0" lang="en-US" altLang="ja-JP" sz="900" b="0" i="0" u="none" strike="noStrike" kern="0" cap="none" spc="0" normalizeH="0" baseline="0" noProof="0" dirty="0" err="1"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i</a:t>
            </a: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ja-JP" altLang="en-US"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 列値を計算し、レコード型コレクションに格納</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array_TEST_TABLE2(</a:t>
            </a:r>
            <a:r>
              <a:rPr kumimoji="0" lang="en-US" altLang="ja-JP" sz="900" b="0" i="0" u="none" strike="noStrike" kern="0" cap="none" spc="0" normalizeH="0" baseline="0" noProof="0" dirty="0" err="1">
                <a:ln>
                  <a:noFill/>
                </a:ln>
                <a:solidFill>
                  <a:sysClr val="windowText" lastClr="000000"/>
                </a:solidFill>
                <a:effectLst/>
                <a:uLnTx/>
                <a:uFillTx/>
                <a:latin typeface="Courier New" pitchFamily="49" charset="0"/>
                <a:ea typeface="HGP創英角ｺﾞｼｯｸUB" pitchFamily="50" charset="-128"/>
                <a:cs typeface="Courier New" pitchFamily="49" charset="0"/>
              </a:rPr>
              <a:t>i</a:t>
            </a: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).CLIENT_CD :=</a:t>
            </a:r>
            <a:r>
              <a:rPr kumimoji="0" lang="en-US" altLang="ja-JP" sz="900" b="0" i="0" u="none" strike="noStrike" kern="0" cap="none" spc="0" normalizeH="0" baseline="0" noProof="0" dirty="0" err="1">
                <a:ln>
                  <a:noFill/>
                </a:ln>
                <a:solidFill>
                  <a:sysClr val="windowText" lastClr="000000"/>
                </a:solidFill>
                <a:effectLst/>
                <a:uLnTx/>
                <a:uFillTx/>
                <a:latin typeface="Courier New" pitchFamily="49" charset="0"/>
                <a:ea typeface="HGP創英角ｺﾞｼｯｸUB" pitchFamily="50" charset="-128"/>
                <a:cs typeface="Courier New" pitchFamily="49" charset="0"/>
              </a:rPr>
              <a:t>arr_client_cd</a:t>
            </a: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a:t>
            </a:r>
            <a:r>
              <a:rPr kumimoji="0" lang="en-US" altLang="ja-JP" sz="900" b="0" i="0" u="none" strike="noStrike" kern="0" cap="none" spc="0" normalizeH="0" baseline="0" noProof="0" dirty="0" err="1">
                <a:ln>
                  <a:noFill/>
                </a:ln>
                <a:solidFill>
                  <a:sysClr val="windowText" lastClr="000000"/>
                </a:solidFill>
                <a:effectLst/>
                <a:uLnTx/>
                <a:uFillTx/>
                <a:latin typeface="Courier New" pitchFamily="49" charset="0"/>
                <a:ea typeface="HGP創英角ｺﾞｼｯｸUB" pitchFamily="50" charset="-128"/>
                <a:cs typeface="Courier New" pitchFamily="49" charset="0"/>
              </a:rPr>
              <a:t>i</a:t>
            </a: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a:t>
            </a:r>
            <a:endParaRPr kumimoji="0" lang="ja-JP" altLang="en-US"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ja-JP" altLang="en-US"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　　　　　：</a:t>
            </a:r>
            <a:endPar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  </a:t>
            </a:r>
            <a:r>
              <a:rPr kumimoji="0" lang="en-US" altLang="ja-JP" sz="900" b="0" i="0" u="none" strike="noStrike" kern="0" cap="none" spc="0" normalizeH="0" baseline="0" noProof="0" dirty="0" err="1">
                <a:ln>
                  <a:noFill/>
                </a:ln>
                <a:solidFill>
                  <a:sysClr val="windowText" lastClr="000000"/>
                </a:solidFill>
                <a:effectLst/>
                <a:uLnTx/>
                <a:uFillTx/>
                <a:latin typeface="Courier New" pitchFamily="49" charset="0"/>
                <a:ea typeface="HGP創英角ｺﾞｼｯｸUB" pitchFamily="50" charset="-128"/>
                <a:cs typeface="Courier New" pitchFamily="49" charset="0"/>
              </a:rPr>
              <a:t>i</a:t>
            </a: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 i+1;</a:t>
            </a:r>
            <a:endParaRPr kumimoji="0" lang="ja-JP" altLang="en-US"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END LOOP;</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a:t>
            </a:r>
            <a:r>
              <a:rPr kumimoji="0" lang="ja-JP" altLang="en-US"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バルク</a:t>
            </a: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INSERT</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FORALL </a:t>
            </a:r>
            <a:r>
              <a:rPr kumimoji="0" lang="en-US" altLang="ja-JP" sz="900" b="0" i="0" u="none" strike="noStrike" kern="0" cap="none" spc="0" normalizeH="0" baseline="0" noProof="0" dirty="0" err="1">
                <a:ln>
                  <a:noFill/>
                </a:ln>
                <a:solidFill>
                  <a:sysClr val="windowText" lastClr="000000"/>
                </a:solidFill>
                <a:effectLst/>
                <a:uLnTx/>
                <a:uFillTx/>
                <a:latin typeface="Courier New" pitchFamily="49" charset="0"/>
                <a:ea typeface="HGP創英角ｺﾞｼｯｸUB" pitchFamily="50" charset="-128"/>
                <a:cs typeface="Courier New" pitchFamily="49" charset="0"/>
              </a:rPr>
              <a:t>i</a:t>
            </a: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in INDICES OF array_TEST_TABLE2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INSERT /*+ append */ INTO </a:t>
            </a: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OUT_OUT_TABLE </a:t>
            </a:r>
            <a:endPar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VALUES array_TEST_TABLE2(</a:t>
            </a:r>
            <a:r>
              <a:rPr kumimoji="0" lang="en-US" altLang="ja-JP" sz="900" b="0" i="0" u="none" strike="noStrike" kern="0" cap="none" spc="0" normalizeH="0" baseline="0" noProof="0" dirty="0" err="1">
                <a:ln>
                  <a:noFill/>
                </a:ln>
                <a:solidFill>
                  <a:sysClr val="windowText" lastClr="000000"/>
                </a:solidFill>
                <a:effectLst/>
                <a:uLnTx/>
                <a:uFillTx/>
                <a:latin typeface="Courier New" pitchFamily="49" charset="0"/>
                <a:ea typeface="HGP創英角ｺﾞｼｯｸUB" pitchFamily="50" charset="-128"/>
                <a:cs typeface="Courier New" pitchFamily="49" charset="0"/>
              </a:rPr>
              <a:t>i</a:t>
            </a: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a:t>
            </a:r>
            <a:endParaRPr kumimoji="0" lang="ja-JP" altLang="en-US"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COMMIT;</a:t>
            </a:r>
          </a:p>
        </p:txBody>
      </p:sp>
      <p:sp>
        <p:nvSpPr>
          <p:cNvPr id="94" name="Text Box 10"/>
          <p:cNvSpPr txBox="1">
            <a:spLocks noChangeArrowheads="1"/>
          </p:cNvSpPr>
          <p:nvPr/>
        </p:nvSpPr>
        <p:spPr bwMode="auto">
          <a:xfrm>
            <a:off x="679111" y="1317096"/>
            <a:ext cx="3252493" cy="2077492"/>
          </a:xfrm>
          <a:prstGeom prst="rect">
            <a:avLst/>
          </a:prstGeom>
          <a:noFill/>
          <a:ln w="9525">
            <a:noFill/>
            <a:miter lim="800000"/>
            <a:headEnd/>
            <a:tailEnd/>
          </a:ln>
          <a:effectLst/>
        </p:spPr>
        <p:txBody>
          <a:bodyPr wrap="none" lIns="0" tIns="0" rIns="0" bIns="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ja-JP" altLang="en-US"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顧客コードの情報からレコードがなくなるまで次の処理を繰り返す</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LOOP</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FETCH </a:t>
            </a:r>
            <a:r>
              <a:rPr kumimoji="0" lang="en-US" altLang="ja-JP" sz="900" b="0" i="0" u="none" strike="noStrike" kern="0" cap="none" spc="0" normalizeH="0" baseline="0" noProof="0" dirty="0" err="1"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get_client_cd</a:t>
            </a:r>
            <a:endPar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INTO </a:t>
            </a:r>
            <a:r>
              <a:rPr kumimoji="0" lang="en-US" altLang="ja-JP" sz="900" b="0" i="0" u="none" strike="noStrike" kern="0" cap="none" spc="0" normalizeH="0" baseline="0" noProof="0" dirty="0" err="1"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arr_client_cd</a:t>
            </a: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a:t>
            </a:r>
            <a:r>
              <a:rPr kumimoji="0" lang="en-US" altLang="ja-JP" sz="900" b="0" i="0" u="none" strike="noStrike" kern="0" cap="none" spc="0" normalizeH="0" baseline="0" noProof="0" dirty="0" err="1"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i</a:t>
            </a: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INSERT INTO </a:t>
            </a: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OUT_PUT_TABLE(</a:t>
            </a:r>
            <a:endPar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CLIENT_CD,</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    </a:t>
            </a:r>
            <a:r>
              <a:rPr kumimoji="0" lang="ja-JP" altLang="en-US"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a:t>
            </a:r>
            <a:endPar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VALUES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a:t>
            </a:r>
            <a:r>
              <a:rPr kumimoji="0" lang="en-US" altLang="ja-JP" sz="900" b="0" i="0" u="none" strike="noStrike" kern="0" cap="none" spc="0" normalizeH="0" baseline="0" noProof="0" dirty="0" err="1">
                <a:ln>
                  <a:noFill/>
                </a:ln>
                <a:solidFill>
                  <a:sysClr val="windowText" lastClr="000000"/>
                </a:solidFill>
                <a:effectLst/>
                <a:uLnTx/>
                <a:uFillTx/>
                <a:latin typeface="Courier New" pitchFamily="49" charset="0"/>
                <a:ea typeface="HGP創英角ｺﾞｼｯｸUB" pitchFamily="50" charset="-128"/>
                <a:cs typeface="Courier New" pitchFamily="49" charset="0"/>
              </a:rPr>
              <a:t>arr_client_cd</a:t>
            </a: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a:t>
            </a:r>
            <a:r>
              <a:rPr kumimoji="0" lang="en-US" altLang="ja-JP" sz="900" b="0" i="0" u="none" strike="noStrike" kern="0" cap="none" spc="0" normalizeH="0" baseline="0" noProof="0" dirty="0" err="1">
                <a:ln>
                  <a:noFill/>
                </a:ln>
                <a:solidFill>
                  <a:sysClr val="windowText" lastClr="000000"/>
                </a:solidFill>
                <a:effectLst/>
                <a:uLnTx/>
                <a:uFillTx/>
                <a:latin typeface="Courier New" pitchFamily="49" charset="0"/>
                <a:ea typeface="HGP創英角ｺﾞｼｯｸUB" pitchFamily="50" charset="-128"/>
                <a:cs typeface="Courier New" pitchFamily="49" charset="0"/>
              </a:rPr>
              <a:t>i</a:t>
            </a: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    </a:t>
            </a:r>
            <a:r>
              <a:rPr kumimoji="0" lang="ja-JP" altLang="en-US"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a:t>
            </a:r>
            <a:endPar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COMMIT;</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a:t>
            </a:r>
            <a:r>
              <a:rPr kumimoji="0" lang="en-US" altLang="ja-JP" sz="900" b="0" i="0" u="none" strike="noStrike" kern="0" cap="none" spc="0" normalizeH="0" baseline="0" noProof="0" dirty="0" err="1">
                <a:ln>
                  <a:noFill/>
                </a:ln>
                <a:solidFill>
                  <a:sysClr val="windowText" lastClr="000000"/>
                </a:solidFill>
                <a:effectLst/>
                <a:uLnTx/>
                <a:uFillTx/>
                <a:latin typeface="Courier New" pitchFamily="49" charset="0"/>
                <a:ea typeface="HGP創英角ｺﾞｼｯｸUB" pitchFamily="50" charset="-128"/>
                <a:cs typeface="Courier New" pitchFamily="49" charset="0"/>
              </a:rPr>
              <a:t>i</a:t>
            </a: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 i+1;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END LOOP;</a:t>
            </a:r>
          </a:p>
        </p:txBody>
      </p:sp>
      <p:sp>
        <p:nvSpPr>
          <p:cNvPr id="95" name="AutoShape 12"/>
          <p:cNvSpPr>
            <a:spLocks noChangeArrowheads="1"/>
          </p:cNvSpPr>
          <p:nvPr/>
        </p:nvSpPr>
        <p:spPr bwMode="auto">
          <a:xfrm rot="5400000">
            <a:off x="2393303" y="2162811"/>
            <a:ext cx="1630787" cy="436563"/>
          </a:xfrm>
          <a:prstGeom prst="curvedLeftArrow">
            <a:avLst>
              <a:gd name="adj1" fmla="val 20000"/>
              <a:gd name="adj2" fmla="val 40000"/>
              <a:gd name="adj3" fmla="val 165333"/>
            </a:avLst>
          </a:prstGeom>
          <a:solidFill>
            <a:srgbClr val="FF0000"/>
          </a:solidFill>
          <a:ln w="9525">
            <a:solidFill>
              <a:srgbClr val="FD0000"/>
            </a:solidFill>
            <a:miter lim="800000"/>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96" name="Text Box 13"/>
          <p:cNvSpPr txBox="1">
            <a:spLocks noChangeArrowheads="1"/>
          </p:cNvSpPr>
          <p:nvPr/>
        </p:nvSpPr>
        <p:spPr bwMode="auto">
          <a:xfrm>
            <a:off x="2733770" y="2495722"/>
            <a:ext cx="1115872" cy="407456"/>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wrap="square" lIns="0" tIns="0" rIns="0" bIns="0" anchor="ctr" anchorCtr="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a:ln>
                  <a:noFill/>
                </a:ln>
                <a:solidFill>
                  <a:srgbClr val="000000"/>
                </a:solidFill>
                <a:effectLst/>
                <a:uLnTx/>
                <a:uFillTx/>
                <a:latin typeface="+mn-ea"/>
                <a:ea typeface="+mn-ea"/>
                <a:cs typeface="+mn-cs"/>
              </a:rPr>
              <a:t>顧客</a:t>
            </a:r>
            <a:r>
              <a:rPr kumimoji="0" lang="en-US" altLang="ja-JP" sz="1100" b="0" i="0" u="none" strike="noStrike" kern="0" cap="none" spc="0" normalizeH="0" baseline="0" noProof="0" dirty="0">
                <a:ln>
                  <a:noFill/>
                </a:ln>
                <a:solidFill>
                  <a:srgbClr val="000000"/>
                </a:solidFill>
                <a:effectLst/>
                <a:uLnTx/>
                <a:uFillTx/>
                <a:latin typeface="+mn-ea"/>
                <a:ea typeface="+mn-ea"/>
                <a:cs typeface="+mn-cs"/>
              </a:rPr>
              <a:t>CD</a:t>
            </a:r>
            <a:r>
              <a:rPr kumimoji="0" lang="ja-JP" altLang="en-US" sz="1100" b="0" i="0" u="none" strike="noStrike" kern="0" cap="none" spc="0" normalizeH="0" baseline="0" noProof="0" dirty="0">
                <a:ln>
                  <a:noFill/>
                </a:ln>
                <a:solidFill>
                  <a:srgbClr val="000000"/>
                </a:solidFill>
                <a:effectLst/>
                <a:uLnTx/>
                <a:uFillTx/>
                <a:latin typeface="+mn-ea"/>
                <a:ea typeface="+mn-ea"/>
                <a:cs typeface="+mn-cs"/>
              </a:rPr>
              <a:t>を</a:t>
            </a:r>
            <a:br>
              <a:rPr kumimoji="0" lang="ja-JP" altLang="en-US" sz="1100" b="0" i="0" u="none" strike="noStrike" kern="0" cap="none" spc="0" normalizeH="0" baseline="0" noProof="0" dirty="0">
                <a:ln>
                  <a:noFill/>
                </a:ln>
                <a:solidFill>
                  <a:srgbClr val="000000"/>
                </a:solidFill>
                <a:effectLst/>
                <a:uLnTx/>
                <a:uFillTx/>
                <a:latin typeface="+mn-ea"/>
                <a:ea typeface="+mn-ea"/>
                <a:cs typeface="+mn-cs"/>
              </a:rPr>
            </a:br>
            <a:r>
              <a:rPr kumimoji="0" lang="ja-JP" altLang="en-US" sz="1100" b="0" i="0" u="none" strike="noStrike" kern="0" cap="none" spc="0" normalizeH="0" baseline="0" noProof="0" dirty="0">
                <a:ln>
                  <a:noFill/>
                </a:ln>
                <a:solidFill>
                  <a:srgbClr val="000000"/>
                </a:solidFill>
                <a:effectLst/>
                <a:uLnTx/>
                <a:uFillTx/>
                <a:latin typeface="+mn-ea"/>
                <a:ea typeface="+mn-ea"/>
                <a:cs typeface="+mn-cs"/>
              </a:rPr>
              <a:t>1件ずつ処理</a:t>
            </a:r>
          </a:p>
        </p:txBody>
      </p:sp>
      <p:sp>
        <p:nvSpPr>
          <p:cNvPr id="97" name="AutoShape 14"/>
          <p:cNvSpPr>
            <a:spLocks noChangeArrowheads="1"/>
          </p:cNvSpPr>
          <p:nvPr/>
        </p:nvSpPr>
        <p:spPr bwMode="auto">
          <a:xfrm rot="5400000">
            <a:off x="7210544" y="2121429"/>
            <a:ext cx="1602610" cy="436563"/>
          </a:xfrm>
          <a:prstGeom prst="curvedLeftArrow">
            <a:avLst>
              <a:gd name="adj1" fmla="val 20000"/>
              <a:gd name="adj2" fmla="val 40000"/>
              <a:gd name="adj3" fmla="val 152000"/>
            </a:avLst>
          </a:prstGeom>
          <a:solidFill>
            <a:srgbClr val="FD0000"/>
          </a:solidFill>
          <a:ln w="9525">
            <a:solidFill>
              <a:srgbClr val="FD0000"/>
            </a:solidFill>
            <a:miter lim="800000"/>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98" name="AutoShape 16"/>
          <p:cNvSpPr>
            <a:spLocks noChangeArrowheads="1"/>
          </p:cNvSpPr>
          <p:nvPr/>
        </p:nvSpPr>
        <p:spPr bwMode="auto">
          <a:xfrm>
            <a:off x="7889948" y="3186025"/>
            <a:ext cx="254562" cy="713439"/>
          </a:xfrm>
          <a:prstGeom prst="downArrow">
            <a:avLst>
              <a:gd name="adj1" fmla="val 30231"/>
              <a:gd name="adj2" fmla="val 39888"/>
            </a:avLst>
          </a:prstGeom>
          <a:solidFill>
            <a:srgbClr val="FD0000"/>
          </a:solidFill>
          <a:ln w="9525">
            <a:solidFill>
              <a:srgbClr val="FD0000"/>
            </a:solidFill>
            <a:miter lim="800000"/>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99" name="Rectangle 18"/>
          <p:cNvSpPr>
            <a:spLocks noChangeArrowheads="1"/>
          </p:cNvSpPr>
          <p:nvPr/>
        </p:nvSpPr>
        <p:spPr bwMode="auto">
          <a:xfrm>
            <a:off x="4208069" y="968756"/>
            <a:ext cx="4673419" cy="228452"/>
          </a:xfrm>
          <a:prstGeom prst="rect">
            <a:avLst/>
          </a:prstGeom>
          <a:gradFill rotWithShape="0">
            <a:gsLst>
              <a:gs pos="0">
                <a:srgbClr val="000066"/>
              </a:gs>
              <a:gs pos="100000">
                <a:srgbClr val="000080"/>
              </a:gs>
            </a:gsLst>
            <a:lin ang="0" scaled="1"/>
          </a:gradFill>
          <a:ln w="9525">
            <a:solidFill>
              <a:srgbClr val="000000"/>
            </a:solidFill>
            <a:miter lim="800000"/>
            <a:headEnd/>
            <a:tailEnd/>
          </a:ln>
          <a:effectLst/>
        </p:spPr>
        <p:txBody>
          <a:bodyPr wrap="none" lIns="144000" tIns="0" rIns="144000" bIns="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FFFFFF"/>
                </a:solidFill>
                <a:effectLst/>
                <a:uLnTx/>
                <a:uFillTx/>
                <a:latin typeface="+mn-lt"/>
                <a:ea typeface="+mn-ea"/>
              </a:rPr>
              <a:t>PL/SQL</a:t>
            </a:r>
            <a:r>
              <a:rPr kumimoji="0" lang="ja-JP" altLang="en-US" sz="1400" b="0" i="0" u="none" strike="noStrike" kern="0" cap="none" spc="0" normalizeH="0" baseline="0" noProof="0" dirty="0">
                <a:ln>
                  <a:noFill/>
                </a:ln>
                <a:solidFill>
                  <a:srgbClr val="FFFFFF"/>
                </a:solidFill>
                <a:effectLst/>
                <a:uLnTx/>
                <a:uFillTx/>
                <a:latin typeface="+mn-lt"/>
                <a:ea typeface="+mn-ea"/>
              </a:rPr>
              <a:t>プログラム（</a:t>
            </a:r>
            <a:r>
              <a:rPr kumimoji="0" lang="ja-JP" altLang="en-US" sz="1400" b="0" i="0" u="none" strike="noStrike" kern="0" cap="none" spc="0" normalizeH="0" baseline="0" noProof="0" dirty="0" smtClean="0">
                <a:ln>
                  <a:noFill/>
                </a:ln>
                <a:solidFill>
                  <a:srgbClr val="FFFFFF"/>
                </a:solidFill>
                <a:effectLst/>
                <a:uLnTx/>
                <a:uFillTx/>
                <a:latin typeface="+mn-lt"/>
                <a:ea typeface="+mn-ea"/>
              </a:rPr>
              <a:t>チューニング後）</a:t>
            </a:r>
            <a:endParaRPr kumimoji="0" lang="ja-JP" altLang="en-US" sz="1400" b="0" i="0" u="none" strike="noStrike" kern="0" cap="none" spc="0" normalizeH="0" baseline="0" noProof="0" dirty="0">
              <a:ln>
                <a:noFill/>
              </a:ln>
              <a:solidFill>
                <a:srgbClr val="FFFFFF"/>
              </a:solidFill>
              <a:effectLst/>
              <a:uLnTx/>
              <a:uFillTx/>
              <a:latin typeface="+mn-lt"/>
              <a:ea typeface="+mn-ea"/>
            </a:endParaRPr>
          </a:p>
        </p:txBody>
      </p:sp>
      <p:sp>
        <p:nvSpPr>
          <p:cNvPr id="100" name="Text Box 13"/>
          <p:cNvSpPr txBox="1">
            <a:spLocks noChangeArrowheads="1"/>
          </p:cNvSpPr>
          <p:nvPr/>
        </p:nvSpPr>
        <p:spPr bwMode="auto">
          <a:xfrm>
            <a:off x="7475948" y="2271519"/>
            <a:ext cx="1132586" cy="358700"/>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wrap="square" lIns="0" tIns="0" rIns="0" bIns="0" anchor="ctr" anchorCtr="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a:ln>
                  <a:noFill/>
                </a:ln>
                <a:solidFill>
                  <a:srgbClr val="000000"/>
                </a:solidFill>
                <a:effectLst/>
                <a:uLnTx/>
                <a:uFillTx/>
                <a:latin typeface="+mn-ea"/>
                <a:ea typeface="+mn-ea"/>
                <a:cs typeface="+mn-cs"/>
              </a:rPr>
              <a:t>顧客</a:t>
            </a:r>
            <a:r>
              <a:rPr kumimoji="0" lang="en-US" altLang="ja-JP" sz="1100" b="0" i="0" u="none" strike="noStrike" kern="0" cap="none" spc="0" normalizeH="0" baseline="0" noProof="0" dirty="0">
                <a:ln>
                  <a:noFill/>
                </a:ln>
                <a:solidFill>
                  <a:srgbClr val="000000"/>
                </a:solidFill>
                <a:effectLst/>
                <a:uLnTx/>
                <a:uFillTx/>
                <a:latin typeface="+mn-ea"/>
                <a:ea typeface="+mn-ea"/>
                <a:cs typeface="+mn-cs"/>
              </a:rPr>
              <a:t>CD</a:t>
            </a:r>
            <a:r>
              <a:rPr kumimoji="0" lang="ja-JP" altLang="en-US" sz="1100" b="0" i="0" u="none" strike="noStrike" kern="0" cap="none" spc="0" normalizeH="0" baseline="0" noProof="0" dirty="0">
                <a:ln>
                  <a:noFill/>
                </a:ln>
                <a:solidFill>
                  <a:srgbClr val="000000"/>
                </a:solidFill>
                <a:effectLst/>
                <a:uLnTx/>
                <a:uFillTx/>
                <a:latin typeface="+mn-ea"/>
                <a:ea typeface="+mn-ea"/>
                <a:cs typeface="+mn-cs"/>
              </a:rPr>
              <a:t>を</a:t>
            </a:r>
            <a:br>
              <a:rPr kumimoji="0" lang="ja-JP" altLang="en-US" sz="1100" b="0" i="0" u="none" strike="noStrike" kern="0" cap="none" spc="0" normalizeH="0" baseline="0" noProof="0" dirty="0">
                <a:ln>
                  <a:noFill/>
                </a:ln>
                <a:solidFill>
                  <a:srgbClr val="000000"/>
                </a:solidFill>
                <a:effectLst/>
                <a:uLnTx/>
                <a:uFillTx/>
                <a:latin typeface="+mn-ea"/>
                <a:ea typeface="+mn-ea"/>
                <a:cs typeface="+mn-cs"/>
              </a:rPr>
            </a:br>
            <a:r>
              <a:rPr kumimoji="0" lang="ja-JP" altLang="en-US" sz="1100" b="0" i="0" u="none" strike="noStrike" kern="0" cap="none" spc="0" normalizeH="0" baseline="0" noProof="0" dirty="0">
                <a:ln>
                  <a:noFill/>
                </a:ln>
                <a:solidFill>
                  <a:srgbClr val="000000"/>
                </a:solidFill>
                <a:effectLst/>
                <a:uLnTx/>
                <a:uFillTx/>
                <a:latin typeface="+mn-ea"/>
                <a:ea typeface="+mn-ea"/>
                <a:cs typeface="+mn-cs"/>
              </a:rPr>
              <a:t>1件ずつ処理</a:t>
            </a:r>
          </a:p>
        </p:txBody>
      </p:sp>
      <p:sp>
        <p:nvSpPr>
          <p:cNvPr id="101" name="Text Box 13"/>
          <p:cNvSpPr txBox="1">
            <a:spLocks noChangeArrowheads="1"/>
          </p:cNvSpPr>
          <p:nvPr/>
        </p:nvSpPr>
        <p:spPr bwMode="auto">
          <a:xfrm>
            <a:off x="7456467" y="3330611"/>
            <a:ext cx="1124771" cy="336842"/>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wrap="square" lIns="0" tIns="0" rIns="0" bIns="0" anchor="ctr" anchorCtr="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smtClean="0">
                <a:ln>
                  <a:noFill/>
                </a:ln>
                <a:solidFill>
                  <a:srgbClr val="000000"/>
                </a:solidFill>
                <a:effectLst/>
                <a:uLnTx/>
                <a:uFillTx/>
                <a:latin typeface="Verdana" pitchFamily="34" charset="0"/>
                <a:ea typeface="HGP創英角ｺﾞｼｯｸUB" pitchFamily="50" charset="-128"/>
                <a:cs typeface="+mn-cs"/>
              </a:rPr>
              <a:t>バルク</a:t>
            </a:r>
            <a:r>
              <a:rPr kumimoji="0" lang="en-US" altLang="ja-JP" sz="1100" b="0" i="0" u="none" strike="noStrike" kern="0" cap="none" spc="0" normalizeH="0" baseline="0" noProof="0" dirty="0" smtClean="0">
                <a:ln>
                  <a:noFill/>
                </a:ln>
                <a:solidFill>
                  <a:srgbClr val="000000"/>
                </a:solidFill>
                <a:effectLst/>
                <a:uLnTx/>
                <a:uFillTx/>
                <a:latin typeface="Verdana" pitchFamily="34" charset="0"/>
                <a:ea typeface="HGP創英角ｺﾞｼｯｸUB" pitchFamily="50" charset="-128"/>
                <a:cs typeface="+mn-cs"/>
              </a:rPr>
              <a:t>INSERT</a:t>
            </a:r>
            <a:endParaRPr kumimoji="0" lang="ja-JP" altLang="en-US" sz="1100" b="0" i="0" u="none" strike="noStrike" kern="0" cap="none" spc="0" normalizeH="0" baseline="0" noProof="0" dirty="0">
              <a:ln>
                <a:noFill/>
              </a:ln>
              <a:solidFill>
                <a:srgbClr val="000000"/>
              </a:solidFill>
              <a:effectLst/>
              <a:uLnTx/>
              <a:uFillTx/>
              <a:latin typeface="Verdana" pitchFamily="34" charset="0"/>
              <a:ea typeface="HGP創英角ｺﾞｼｯｸUB" pitchFamily="50" charset="-128"/>
              <a:cs typeface="+mn-cs"/>
            </a:endParaRPr>
          </a:p>
        </p:txBody>
      </p:sp>
      <p:sp>
        <p:nvSpPr>
          <p:cNvPr id="102" name="テキスト ボックス 101"/>
          <p:cNvSpPr txBox="1"/>
          <p:nvPr/>
        </p:nvSpPr>
        <p:spPr>
          <a:xfrm>
            <a:off x="1400294" y="4193997"/>
            <a:ext cx="2149099" cy="491319"/>
          </a:xfrm>
          <a:prstGeom prst="rect">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chorCtr="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smtClean="0">
                <a:ln>
                  <a:noFill/>
                </a:ln>
                <a:solidFill>
                  <a:srgbClr val="FFFFFF"/>
                </a:solidFill>
                <a:effectLst/>
                <a:uLnTx/>
                <a:uFillTx/>
                <a:latin typeface="+mn-lt"/>
                <a:ea typeface="+mn-ea"/>
                <a:cs typeface="+mn-cs"/>
              </a:rPr>
              <a:t>10</a:t>
            </a:r>
            <a:r>
              <a:rPr kumimoji="1" lang="ja-JP" altLang="en-US" sz="1600" b="0" i="0" u="none" strike="noStrike" kern="0" cap="none" spc="0" normalizeH="0" baseline="0" noProof="0" dirty="0" smtClean="0">
                <a:ln>
                  <a:noFill/>
                </a:ln>
                <a:solidFill>
                  <a:srgbClr val="FFFFFF"/>
                </a:solidFill>
                <a:effectLst/>
                <a:uLnTx/>
                <a:uFillTx/>
                <a:latin typeface="+mn-lt"/>
                <a:ea typeface="+mn-ea"/>
                <a:cs typeface="+mn-cs"/>
              </a:rPr>
              <a:t>分</a:t>
            </a:r>
            <a:r>
              <a:rPr kumimoji="1" lang="en-US" altLang="ja-JP" sz="1600" b="0" i="0" u="none" strike="noStrike" kern="0" cap="none" spc="0" normalizeH="0" baseline="0" noProof="0" dirty="0" smtClean="0">
                <a:ln>
                  <a:noFill/>
                </a:ln>
                <a:solidFill>
                  <a:srgbClr val="FFFFFF"/>
                </a:solidFill>
                <a:effectLst/>
                <a:uLnTx/>
                <a:uFillTx/>
                <a:latin typeface="+mn-lt"/>
                <a:ea typeface="+mn-ea"/>
                <a:cs typeface="+mn-cs"/>
              </a:rPr>
              <a:t>30</a:t>
            </a:r>
            <a:r>
              <a:rPr kumimoji="1" lang="ja-JP" altLang="en-US" sz="1600" b="0" i="0" u="none" strike="noStrike" kern="0" cap="none" spc="0" normalizeH="0" baseline="0" noProof="0" dirty="0" smtClean="0">
                <a:ln>
                  <a:noFill/>
                </a:ln>
                <a:solidFill>
                  <a:srgbClr val="FFFFFF"/>
                </a:solidFill>
                <a:effectLst/>
                <a:uLnTx/>
                <a:uFillTx/>
                <a:latin typeface="+mn-lt"/>
                <a:ea typeface="+mn-ea"/>
                <a:cs typeface="+mn-cs"/>
              </a:rPr>
              <a:t>秒</a:t>
            </a:r>
            <a:endParaRPr kumimoji="1" lang="en-US" altLang="ja-JP" sz="1600" b="0" i="0" u="none" strike="noStrike" kern="0" cap="none" spc="0" normalizeH="0" baseline="0" noProof="0" dirty="0" smtClean="0">
              <a:ln>
                <a:noFill/>
              </a:ln>
              <a:solidFill>
                <a:srgbClr val="FFFFFF"/>
              </a:solidFill>
              <a:effectLst/>
              <a:uLnTx/>
              <a:uFillTx/>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smtClean="0">
                <a:ln>
                  <a:noFill/>
                </a:ln>
                <a:solidFill>
                  <a:srgbClr val="FFFFFF"/>
                </a:solidFill>
                <a:effectLst/>
                <a:uLnTx/>
                <a:uFillTx/>
                <a:latin typeface="+mn-lt"/>
                <a:ea typeface="+mn-ea"/>
                <a:cs typeface="+mn-cs"/>
              </a:rPr>
              <a:t>INSERT</a:t>
            </a:r>
            <a:r>
              <a:rPr kumimoji="1" lang="ja-JP" altLang="en-US" sz="1400" b="0" i="0" u="none" strike="noStrike" kern="0" cap="none" spc="0" normalizeH="0" baseline="0" noProof="0" dirty="0" smtClean="0">
                <a:ln>
                  <a:noFill/>
                </a:ln>
                <a:solidFill>
                  <a:srgbClr val="FFFFFF"/>
                </a:solidFill>
                <a:effectLst/>
                <a:uLnTx/>
                <a:uFillTx/>
                <a:latin typeface="+mn-lt"/>
                <a:ea typeface="+mn-ea"/>
                <a:cs typeface="+mn-cs"/>
              </a:rPr>
              <a:t>回数：</a:t>
            </a:r>
            <a:r>
              <a:rPr kumimoji="1" lang="en-US" altLang="ja-JP" sz="1400" b="0" i="0" u="none" strike="noStrike" kern="0" cap="none" spc="0" normalizeH="0" baseline="0" noProof="0" dirty="0" smtClean="0">
                <a:ln>
                  <a:noFill/>
                </a:ln>
                <a:solidFill>
                  <a:srgbClr val="FFFFFF"/>
                </a:solidFill>
                <a:effectLst/>
                <a:uLnTx/>
                <a:uFillTx/>
                <a:latin typeface="+mn-lt"/>
                <a:ea typeface="+mn-ea"/>
                <a:cs typeface="+mn-cs"/>
              </a:rPr>
              <a:t>31</a:t>
            </a:r>
            <a:r>
              <a:rPr kumimoji="1" lang="ja-JP" altLang="en-US" sz="1400" b="0" i="0" u="none" strike="noStrike" kern="0" cap="none" spc="0" normalizeH="0" baseline="0" noProof="0" dirty="0" smtClean="0">
                <a:ln>
                  <a:noFill/>
                </a:ln>
                <a:solidFill>
                  <a:srgbClr val="FFFFFF"/>
                </a:solidFill>
                <a:effectLst/>
                <a:uLnTx/>
                <a:uFillTx/>
                <a:latin typeface="+mn-lt"/>
                <a:ea typeface="+mn-ea"/>
                <a:cs typeface="+mn-cs"/>
              </a:rPr>
              <a:t>万回</a:t>
            </a:r>
            <a:endParaRPr kumimoji="1" lang="ja-JP" altLang="en-US" sz="1400" b="0" i="0" u="none" strike="noStrike" kern="0" cap="none" spc="0" normalizeH="0" baseline="0" noProof="0" dirty="0">
              <a:ln>
                <a:noFill/>
              </a:ln>
              <a:solidFill>
                <a:srgbClr val="FFFFFF"/>
              </a:solidFill>
              <a:effectLst/>
              <a:uLnTx/>
              <a:uFillTx/>
              <a:latin typeface="+mn-lt"/>
              <a:ea typeface="+mn-ea"/>
              <a:cs typeface="+mn-cs"/>
            </a:endParaRPr>
          </a:p>
        </p:txBody>
      </p:sp>
      <p:sp>
        <p:nvSpPr>
          <p:cNvPr id="103" name="テキスト ボックス 102"/>
          <p:cNvSpPr txBox="1"/>
          <p:nvPr/>
        </p:nvSpPr>
        <p:spPr>
          <a:xfrm>
            <a:off x="5178827" y="4196272"/>
            <a:ext cx="2149099" cy="489044"/>
          </a:xfrm>
          <a:prstGeom prst="rect">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chorCtr="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smtClean="0">
                <a:ln>
                  <a:noFill/>
                </a:ln>
                <a:solidFill>
                  <a:srgbClr val="FFFFFF"/>
                </a:solidFill>
                <a:effectLst/>
                <a:uLnTx/>
                <a:uFillTx/>
                <a:latin typeface="+mn-lt"/>
                <a:ea typeface="+mn-ea"/>
                <a:cs typeface="+mn-cs"/>
              </a:rPr>
              <a:t>3</a:t>
            </a:r>
            <a:r>
              <a:rPr kumimoji="1" lang="ja-JP" altLang="en-US" sz="1600" b="0" i="0" u="none" strike="noStrike" kern="0" cap="none" spc="0" normalizeH="0" baseline="0" noProof="0" dirty="0" smtClean="0">
                <a:ln>
                  <a:noFill/>
                </a:ln>
                <a:solidFill>
                  <a:srgbClr val="FFFFFF"/>
                </a:solidFill>
                <a:effectLst/>
                <a:uLnTx/>
                <a:uFillTx/>
                <a:latin typeface="+mn-lt"/>
                <a:ea typeface="+mn-ea"/>
                <a:cs typeface="+mn-cs"/>
              </a:rPr>
              <a:t>分</a:t>
            </a:r>
            <a:r>
              <a:rPr kumimoji="1" lang="en-US" altLang="ja-JP" sz="1600" b="0" i="0" u="none" strike="noStrike" kern="0" cap="none" spc="0" normalizeH="0" baseline="0" noProof="0" dirty="0" smtClean="0">
                <a:ln>
                  <a:noFill/>
                </a:ln>
                <a:solidFill>
                  <a:srgbClr val="FFFFFF"/>
                </a:solidFill>
                <a:effectLst/>
                <a:uLnTx/>
                <a:uFillTx/>
                <a:latin typeface="+mn-lt"/>
                <a:ea typeface="+mn-ea"/>
                <a:cs typeface="+mn-cs"/>
              </a:rPr>
              <a:t>20</a:t>
            </a:r>
            <a:r>
              <a:rPr kumimoji="1" lang="ja-JP" altLang="en-US" sz="1600" b="0" i="0" u="none" strike="noStrike" kern="0" cap="none" spc="0" normalizeH="0" baseline="0" noProof="0" dirty="0" smtClean="0">
                <a:ln>
                  <a:noFill/>
                </a:ln>
                <a:solidFill>
                  <a:srgbClr val="FFFFFF"/>
                </a:solidFill>
                <a:effectLst/>
                <a:uLnTx/>
                <a:uFillTx/>
                <a:latin typeface="+mn-lt"/>
                <a:ea typeface="+mn-ea"/>
                <a:cs typeface="+mn-cs"/>
              </a:rPr>
              <a:t>秒</a:t>
            </a:r>
            <a:endParaRPr kumimoji="1" lang="en-US" altLang="ja-JP" sz="1600" b="0" i="0" u="none" strike="noStrike" kern="0" cap="none" spc="0" normalizeH="0" baseline="0" noProof="0" dirty="0" smtClean="0">
              <a:ln>
                <a:noFill/>
              </a:ln>
              <a:solidFill>
                <a:srgbClr val="FFFFFF"/>
              </a:solidFill>
              <a:effectLst/>
              <a:uLnTx/>
              <a:uFillTx/>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smtClean="0">
                <a:ln>
                  <a:noFill/>
                </a:ln>
                <a:solidFill>
                  <a:srgbClr val="FFFFFF"/>
                </a:solidFill>
                <a:effectLst/>
                <a:uLnTx/>
                <a:uFillTx/>
                <a:latin typeface="+mn-lt"/>
                <a:ea typeface="+mn-ea"/>
                <a:cs typeface="+mn-cs"/>
              </a:rPr>
              <a:t>INSERT</a:t>
            </a:r>
            <a:r>
              <a:rPr kumimoji="1" lang="ja-JP" altLang="en-US" sz="1400" b="0" i="0" u="none" strike="noStrike" kern="0" cap="none" spc="0" normalizeH="0" baseline="0" noProof="0" dirty="0" smtClean="0">
                <a:ln>
                  <a:noFill/>
                </a:ln>
                <a:solidFill>
                  <a:srgbClr val="FFFFFF"/>
                </a:solidFill>
                <a:effectLst/>
                <a:uLnTx/>
                <a:uFillTx/>
                <a:latin typeface="+mn-lt"/>
                <a:ea typeface="+mn-ea"/>
                <a:cs typeface="+mn-cs"/>
              </a:rPr>
              <a:t>回数：</a:t>
            </a:r>
            <a:r>
              <a:rPr kumimoji="1" lang="en-US" altLang="ja-JP" sz="1400" b="0" i="0" u="none" strike="noStrike" kern="0" cap="none" spc="0" normalizeH="0" baseline="0" noProof="0" dirty="0" smtClean="0">
                <a:ln>
                  <a:noFill/>
                </a:ln>
                <a:solidFill>
                  <a:srgbClr val="FFFFFF"/>
                </a:solidFill>
                <a:effectLst/>
                <a:uLnTx/>
                <a:uFillTx/>
                <a:latin typeface="+mn-lt"/>
                <a:ea typeface="+mn-ea"/>
                <a:cs typeface="+mn-cs"/>
              </a:rPr>
              <a:t>1</a:t>
            </a:r>
            <a:r>
              <a:rPr kumimoji="1" lang="ja-JP" altLang="en-US" sz="1400" b="0" i="0" u="none" strike="noStrike" kern="0" cap="none" spc="0" normalizeH="0" baseline="0" noProof="0" dirty="0" smtClean="0">
                <a:ln>
                  <a:noFill/>
                </a:ln>
                <a:solidFill>
                  <a:srgbClr val="FFFFFF"/>
                </a:solidFill>
                <a:effectLst/>
                <a:uLnTx/>
                <a:uFillTx/>
                <a:latin typeface="+mn-lt"/>
                <a:ea typeface="+mn-ea"/>
                <a:cs typeface="+mn-cs"/>
              </a:rPr>
              <a:t>回</a:t>
            </a:r>
            <a:endParaRPr kumimoji="1" lang="ja-JP" altLang="en-US" sz="1400" b="0" i="0" u="none" strike="noStrike" kern="0" cap="none" spc="0" normalizeH="0" baseline="0" noProof="0" dirty="0">
              <a:ln>
                <a:noFill/>
              </a:ln>
              <a:solidFill>
                <a:srgbClr val="FFFFFF"/>
              </a:solidFill>
              <a:effectLst/>
              <a:uLnTx/>
              <a:uFillTx/>
              <a:latin typeface="+mn-lt"/>
              <a:ea typeface="+mn-ea"/>
              <a:cs typeface="+mn-cs"/>
            </a:endParaRPr>
          </a:p>
        </p:txBody>
      </p:sp>
      <p:sp>
        <p:nvSpPr>
          <p:cNvPr id="105" name="テキスト ボックス 104"/>
          <p:cNvSpPr txBox="1"/>
          <p:nvPr/>
        </p:nvSpPr>
        <p:spPr>
          <a:xfrm>
            <a:off x="7634271" y="4242809"/>
            <a:ext cx="97013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smtClean="0">
                <a:ln>
                  <a:noFill/>
                </a:ln>
                <a:solidFill>
                  <a:sysClr val="windowText" lastClr="000000"/>
                </a:solidFill>
                <a:effectLst/>
                <a:uLnTx/>
                <a:uFillTx/>
                <a:latin typeface="+mn-lt"/>
                <a:ea typeface="+mn-ea"/>
              </a:rPr>
              <a:t>約</a:t>
            </a:r>
            <a:r>
              <a:rPr kumimoji="1" lang="en-US" altLang="ja-JP" sz="1800" b="1" i="0" u="none" strike="noStrike" kern="0" cap="none" spc="0" normalizeH="0" baseline="0" noProof="0" dirty="0" smtClean="0">
                <a:ln>
                  <a:noFill/>
                </a:ln>
                <a:solidFill>
                  <a:sysClr val="windowText" lastClr="000000"/>
                </a:solidFill>
                <a:effectLst/>
                <a:uLnTx/>
                <a:uFillTx/>
                <a:latin typeface="+mn-lt"/>
                <a:ea typeface="+mn-ea"/>
              </a:rPr>
              <a:t>3.2</a:t>
            </a:r>
            <a:r>
              <a:rPr kumimoji="1" lang="ja-JP" altLang="en-US" sz="1800" b="1" i="0" u="none" strike="noStrike" kern="0" cap="none" spc="0" normalizeH="0" baseline="0" noProof="0" dirty="0" smtClean="0">
                <a:ln>
                  <a:noFill/>
                </a:ln>
                <a:solidFill>
                  <a:sysClr val="windowText" lastClr="000000"/>
                </a:solidFill>
                <a:effectLst/>
                <a:uLnTx/>
                <a:uFillTx/>
                <a:latin typeface="+mn-lt"/>
                <a:ea typeface="+mn-ea"/>
              </a:rPr>
              <a:t>倍</a:t>
            </a:r>
            <a:endParaRPr kumimoji="1" lang="ja-JP" altLang="en-US" sz="1800" b="1" i="0" u="none" strike="noStrike" kern="0" cap="none" spc="0" normalizeH="0" baseline="0" noProof="0" dirty="0">
              <a:ln>
                <a:noFill/>
              </a:ln>
              <a:solidFill>
                <a:sysClr val="windowText" lastClr="000000"/>
              </a:solidFill>
              <a:effectLst/>
              <a:uLnTx/>
              <a:uFillTx/>
              <a:latin typeface="+mn-lt"/>
              <a:ea typeface="+mn-ea"/>
            </a:endParaRPr>
          </a:p>
        </p:txBody>
      </p:sp>
      <p:sp>
        <p:nvSpPr>
          <p:cNvPr id="18" name="スライド番号プレースホルダ 17"/>
          <p:cNvSpPr>
            <a:spLocks noGrp="1"/>
          </p:cNvSpPr>
          <p:nvPr>
            <p:ph type="sldNum" sz="quarter" idx="12"/>
          </p:nvPr>
        </p:nvSpPr>
        <p:spPr/>
        <p:txBody>
          <a:bodyPr/>
          <a:lstStyle/>
          <a:p>
            <a:pPr>
              <a:defRPr/>
            </a:pPr>
            <a:fld id="{47645EBB-67B3-46AB-AC82-6F9B6AD9EB81}" type="slidenum">
              <a:rPr lang="en-US" altLang="ja-JP" smtClean="0"/>
              <a:pPr>
                <a:defRPr/>
              </a:pPr>
              <a:t>45</a:t>
            </a:fld>
            <a:endParaRPr lang="ja-JP" altLang="en-US" dirty="0"/>
          </a:p>
        </p:txBody>
      </p:sp>
      <p:sp>
        <p:nvSpPr>
          <p:cNvPr id="19" name="フッター プレースホルダ 18"/>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r>
              <a:rPr lang="ja-JP" altLang="en-US" smtClean="0"/>
              <a:t>ファンクション内のパラレル化</a:t>
            </a:r>
            <a:endParaRPr lang="en-US" altLang="ja-JP" dirty="0" smtClean="0"/>
          </a:p>
        </p:txBody>
      </p:sp>
      <p:sp>
        <p:nvSpPr>
          <p:cNvPr id="15" name="コンテンツ プレースホルダ 14"/>
          <p:cNvSpPr>
            <a:spLocks noGrp="1"/>
          </p:cNvSpPr>
          <p:nvPr>
            <p:ph idx="1"/>
          </p:nvPr>
        </p:nvSpPr>
        <p:spPr>
          <a:xfrm>
            <a:off x="717173" y="1000893"/>
            <a:ext cx="8229600" cy="354473"/>
          </a:xfrm>
        </p:spPr>
        <p:txBody>
          <a:bodyPr/>
          <a:lstStyle/>
          <a:p>
            <a:pPr>
              <a:buNone/>
            </a:pPr>
            <a:r>
              <a:rPr lang="en-US" altLang="ja-JP" sz="1400" dirty="0" smtClean="0">
                <a:latin typeface="+mn-lt"/>
              </a:rPr>
              <a:t>DML</a:t>
            </a:r>
            <a:r>
              <a:rPr lang="ja-JP" altLang="en-US" sz="1400" dirty="0" smtClean="0">
                <a:latin typeface="+mn-lt"/>
              </a:rPr>
              <a:t>内でファンクションが呼ばれている場合、テーブルにパラレル属性があるだけではパラレル化されない</a:t>
            </a:r>
            <a:endParaRPr lang="ja-JP" altLang="en-US" sz="1400" dirty="0">
              <a:latin typeface="+mn-lt"/>
            </a:endParaRPr>
          </a:p>
        </p:txBody>
      </p:sp>
      <p:sp>
        <p:nvSpPr>
          <p:cNvPr id="9" name="テキスト ボックス 74"/>
          <p:cNvSpPr txBox="1">
            <a:spLocks noChangeArrowheads="1"/>
          </p:cNvSpPr>
          <p:nvPr/>
        </p:nvSpPr>
        <p:spPr bwMode="auto">
          <a:xfrm>
            <a:off x="717173" y="2138329"/>
            <a:ext cx="6521337" cy="286232"/>
          </a:xfrm>
          <a:prstGeom prst="rect">
            <a:avLst/>
          </a:prstGeom>
          <a:noFill/>
          <a:ln w="9525">
            <a:noFill/>
            <a:miter lim="800000"/>
            <a:headEnd/>
            <a:tailEnd/>
          </a:ln>
        </p:spPr>
        <p:txBody>
          <a:bodyPr wrap="none">
            <a:spAutoFit/>
          </a:bodyPr>
          <a:lstStyle/>
          <a:p>
            <a:pPr algn="l"/>
            <a:r>
              <a:rPr kumimoji="1" lang="en-US" altLang="ja-JP" sz="1400" dirty="0" smtClean="0">
                <a:latin typeface="+mn-lt"/>
                <a:ea typeface="+mn-ea"/>
              </a:rPr>
              <a:t>DML</a:t>
            </a:r>
            <a:r>
              <a:rPr kumimoji="1" lang="ja-JP" altLang="en-US" sz="1400" dirty="0" smtClean="0">
                <a:latin typeface="+mn-lt"/>
                <a:ea typeface="+mn-ea"/>
              </a:rPr>
              <a:t>内のファンクションも明示的にパラレル指定することで、</a:t>
            </a:r>
            <a:r>
              <a:rPr kumimoji="1" lang="en-US" altLang="ja-JP" sz="1400" dirty="0" smtClean="0">
                <a:latin typeface="+mn-lt"/>
                <a:ea typeface="+mn-ea"/>
              </a:rPr>
              <a:t>DML</a:t>
            </a:r>
            <a:r>
              <a:rPr kumimoji="1" lang="ja-JP" altLang="en-US" sz="1400" dirty="0" smtClean="0">
                <a:latin typeface="+mn-lt"/>
                <a:ea typeface="+mn-ea"/>
              </a:rPr>
              <a:t>もパラレル化される</a:t>
            </a:r>
          </a:p>
        </p:txBody>
      </p:sp>
      <p:sp>
        <p:nvSpPr>
          <p:cNvPr id="10" name="テキスト ボックス 9"/>
          <p:cNvSpPr txBox="1"/>
          <p:nvPr/>
        </p:nvSpPr>
        <p:spPr>
          <a:xfrm>
            <a:off x="1997492" y="3541382"/>
            <a:ext cx="7039106" cy="590931"/>
          </a:xfrm>
          <a:prstGeom prst="rect">
            <a:avLst/>
          </a:prstGeom>
          <a:noFill/>
        </p:spPr>
        <p:txBody>
          <a:bodyPr wrap="none" rtlCol="0">
            <a:spAutoFit/>
          </a:bodyPr>
          <a:lstStyle/>
          <a:p>
            <a:pPr lvl="1" algn="l">
              <a:spcBef>
                <a:spcPts val="0"/>
              </a:spcBef>
              <a:buFont typeface="Arial" pitchFamily="34" charset="0"/>
              <a:buChar char="•"/>
            </a:pPr>
            <a:r>
              <a:rPr lang="ja-JP" altLang="en-US" sz="1200" dirty="0" smtClean="0">
                <a:latin typeface="+mn-ea"/>
                <a:ea typeface="+mn-ea"/>
              </a:rPr>
              <a:t> </a:t>
            </a:r>
            <a:r>
              <a:rPr lang="en-US" altLang="ja-JP" sz="1200" dirty="0" err="1" smtClean="0">
                <a:latin typeface="+mn-ea"/>
                <a:ea typeface="+mn-ea"/>
              </a:rPr>
              <a:t>parallel_enable</a:t>
            </a:r>
            <a:r>
              <a:rPr lang="en-US" altLang="ja-JP" sz="1200" dirty="0" smtClean="0">
                <a:latin typeface="+mn-ea"/>
                <a:ea typeface="+mn-ea"/>
              </a:rPr>
              <a:t> ⇒ </a:t>
            </a:r>
            <a:r>
              <a:rPr lang="ja-JP" altLang="en-US" sz="1200" dirty="0" smtClean="0">
                <a:latin typeface="+mn-ea"/>
                <a:ea typeface="+mn-ea"/>
              </a:rPr>
              <a:t>パラレル化 </a:t>
            </a:r>
          </a:p>
          <a:p>
            <a:pPr lvl="1" algn="l">
              <a:spcBef>
                <a:spcPts val="0"/>
              </a:spcBef>
              <a:buFont typeface="Arial" pitchFamily="34" charset="0"/>
              <a:buChar char="•"/>
            </a:pPr>
            <a:r>
              <a:rPr lang="ja-JP" altLang="en-US" sz="1200" dirty="0" smtClean="0">
                <a:latin typeface="+mn-ea"/>
                <a:ea typeface="+mn-ea"/>
              </a:rPr>
              <a:t> </a:t>
            </a:r>
            <a:r>
              <a:rPr lang="en-US" altLang="ja-JP" sz="1200" dirty="0" smtClean="0">
                <a:latin typeface="+mn-ea"/>
                <a:ea typeface="+mn-ea"/>
              </a:rPr>
              <a:t>deterministic ⇒ </a:t>
            </a:r>
            <a:r>
              <a:rPr lang="ja-JP" altLang="en-US" sz="1200" dirty="0" smtClean="0">
                <a:latin typeface="+mn-ea"/>
                <a:ea typeface="+mn-ea"/>
              </a:rPr>
              <a:t>再実行されるのではなく、以前に計算した結果の使用が可能なかぎり利用される</a:t>
            </a:r>
          </a:p>
          <a:p>
            <a:pPr lvl="1" algn="l">
              <a:spcBef>
                <a:spcPts val="0"/>
              </a:spcBef>
              <a:buFont typeface="Arial" pitchFamily="34" charset="0"/>
              <a:buChar char="•"/>
            </a:pPr>
            <a:r>
              <a:rPr lang="ja-JP" altLang="en-US" sz="1200" dirty="0" smtClean="0">
                <a:latin typeface="+mn-ea"/>
                <a:ea typeface="+mn-ea"/>
              </a:rPr>
              <a:t> </a:t>
            </a:r>
            <a:r>
              <a:rPr lang="en-US" altLang="ja-JP" sz="1200" dirty="0" err="1" smtClean="0">
                <a:latin typeface="+mn-ea"/>
                <a:ea typeface="+mn-ea"/>
              </a:rPr>
              <a:t>result_cache</a:t>
            </a:r>
            <a:r>
              <a:rPr lang="en-US" altLang="ja-JP" sz="1200" dirty="0" smtClean="0">
                <a:latin typeface="+mn-ea"/>
                <a:ea typeface="+mn-ea"/>
              </a:rPr>
              <a:t> ⇒ </a:t>
            </a:r>
            <a:r>
              <a:rPr lang="ja-JP" altLang="en-US" sz="1200" dirty="0" smtClean="0">
                <a:latin typeface="+mn-ea"/>
                <a:ea typeface="+mn-ea"/>
              </a:rPr>
              <a:t>ファンクションの結果をキャッシュする</a:t>
            </a:r>
          </a:p>
        </p:txBody>
      </p:sp>
      <p:sp>
        <p:nvSpPr>
          <p:cNvPr id="13" name="テキスト ボックス 12"/>
          <p:cNvSpPr txBox="1"/>
          <p:nvPr/>
        </p:nvSpPr>
        <p:spPr>
          <a:xfrm>
            <a:off x="6851779" y="4287756"/>
            <a:ext cx="883575" cy="313932"/>
          </a:xfrm>
          <a:prstGeom prst="rect">
            <a:avLst/>
          </a:prstGeom>
          <a:noFill/>
        </p:spPr>
        <p:txBody>
          <a:bodyPr wrap="none" rtlCol="0">
            <a:spAutoFit/>
          </a:bodyPr>
          <a:lstStyle/>
          <a:p>
            <a:r>
              <a:rPr kumimoji="1" lang="ja-JP" altLang="en-US" sz="1600" b="1" dirty="0" smtClean="0">
                <a:latin typeface="+mn-lt"/>
                <a:ea typeface="+mn-ea"/>
              </a:rPr>
              <a:t>約</a:t>
            </a:r>
            <a:r>
              <a:rPr kumimoji="1" lang="en-US" altLang="ja-JP" sz="1600" b="1" dirty="0" smtClean="0">
                <a:latin typeface="+mn-lt"/>
                <a:ea typeface="+mn-ea"/>
              </a:rPr>
              <a:t>7.8</a:t>
            </a:r>
            <a:r>
              <a:rPr kumimoji="1" lang="ja-JP" altLang="en-US" sz="1600" b="1" dirty="0" smtClean="0">
                <a:latin typeface="+mn-lt"/>
                <a:ea typeface="+mn-ea"/>
              </a:rPr>
              <a:t>倍</a:t>
            </a:r>
            <a:endParaRPr kumimoji="1" lang="ja-JP" altLang="en-US" sz="1600" b="1" dirty="0">
              <a:latin typeface="+mn-lt"/>
              <a:ea typeface="+mn-ea"/>
            </a:endParaRPr>
          </a:p>
        </p:txBody>
      </p:sp>
      <p:sp>
        <p:nvSpPr>
          <p:cNvPr id="14" name="Rectangle 4"/>
          <p:cNvSpPr>
            <a:spLocks noChangeArrowheads="1"/>
          </p:cNvSpPr>
          <p:nvPr/>
        </p:nvSpPr>
        <p:spPr bwMode="auto">
          <a:xfrm>
            <a:off x="804213" y="1277978"/>
            <a:ext cx="6390565" cy="733535"/>
          </a:xfrm>
          <a:prstGeom prst="rect">
            <a:avLst/>
          </a:prstGeom>
          <a:solidFill>
            <a:srgbClr val="EAEAEA"/>
          </a:solidFill>
          <a:ln w="9525">
            <a:solidFill>
              <a:srgbClr val="808080"/>
            </a:solidFill>
            <a:miter lim="800000"/>
            <a:headEnd/>
            <a:tailEnd/>
          </a:ln>
          <a:effectLst>
            <a:glow rad="101600">
              <a:schemeClr val="accent2">
                <a:satMod val="175000"/>
                <a:alpha val="40000"/>
              </a:schemeClr>
            </a:glow>
          </a:effectLst>
        </p:spPr>
        <p:txBody>
          <a:bodyPr wrap="square" lIns="92075" tIns="46038" rIns="92075" bIns="46038" anchor="ctr">
            <a:spAutoFit/>
          </a:bodyPr>
          <a:lstStyle/>
          <a:p>
            <a:pPr algn="l"/>
            <a:r>
              <a:rPr lang="en-US" altLang="ja-JP" sz="900" b="0" dirty="0" smtClean="0">
                <a:latin typeface="Courier New" pitchFamily="49" charset="0"/>
                <a:cs typeface="Courier New" pitchFamily="49" charset="0"/>
              </a:rPr>
              <a:t>INSERT /*+ append */</a:t>
            </a:r>
            <a:r>
              <a:rPr lang="en-US" altLang="ja-JP" sz="900" dirty="0" smtClean="0">
                <a:latin typeface="Courier New" pitchFamily="49" charset="0"/>
                <a:cs typeface="Courier New" pitchFamily="49" charset="0"/>
              </a:rPr>
              <a:t>INTO TABLE_TARGET </a:t>
            </a:r>
          </a:p>
          <a:p>
            <a:pPr algn="l"/>
            <a:r>
              <a:rPr lang="en-US" altLang="ja-JP" sz="900" b="0" dirty="0" smtClean="0">
                <a:latin typeface="Courier New" pitchFamily="49" charset="0"/>
                <a:cs typeface="Courier New" pitchFamily="49" charset="0"/>
              </a:rPr>
              <a:t>SELECT  COL1, COL2, </a:t>
            </a:r>
            <a:r>
              <a:rPr lang="en-US" altLang="ja-JP" sz="900" b="0" dirty="0" smtClean="0">
                <a:solidFill>
                  <a:srgbClr val="0070C0"/>
                </a:solidFill>
                <a:latin typeface="Courier New" pitchFamily="49" charset="0"/>
                <a:cs typeface="Courier New" pitchFamily="49" charset="0"/>
              </a:rPr>
              <a:t>FN_FOO(</a:t>
            </a:r>
            <a:r>
              <a:rPr lang="en-US" altLang="ja-JP" sz="900" b="0" dirty="0" smtClean="0">
                <a:latin typeface="Courier New" pitchFamily="49" charset="0"/>
                <a:cs typeface="Courier New" pitchFamily="49" charset="0"/>
              </a:rPr>
              <a:t>COL3)</a:t>
            </a:r>
            <a:r>
              <a:rPr lang="en-US" altLang="ja-JP" sz="900" b="0" dirty="0">
                <a:latin typeface="Courier New" pitchFamily="49" charset="0"/>
                <a:cs typeface="Courier New" pitchFamily="49" charset="0"/>
              </a:rPr>
              <a:t/>
            </a:r>
            <a:br>
              <a:rPr lang="en-US" altLang="ja-JP" sz="900" b="0" dirty="0">
                <a:latin typeface="Courier New" pitchFamily="49" charset="0"/>
                <a:cs typeface="Courier New" pitchFamily="49" charset="0"/>
              </a:rPr>
            </a:br>
            <a:r>
              <a:rPr lang="en-US" altLang="ja-JP" sz="900" b="0" dirty="0">
                <a:latin typeface="Courier New" pitchFamily="49" charset="0"/>
                <a:cs typeface="Courier New" pitchFamily="49" charset="0"/>
              </a:rPr>
              <a:t>    </a:t>
            </a:r>
            <a:r>
              <a:rPr lang="en-US" altLang="ja-JP" sz="900" b="0" dirty="0" smtClean="0">
                <a:latin typeface="Courier New" pitchFamily="49" charset="0"/>
                <a:cs typeface="Courier New" pitchFamily="49" charset="0"/>
              </a:rPr>
              <a:t>FROM TABLE</a:t>
            </a:r>
          </a:p>
          <a:p>
            <a:pPr algn="l"/>
            <a:r>
              <a:rPr lang="en-US" altLang="ja-JP" sz="900" dirty="0" smtClean="0">
                <a:latin typeface="Courier New" pitchFamily="49" charset="0"/>
                <a:cs typeface="Courier New" pitchFamily="49" charset="0"/>
              </a:rPr>
              <a:t> WHERE COL1 = 1;</a:t>
            </a:r>
            <a:endParaRPr lang="en-US" altLang="ja-JP" sz="900" b="0" dirty="0">
              <a:latin typeface="Courier New" pitchFamily="49" charset="0"/>
              <a:cs typeface="Courier New" pitchFamily="49" charset="0"/>
            </a:endParaRPr>
          </a:p>
        </p:txBody>
      </p:sp>
      <p:sp>
        <p:nvSpPr>
          <p:cNvPr id="16" name="Rectangle 4"/>
          <p:cNvSpPr>
            <a:spLocks noChangeArrowheads="1"/>
          </p:cNvSpPr>
          <p:nvPr/>
        </p:nvSpPr>
        <p:spPr bwMode="auto">
          <a:xfrm>
            <a:off x="804213" y="2424506"/>
            <a:ext cx="6390565" cy="1093634"/>
          </a:xfrm>
          <a:prstGeom prst="rect">
            <a:avLst/>
          </a:prstGeom>
          <a:solidFill>
            <a:srgbClr val="EAEAEA"/>
          </a:solidFill>
          <a:ln w="9525">
            <a:solidFill>
              <a:srgbClr val="808080"/>
            </a:solidFill>
            <a:miter lim="800000"/>
            <a:headEnd/>
            <a:tailEnd/>
          </a:ln>
          <a:effectLst>
            <a:glow rad="101600">
              <a:schemeClr val="accent2">
                <a:satMod val="175000"/>
                <a:alpha val="40000"/>
              </a:schemeClr>
            </a:glow>
          </a:effectLst>
        </p:spPr>
        <p:txBody>
          <a:bodyPr wrap="square" lIns="92075" tIns="46038" rIns="92075" bIns="46038" anchor="ctr">
            <a:spAutoFit/>
          </a:bodyPr>
          <a:lstStyle/>
          <a:p>
            <a:pPr algn="l"/>
            <a:r>
              <a:rPr lang="en-US" altLang="ja-JP" sz="900" b="0" dirty="0">
                <a:latin typeface="Courier New" pitchFamily="49" charset="0"/>
                <a:cs typeface="Courier New" pitchFamily="49" charset="0"/>
              </a:rPr>
              <a:t>FUNCTION </a:t>
            </a:r>
            <a:r>
              <a:rPr lang="en-US" altLang="ja-JP" sz="900" b="0" dirty="0" smtClean="0">
                <a:solidFill>
                  <a:srgbClr val="0070C0"/>
                </a:solidFill>
                <a:latin typeface="Courier New" pitchFamily="49" charset="0"/>
                <a:cs typeface="Courier New" pitchFamily="49" charset="0"/>
              </a:rPr>
              <a:t>FN_FOO</a:t>
            </a:r>
            <a:r>
              <a:rPr lang="en-US" altLang="ja-JP" sz="900" b="0" dirty="0" smtClean="0">
                <a:latin typeface="Courier New" pitchFamily="49" charset="0"/>
                <a:cs typeface="Courier New" pitchFamily="49" charset="0"/>
              </a:rPr>
              <a:t>( </a:t>
            </a:r>
            <a:r>
              <a:rPr lang="en-US" altLang="ja-JP" sz="900" b="0" dirty="0">
                <a:latin typeface="Courier New" pitchFamily="49" charset="0"/>
                <a:cs typeface="Courier New" pitchFamily="49" charset="0"/>
              </a:rPr>
              <a:t/>
            </a:r>
            <a:br>
              <a:rPr lang="en-US" altLang="ja-JP" sz="900" b="0" dirty="0">
                <a:latin typeface="Courier New" pitchFamily="49" charset="0"/>
                <a:cs typeface="Courier New" pitchFamily="49" charset="0"/>
              </a:rPr>
            </a:br>
            <a:r>
              <a:rPr lang="en-US" altLang="ja-JP" sz="900" b="0" dirty="0">
                <a:latin typeface="Courier New" pitchFamily="49" charset="0"/>
                <a:cs typeface="Courier New" pitchFamily="49" charset="0"/>
              </a:rPr>
              <a:t>    AAAAAA IN DATE, </a:t>
            </a:r>
            <a:br>
              <a:rPr lang="en-US" altLang="ja-JP" sz="900" b="0" dirty="0">
                <a:latin typeface="Courier New" pitchFamily="49" charset="0"/>
                <a:cs typeface="Courier New" pitchFamily="49" charset="0"/>
              </a:rPr>
            </a:br>
            <a:r>
              <a:rPr lang="en-US" altLang="ja-JP" sz="900" b="0" dirty="0">
                <a:latin typeface="Courier New" pitchFamily="49" charset="0"/>
                <a:cs typeface="Courier New" pitchFamily="49" charset="0"/>
              </a:rPr>
              <a:t>    BBBBBB IN VARCHAR2, </a:t>
            </a:r>
            <a:br>
              <a:rPr lang="en-US" altLang="ja-JP" sz="900" b="0" dirty="0">
                <a:latin typeface="Courier New" pitchFamily="49" charset="0"/>
                <a:cs typeface="Courier New" pitchFamily="49" charset="0"/>
              </a:rPr>
            </a:br>
            <a:r>
              <a:rPr lang="en-US" altLang="ja-JP" sz="900" b="0" dirty="0">
                <a:latin typeface="Courier New" pitchFamily="49" charset="0"/>
                <a:cs typeface="Courier New" pitchFamily="49" charset="0"/>
              </a:rPr>
              <a:t>    CCCCCC IN VARCHAR2 </a:t>
            </a:r>
            <a:br>
              <a:rPr lang="en-US" altLang="ja-JP" sz="900" b="0" dirty="0">
                <a:latin typeface="Courier New" pitchFamily="49" charset="0"/>
                <a:cs typeface="Courier New" pitchFamily="49" charset="0"/>
              </a:rPr>
            </a:br>
            <a:r>
              <a:rPr lang="en-US" altLang="ja-JP" sz="900" b="0" dirty="0">
                <a:latin typeface="Courier New" pitchFamily="49" charset="0"/>
                <a:cs typeface="Courier New" pitchFamily="49" charset="0"/>
              </a:rPr>
              <a:t>    ) </a:t>
            </a:r>
            <a:br>
              <a:rPr lang="en-US" altLang="ja-JP" sz="900" b="0" dirty="0">
                <a:latin typeface="Courier New" pitchFamily="49" charset="0"/>
                <a:cs typeface="Courier New" pitchFamily="49" charset="0"/>
              </a:rPr>
            </a:br>
            <a:r>
              <a:rPr lang="en-US" altLang="ja-JP" sz="900" b="0" dirty="0">
                <a:latin typeface="Courier New" pitchFamily="49" charset="0"/>
                <a:cs typeface="Courier New" pitchFamily="49" charset="0"/>
              </a:rPr>
              <a:t>    RETURN NUMBER </a:t>
            </a:r>
            <a:r>
              <a:rPr lang="en-US" altLang="ja-JP" sz="900" b="0" dirty="0" err="1">
                <a:solidFill>
                  <a:srgbClr val="FF0000"/>
                </a:solidFill>
                <a:latin typeface="Courier New" pitchFamily="49" charset="0"/>
                <a:cs typeface="Courier New" pitchFamily="49" charset="0"/>
              </a:rPr>
              <a:t>parallel_enable</a:t>
            </a:r>
            <a:r>
              <a:rPr lang="en-US" altLang="ja-JP" sz="900" b="0" dirty="0">
                <a:solidFill>
                  <a:srgbClr val="FF0000"/>
                </a:solidFill>
                <a:latin typeface="Courier New" pitchFamily="49" charset="0"/>
                <a:cs typeface="Courier New" pitchFamily="49" charset="0"/>
              </a:rPr>
              <a:t> deterministic </a:t>
            </a:r>
            <a:r>
              <a:rPr lang="en-US" altLang="ja-JP" sz="900" b="0" dirty="0" err="1">
                <a:solidFill>
                  <a:srgbClr val="FF0000"/>
                </a:solidFill>
                <a:latin typeface="Courier New" pitchFamily="49" charset="0"/>
                <a:cs typeface="Courier New" pitchFamily="49" charset="0"/>
              </a:rPr>
              <a:t>result_cache</a:t>
            </a:r>
            <a:r>
              <a:rPr lang="en-US" altLang="ja-JP" sz="900" b="0" dirty="0">
                <a:solidFill>
                  <a:srgbClr val="FF0000"/>
                </a:solidFill>
                <a:latin typeface="Courier New" pitchFamily="49" charset="0"/>
                <a:cs typeface="Courier New" pitchFamily="49" charset="0"/>
              </a:rPr>
              <a:t> </a:t>
            </a:r>
            <a:r>
              <a:rPr lang="en-US" altLang="ja-JP" sz="900" b="0" dirty="0">
                <a:latin typeface="Courier New" pitchFamily="49" charset="0"/>
                <a:cs typeface="Courier New" pitchFamily="49" charset="0"/>
              </a:rPr>
              <a:t/>
            </a:r>
            <a:br>
              <a:rPr lang="en-US" altLang="ja-JP" sz="900" b="0" dirty="0">
                <a:latin typeface="Courier New" pitchFamily="49" charset="0"/>
                <a:cs typeface="Courier New" pitchFamily="49" charset="0"/>
              </a:rPr>
            </a:br>
            <a:r>
              <a:rPr lang="en-US" altLang="ja-JP" sz="900" b="0" dirty="0">
                <a:latin typeface="Courier New" pitchFamily="49" charset="0"/>
                <a:cs typeface="Courier New" pitchFamily="49" charset="0"/>
              </a:rPr>
              <a:t>IS </a:t>
            </a:r>
            <a:br>
              <a:rPr lang="en-US" altLang="ja-JP" sz="900" b="0" dirty="0">
                <a:latin typeface="Courier New" pitchFamily="49" charset="0"/>
                <a:cs typeface="Courier New" pitchFamily="49" charset="0"/>
              </a:rPr>
            </a:br>
            <a:r>
              <a:rPr lang="en-US" altLang="ja-JP" sz="900" b="0" dirty="0">
                <a:latin typeface="Courier New" pitchFamily="49" charset="0"/>
                <a:cs typeface="Courier New" pitchFamily="49" charset="0"/>
              </a:rPr>
              <a:t> ..... </a:t>
            </a:r>
          </a:p>
        </p:txBody>
      </p:sp>
      <p:sp>
        <p:nvSpPr>
          <p:cNvPr id="18" name="テキスト ボックス 17"/>
          <p:cNvSpPr txBox="1"/>
          <p:nvPr/>
        </p:nvSpPr>
        <p:spPr>
          <a:xfrm>
            <a:off x="1570616" y="4203656"/>
            <a:ext cx="1663914" cy="484093"/>
          </a:xfrm>
          <a:prstGeom prst="rect">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chorCtr="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smtClean="0">
                <a:ln>
                  <a:noFill/>
                </a:ln>
                <a:solidFill>
                  <a:srgbClr val="FFFFFF"/>
                </a:solidFill>
                <a:effectLst/>
                <a:uLnTx/>
                <a:uFillTx/>
                <a:latin typeface="+mn-lt"/>
                <a:ea typeface="+mn-ea"/>
                <a:cs typeface="+mn-cs"/>
              </a:rPr>
              <a:t>パラレル化前</a:t>
            </a:r>
            <a:endParaRPr kumimoji="1" lang="en-US" altLang="ja-JP" sz="1400" b="0" i="0" u="none" strike="noStrike" kern="0" cap="none" spc="0" normalizeH="0" baseline="0" noProof="0" dirty="0" smtClean="0">
              <a:ln>
                <a:noFill/>
              </a:ln>
              <a:solidFill>
                <a:srgbClr val="FFFFFF"/>
              </a:solidFill>
              <a:effectLst/>
              <a:uLnTx/>
              <a:uFillTx/>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smtClean="0">
                <a:ln>
                  <a:noFill/>
                </a:ln>
                <a:solidFill>
                  <a:srgbClr val="FFFFFF"/>
                </a:solidFill>
                <a:effectLst/>
                <a:uLnTx/>
                <a:uFillTx/>
                <a:latin typeface="+mn-lt"/>
                <a:ea typeface="+mn-ea"/>
                <a:cs typeface="+mn-cs"/>
              </a:rPr>
              <a:t>35</a:t>
            </a:r>
            <a:r>
              <a:rPr kumimoji="1" lang="ja-JP" altLang="en-US" sz="1400" b="0" i="0" u="none" strike="noStrike" kern="0" cap="none" spc="0" normalizeH="0" baseline="0" noProof="0" dirty="0" smtClean="0">
                <a:ln>
                  <a:noFill/>
                </a:ln>
                <a:solidFill>
                  <a:srgbClr val="FFFFFF"/>
                </a:solidFill>
                <a:effectLst/>
                <a:uLnTx/>
                <a:uFillTx/>
                <a:latin typeface="+mn-lt"/>
                <a:ea typeface="+mn-ea"/>
                <a:cs typeface="+mn-cs"/>
              </a:rPr>
              <a:t>時間</a:t>
            </a:r>
            <a:endParaRPr kumimoji="1" lang="en-US" altLang="ja-JP" sz="1400" b="0" i="0" u="none" strike="noStrike" kern="0" cap="none" spc="0" normalizeH="0" baseline="0" noProof="0" dirty="0" smtClean="0">
              <a:ln>
                <a:noFill/>
              </a:ln>
              <a:solidFill>
                <a:srgbClr val="FFFFFF"/>
              </a:solidFill>
              <a:effectLst/>
              <a:uLnTx/>
              <a:uFillTx/>
              <a:latin typeface="+mn-lt"/>
              <a:ea typeface="+mn-ea"/>
              <a:cs typeface="+mn-cs"/>
            </a:endParaRPr>
          </a:p>
        </p:txBody>
      </p:sp>
      <p:sp>
        <p:nvSpPr>
          <p:cNvPr id="20" name="テキスト ボックス 19"/>
          <p:cNvSpPr txBox="1"/>
          <p:nvPr/>
        </p:nvSpPr>
        <p:spPr>
          <a:xfrm>
            <a:off x="4860936" y="4203656"/>
            <a:ext cx="1663200" cy="486000"/>
          </a:xfrm>
          <a:prstGeom prst="rect">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chorCtr="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smtClean="0">
                <a:ln>
                  <a:noFill/>
                </a:ln>
                <a:solidFill>
                  <a:srgbClr val="FFFFFF"/>
                </a:solidFill>
                <a:effectLst/>
                <a:uLnTx/>
                <a:uFillTx/>
                <a:latin typeface="+mn-lt"/>
                <a:ea typeface="+mn-ea"/>
                <a:cs typeface="+mn-cs"/>
              </a:rPr>
              <a:t>パラレル化後</a:t>
            </a:r>
            <a:endParaRPr kumimoji="1" lang="en-US" altLang="ja-JP" sz="1400" b="0" i="0" u="none" strike="noStrike" kern="0" cap="none" spc="0" normalizeH="0" baseline="0" noProof="0" dirty="0" smtClean="0">
              <a:ln>
                <a:noFill/>
              </a:ln>
              <a:solidFill>
                <a:srgbClr val="FFFFFF"/>
              </a:solidFill>
              <a:effectLst/>
              <a:uLnTx/>
              <a:uFillTx/>
              <a:latin typeface="+mn-lt"/>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smtClean="0">
                <a:ln>
                  <a:noFill/>
                </a:ln>
                <a:solidFill>
                  <a:srgbClr val="FFFFFF"/>
                </a:solidFill>
                <a:effectLst/>
                <a:uLnTx/>
                <a:uFillTx/>
                <a:latin typeface="+mn-lt"/>
                <a:ea typeface="+mn-ea"/>
                <a:cs typeface="+mn-cs"/>
              </a:rPr>
              <a:t>4.5</a:t>
            </a:r>
            <a:r>
              <a:rPr kumimoji="1" lang="ja-JP" altLang="en-US" sz="1400" b="0" i="0" u="none" strike="noStrike" kern="0" cap="none" spc="0" normalizeH="0" baseline="0" noProof="0" dirty="0" smtClean="0">
                <a:ln>
                  <a:noFill/>
                </a:ln>
                <a:solidFill>
                  <a:srgbClr val="FFFFFF"/>
                </a:solidFill>
                <a:effectLst/>
                <a:uLnTx/>
                <a:uFillTx/>
                <a:latin typeface="+mn-lt"/>
                <a:ea typeface="+mn-ea"/>
                <a:cs typeface="+mn-cs"/>
              </a:rPr>
              <a:t>時間</a:t>
            </a:r>
            <a:endParaRPr kumimoji="1" lang="en-US" altLang="ja-JP" sz="1400" b="0" i="0" u="none" strike="noStrike" kern="0" cap="none" spc="0" normalizeH="0" baseline="0" noProof="0" dirty="0" smtClean="0">
              <a:ln>
                <a:noFill/>
              </a:ln>
              <a:solidFill>
                <a:srgbClr val="FFFFFF"/>
              </a:solidFill>
              <a:effectLst/>
              <a:uLnTx/>
              <a:uFillTx/>
              <a:latin typeface="+mn-lt"/>
              <a:ea typeface="+mn-ea"/>
              <a:cs typeface="+mn-cs"/>
            </a:endParaRPr>
          </a:p>
        </p:txBody>
      </p:sp>
      <p:sp>
        <p:nvSpPr>
          <p:cNvPr id="11" name="スライド番号プレースホルダ 10"/>
          <p:cNvSpPr>
            <a:spLocks noGrp="1"/>
          </p:cNvSpPr>
          <p:nvPr>
            <p:ph type="sldNum" sz="quarter" idx="12"/>
          </p:nvPr>
        </p:nvSpPr>
        <p:spPr/>
        <p:txBody>
          <a:bodyPr/>
          <a:lstStyle/>
          <a:p>
            <a:pPr>
              <a:defRPr/>
            </a:pPr>
            <a:fld id="{47645EBB-67B3-46AB-AC82-6F9B6AD9EB81}" type="slidenum">
              <a:rPr lang="en-US" altLang="ja-JP" smtClean="0"/>
              <a:pPr>
                <a:defRPr/>
              </a:pPr>
              <a:t>46</a:t>
            </a:fld>
            <a:endParaRPr lang="ja-JP" altLang="en-US" dirty="0"/>
          </a:p>
        </p:txBody>
      </p:sp>
      <p:sp>
        <p:nvSpPr>
          <p:cNvPr id="12" name="フッター プレースホルダ 11"/>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r>
              <a:rPr lang="ja-JP" altLang="en-US" smtClean="0"/>
              <a:t>アプリケーション・パーティショニング</a:t>
            </a:r>
            <a:endParaRPr lang="en-US" altLang="ja-JP" dirty="0" smtClean="0"/>
          </a:p>
        </p:txBody>
      </p:sp>
      <p:sp>
        <p:nvSpPr>
          <p:cNvPr id="38" name="コンテンツ プレースホルダ 37"/>
          <p:cNvSpPr>
            <a:spLocks noGrp="1"/>
          </p:cNvSpPr>
          <p:nvPr>
            <p:ph idx="1"/>
          </p:nvPr>
        </p:nvSpPr>
        <p:spPr>
          <a:xfrm>
            <a:off x="668403" y="985451"/>
            <a:ext cx="7547212" cy="632759"/>
          </a:xfrm>
        </p:spPr>
        <p:txBody>
          <a:bodyPr>
            <a:normAutofit/>
          </a:bodyPr>
          <a:lstStyle/>
          <a:p>
            <a:pPr marL="0">
              <a:spcAft>
                <a:spcPts val="0"/>
              </a:spcAft>
              <a:buNone/>
            </a:pPr>
            <a:r>
              <a:rPr lang="ja-JP" altLang="en-US" sz="1400" dirty="0" smtClean="0">
                <a:latin typeface="+mn-lt"/>
              </a:rPr>
              <a:t>アプリケーション・ロジックに依存するが、アプリケーションを分割して並列に実施できるものであれば、分割かつ並列実行することで、</a:t>
            </a:r>
            <a:r>
              <a:rPr lang="en-US" altLang="ja-JP" sz="1400" dirty="0" err="1" smtClean="0">
                <a:latin typeface="+mn-lt"/>
              </a:rPr>
              <a:t>Exadata</a:t>
            </a:r>
            <a:r>
              <a:rPr lang="ja-JP" altLang="en-US" sz="1400" dirty="0" smtClean="0">
                <a:latin typeface="+mn-lt"/>
              </a:rPr>
              <a:t>のリソースを活用するようにできる</a:t>
            </a:r>
            <a:endParaRPr lang="en-US" altLang="ja-JP" sz="1400" dirty="0" smtClean="0">
              <a:latin typeface="+mn-lt"/>
            </a:endParaRPr>
          </a:p>
        </p:txBody>
      </p:sp>
      <p:sp>
        <p:nvSpPr>
          <p:cNvPr id="69" name="正方形/長方形 68"/>
          <p:cNvSpPr/>
          <p:nvPr/>
        </p:nvSpPr>
        <p:spPr bwMode="auto">
          <a:xfrm>
            <a:off x="1528523" y="1657439"/>
            <a:ext cx="731335" cy="785277"/>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2075" tIns="46038" rIns="92075" bIns="46038" numCol="1" rtlCol="0" anchor="t" anchorCtr="0" compatLnSpc="1">
            <a:prstTxWarp prst="textNoShape">
              <a:avLst/>
            </a:prstTxWarp>
            <a:sp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ja-JP" altLang="en-US" sz="2200" b="0" i="0" u="none" strike="noStrike" cap="none" normalizeH="0" baseline="0">
              <a:ln>
                <a:noFill/>
              </a:ln>
              <a:solidFill>
                <a:schemeClr val="tx1"/>
              </a:solidFill>
              <a:effectLst/>
              <a:latin typeface="Arial" pitchFamily="-111" charset="0"/>
            </a:endParaRPr>
          </a:p>
        </p:txBody>
      </p:sp>
      <p:sp>
        <p:nvSpPr>
          <p:cNvPr id="70" name="正方形/長方形 69"/>
          <p:cNvSpPr/>
          <p:nvPr/>
        </p:nvSpPr>
        <p:spPr bwMode="auto">
          <a:xfrm>
            <a:off x="2452407" y="1650477"/>
            <a:ext cx="731335" cy="785277"/>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2075" tIns="46038" rIns="92075" bIns="46038" numCol="1" rtlCol="0" anchor="t" anchorCtr="0" compatLnSpc="1">
            <a:prstTxWarp prst="textNoShape">
              <a:avLst/>
            </a:prstTxWarp>
            <a:sp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ja-JP" altLang="en-US" sz="2200" b="0" i="0" u="none" strike="noStrike" cap="none" normalizeH="0" baseline="0">
              <a:ln>
                <a:noFill/>
              </a:ln>
              <a:solidFill>
                <a:schemeClr val="tx1"/>
              </a:solidFill>
              <a:effectLst/>
              <a:latin typeface="Arial" pitchFamily="-111" charset="0"/>
            </a:endParaRPr>
          </a:p>
        </p:txBody>
      </p:sp>
      <p:sp>
        <p:nvSpPr>
          <p:cNvPr id="71" name="正方形/長方形 70"/>
          <p:cNvSpPr/>
          <p:nvPr/>
        </p:nvSpPr>
        <p:spPr bwMode="auto">
          <a:xfrm>
            <a:off x="1056864" y="2964842"/>
            <a:ext cx="731335" cy="785277"/>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2075" tIns="46038" rIns="92075" bIns="46038" numCol="1" rtlCol="0" anchor="t" anchorCtr="0" compatLnSpc="1">
            <a:prstTxWarp prst="textNoShape">
              <a:avLst/>
            </a:prstTxWarp>
            <a:sp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ja-JP" altLang="en-US" sz="2200" b="0" i="0" u="none" strike="noStrike" cap="none" normalizeH="0" baseline="0">
              <a:ln>
                <a:noFill/>
              </a:ln>
              <a:solidFill>
                <a:schemeClr val="tx1"/>
              </a:solidFill>
              <a:effectLst/>
              <a:latin typeface="Arial" pitchFamily="-111" charset="0"/>
            </a:endParaRPr>
          </a:p>
        </p:txBody>
      </p:sp>
      <p:sp>
        <p:nvSpPr>
          <p:cNvPr id="72" name="正方形/長方形 71"/>
          <p:cNvSpPr/>
          <p:nvPr/>
        </p:nvSpPr>
        <p:spPr bwMode="auto">
          <a:xfrm>
            <a:off x="2001948" y="2941173"/>
            <a:ext cx="731335" cy="785277"/>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2075" tIns="46038" rIns="92075" bIns="46038" numCol="1" rtlCol="0" anchor="t" anchorCtr="0" compatLnSpc="1">
            <a:prstTxWarp prst="textNoShape">
              <a:avLst/>
            </a:prstTxWarp>
            <a:sp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ja-JP" altLang="en-US" sz="2200" b="0" i="0" u="none" strike="noStrike" cap="none" normalizeH="0" baseline="0">
              <a:ln>
                <a:noFill/>
              </a:ln>
              <a:solidFill>
                <a:schemeClr val="tx1"/>
              </a:solidFill>
              <a:effectLst/>
              <a:latin typeface="Arial" pitchFamily="-111" charset="0"/>
            </a:endParaRPr>
          </a:p>
        </p:txBody>
      </p:sp>
      <p:sp>
        <p:nvSpPr>
          <p:cNvPr id="73" name="正方形/長方形 72"/>
          <p:cNvSpPr/>
          <p:nvPr/>
        </p:nvSpPr>
        <p:spPr bwMode="auto">
          <a:xfrm>
            <a:off x="2925832" y="2950920"/>
            <a:ext cx="731335" cy="785277"/>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2075" tIns="46038" rIns="92075" bIns="46038" numCol="1" rtlCol="0" anchor="t" anchorCtr="0" compatLnSpc="1">
            <a:prstTxWarp prst="textNoShape">
              <a:avLst/>
            </a:prstTxWarp>
            <a:sp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ja-JP" altLang="en-US" sz="2200" b="0" i="0" u="none" strike="noStrike" cap="none" normalizeH="0" baseline="0">
              <a:ln>
                <a:noFill/>
              </a:ln>
              <a:solidFill>
                <a:schemeClr val="tx1"/>
              </a:solidFill>
              <a:effectLst/>
              <a:latin typeface="Arial" pitchFamily="-111" charset="0"/>
            </a:endParaRPr>
          </a:p>
        </p:txBody>
      </p:sp>
      <p:pic>
        <p:nvPicPr>
          <p:cNvPr id="74" name="図 73" descr="manuf035.gif"/>
          <p:cNvPicPr>
            <a:picLocks noChangeAspect="1"/>
          </p:cNvPicPr>
          <p:nvPr/>
        </p:nvPicPr>
        <p:blipFill>
          <a:blip r:embed="rId3"/>
          <a:stretch>
            <a:fillRect/>
          </a:stretch>
        </p:blipFill>
        <p:spPr>
          <a:xfrm>
            <a:off x="1624245" y="1849581"/>
            <a:ext cx="574043" cy="366271"/>
          </a:xfrm>
          <a:prstGeom prst="rect">
            <a:avLst/>
          </a:prstGeom>
        </p:spPr>
      </p:pic>
      <p:sp>
        <p:nvSpPr>
          <p:cNvPr id="75" name="テキスト ボックス 74"/>
          <p:cNvSpPr txBox="1"/>
          <p:nvPr/>
        </p:nvSpPr>
        <p:spPr>
          <a:xfrm>
            <a:off x="897871" y="1658832"/>
            <a:ext cx="1107996" cy="244682"/>
          </a:xfrm>
          <a:prstGeom prst="rect">
            <a:avLst/>
          </a:prstGeom>
          <a:noFill/>
        </p:spPr>
        <p:txBody>
          <a:bodyPr wrap="none" rtlCol="0">
            <a:spAutoFit/>
          </a:bodyPr>
          <a:lstStyle/>
          <a:p>
            <a:r>
              <a:rPr kumimoji="1" lang="ja-JP" altLang="en-US" sz="1100" dirty="0" smtClean="0">
                <a:latin typeface="HGP創英角ｺﾞｼｯｸUB" pitchFamily="50" charset="-128"/>
                <a:ea typeface="HGP創英角ｺﾞｼｯｸUB" pitchFamily="50" charset="-128"/>
              </a:rPr>
              <a:t>アプリケーション</a:t>
            </a:r>
            <a:endParaRPr kumimoji="1" lang="ja-JP" altLang="en-US" sz="1100" dirty="0">
              <a:latin typeface="HGP創英角ｺﾞｼｯｸUB" pitchFamily="50" charset="-128"/>
              <a:ea typeface="HGP創英角ｺﾞｼｯｸUB" pitchFamily="50" charset="-128"/>
            </a:endParaRPr>
          </a:p>
        </p:txBody>
      </p:sp>
      <p:cxnSp>
        <p:nvCxnSpPr>
          <p:cNvPr id="76" name="カギ線コネクタ 75"/>
          <p:cNvCxnSpPr>
            <a:stCxn id="71" idx="0"/>
            <a:endCxn id="73" idx="0"/>
          </p:cNvCxnSpPr>
          <p:nvPr/>
        </p:nvCxnSpPr>
        <p:spPr bwMode="auto">
          <a:xfrm rot="5400000" flipH="1" flipV="1">
            <a:off x="2350054" y="2023398"/>
            <a:ext cx="13923" cy="1868967"/>
          </a:xfrm>
          <a:prstGeom prst="bentConnector3">
            <a:avLst>
              <a:gd name="adj1" fmla="val 1105056"/>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カギ線コネクタ 76"/>
          <p:cNvCxnSpPr>
            <a:stCxn id="69" idx="2"/>
            <a:endCxn id="70" idx="2"/>
          </p:cNvCxnSpPr>
          <p:nvPr/>
        </p:nvCxnSpPr>
        <p:spPr bwMode="auto">
          <a:xfrm rot="5400000" flipH="1" flipV="1">
            <a:off x="2352651" y="1977293"/>
            <a:ext cx="6962" cy="923884"/>
          </a:xfrm>
          <a:prstGeom prst="bentConnector3">
            <a:avLst>
              <a:gd name="adj1" fmla="val -2010024"/>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直線コネクタ 77"/>
          <p:cNvCxnSpPr/>
          <p:nvPr/>
        </p:nvCxnSpPr>
        <p:spPr bwMode="auto">
          <a:xfrm rot="5400000">
            <a:off x="2231522" y="2701505"/>
            <a:ext cx="249229" cy="1767"/>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カギ線コネクタ 78"/>
          <p:cNvCxnSpPr>
            <a:stCxn id="74" idx="2"/>
          </p:cNvCxnSpPr>
          <p:nvPr/>
        </p:nvCxnSpPr>
        <p:spPr bwMode="auto">
          <a:xfrm rot="16200000" flipH="1">
            <a:off x="1625198" y="2501920"/>
            <a:ext cx="862572" cy="290434"/>
          </a:xfrm>
          <a:prstGeom prst="bentConnector3">
            <a:avLst>
              <a:gd name="adj1" fmla="val 5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右矢印 79"/>
          <p:cNvSpPr/>
          <p:nvPr/>
        </p:nvSpPr>
        <p:spPr bwMode="auto">
          <a:xfrm>
            <a:off x="4140660" y="2309053"/>
            <a:ext cx="561751" cy="375931"/>
          </a:xfrm>
          <a:prstGeom prs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2075" tIns="46038" rIns="92075" bIns="46038" numCol="1" rtlCol="0" anchor="t" anchorCtr="0" compatLnSpc="1">
            <a:prstTxWarp prst="textNoShape">
              <a:avLst/>
            </a:prstTxWarp>
            <a:sp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ja-JP" altLang="en-US" sz="2200" b="0" i="0" u="none" strike="noStrike" cap="none" normalizeH="0" baseline="0">
              <a:ln>
                <a:noFill/>
              </a:ln>
              <a:solidFill>
                <a:schemeClr val="tx1"/>
              </a:solidFill>
              <a:effectLst/>
              <a:latin typeface="Arial" pitchFamily="-111" charset="0"/>
            </a:endParaRPr>
          </a:p>
        </p:txBody>
      </p:sp>
      <p:sp>
        <p:nvSpPr>
          <p:cNvPr id="81" name="正方形/長方形 80"/>
          <p:cNvSpPr/>
          <p:nvPr/>
        </p:nvSpPr>
        <p:spPr bwMode="auto">
          <a:xfrm>
            <a:off x="5801601" y="1642125"/>
            <a:ext cx="731335" cy="785277"/>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2075" tIns="46038" rIns="92075" bIns="46038" numCol="1" rtlCol="0" anchor="t" anchorCtr="0" compatLnSpc="1">
            <a:prstTxWarp prst="textNoShape">
              <a:avLst/>
            </a:prstTxWarp>
            <a:sp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ja-JP" altLang="en-US" sz="2200" b="0" i="0" u="none" strike="noStrike" cap="none" normalizeH="0" baseline="0">
              <a:ln>
                <a:noFill/>
              </a:ln>
              <a:solidFill>
                <a:schemeClr val="tx1"/>
              </a:solidFill>
              <a:effectLst/>
              <a:latin typeface="Arial" pitchFamily="-111" charset="0"/>
            </a:endParaRPr>
          </a:p>
        </p:txBody>
      </p:sp>
      <p:sp>
        <p:nvSpPr>
          <p:cNvPr id="82" name="正方形/長方形 81"/>
          <p:cNvSpPr/>
          <p:nvPr/>
        </p:nvSpPr>
        <p:spPr bwMode="auto">
          <a:xfrm>
            <a:off x="6725485" y="1635163"/>
            <a:ext cx="731335" cy="785277"/>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2075" tIns="46038" rIns="92075" bIns="46038" numCol="1" rtlCol="0" anchor="t" anchorCtr="0" compatLnSpc="1">
            <a:prstTxWarp prst="textNoShape">
              <a:avLst/>
            </a:prstTxWarp>
            <a:sp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ja-JP" altLang="en-US" sz="2200" b="0" i="0" u="none" strike="noStrike" cap="none" normalizeH="0" baseline="0">
              <a:ln>
                <a:noFill/>
              </a:ln>
              <a:solidFill>
                <a:schemeClr val="tx1"/>
              </a:solidFill>
              <a:effectLst/>
              <a:latin typeface="Arial" pitchFamily="-111" charset="0"/>
            </a:endParaRPr>
          </a:p>
        </p:txBody>
      </p:sp>
      <p:sp>
        <p:nvSpPr>
          <p:cNvPr id="83" name="正方形/長方形 82"/>
          <p:cNvSpPr/>
          <p:nvPr/>
        </p:nvSpPr>
        <p:spPr bwMode="auto">
          <a:xfrm>
            <a:off x="5329942" y="2949529"/>
            <a:ext cx="731335" cy="785277"/>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2075" tIns="46038" rIns="92075" bIns="46038" numCol="1" rtlCol="0" anchor="t" anchorCtr="0" compatLnSpc="1">
            <a:prstTxWarp prst="textNoShape">
              <a:avLst/>
            </a:prstTxWarp>
            <a:sp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ja-JP" altLang="en-US" sz="2200" b="0" i="0" u="none" strike="noStrike" cap="none" normalizeH="0" baseline="0">
              <a:ln>
                <a:noFill/>
              </a:ln>
              <a:solidFill>
                <a:schemeClr val="tx1"/>
              </a:solidFill>
              <a:effectLst/>
              <a:latin typeface="Arial" pitchFamily="-111" charset="0"/>
            </a:endParaRPr>
          </a:p>
        </p:txBody>
      </p:sp>
      <p:sp>
        <p:nvSpPr>
          <p:cNvPr id="84" name="正方形/長方形 83"/>
          <p:cNvSpPr/>
          <p:nvPr/>
        </p:nvSpPr>
        <p:spPr bwMode="auto">
          <a:xfrm>
            <a:off x="6275025" y="2925859"/>
            <a:ext cx="731335" cy="785277"/>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2075" tIns="46038" rIns="92075" bIns="46038" numCol="1" rtlCol="0" anchor="t" anchorCtr="0" compatLnSpc="1">
            <a:prstTxWarp prst="textNoShape">
              <a:avLst/>
            </a:prstTxWarp>
            <a:sp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ja-JP" altLang="en-US" sz="2200" b="0" i="0" u="none" strike="noStrike" cap="none" normalizeH="0" baseline="0">
              <a:ln>
                <a:noFill/>
              </a:ln>
              <a:solidFill>
                <a:schemeClr val="tx1"/>
              </a:solidFill>
              <a:effectLst/>
              <a:latin typeface="Arial" pitchFamily="-111" charset="0"/>
            </a:endParaRPr>
          </a:p>
        </p:txBody>
      </p:sp>
      <p:sp>
        <p:nvSpPr>
          <p:cNvPr id="85" name="正方形/長方形 84"/>
          <p:cNvSpPr/>
          <p:nvPr/>
        </p:nvSpPr>
        <p:spPr bwMode="auto">
          <a:xfrm>
            <a:off x="7198909" y="2935606"/>
            <a:ext cx="731335" cy="785277"/>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2075" tIns="46038" rIns="92075" bIns="46038" numCol="1" rtlCol="0" anchor="t" anchorCtr="0" compatLnSpc="1">
            <a:prstTxWarp prst="textNoShape">
              <a:avLst/>
            </a:prstTxWarp>
            <a:sp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ja-JP" altLang="en-US" sz="2200" b="0" i="0" u="none" strike="noStrike" cap="none" normalizeH="0" baseline="0">
              <a:ln>
                <a:noFill/>
              </a:ln>
              <a:solidFill>
                <a:schemeClr val="tx1"/>
              </a:solidFill>
              <a:effectLst/>
              <a:latin typeface="Arial" pitchFamily="-111" charset="0"/>
            </a:endParaRPr>
          </a:p>
        </p:txBody>
      </p:sp>
      <p:pic>
        <p:nvPicPr>
          <p:cNvPr id="86" name="図 85" descr="manuf035.gif"/>
          <p:cNvPicPr>
            <a:picLocks noChangeAspect="1"/>
          </p:cNvPicPr>
          <p:nvPr/>
        </p:nvPicPr>
        <p:blipFill>
          <a:blip r:embed="rId3"/>
          <a:stretch>
            <a:fillRect/>
          </a:stretch>
        </p:blipFill>
        <p:spPr>
          <a:xfrm>
            <a:off x="5897323" y="1834267"/>
            <a:ext cx="574043" cy="366271"/>
          </a:xfrm>
          <a:prstGeom prst="rect">
            <a:avLst/>
          </a:prstGeom>
        </p:spPr>
      </p:pic>
      <p:sp>
        <p:nvSpPr>
          <p:cNvPr id="87" name="テキスト ボックス 86"/>
          <p:cNvSpPr txBox="1"/>
          <p:nvPr/>
        </p:nvSpPr>
        <p:spPr>
          <a:xfrm>
            <a:off x="5170949" y="1658832"/>
            <a:ext cx="1107996" cy="244682"/>
          </a:xfrm>
          <a:prstGeom prst="rect">
            <a:avLst/>
          </a:prstGeom>
          <a:noFill/>
        </p:spPr>
        <p:txBody>
          <a:bodyPr wrap="none" rtlCol="0">
            <a:spAutoFit/>
          </a:bodyPr>
          <a:lstStyle/>
          <a:p>
            <a:r>
              <a:rPr kumimoji="1" lang="ja-JP" altLang="en-US" sz="1100" dirty="0" smtClean="0">
                <a:latin typeface="HGP創英角ｺﾞｼｯｸUB" pitchFamily="50" charset="-128"/>
                <a:ea typeface="HGP創英角ｺﾞｼｯｸUB" pitchFamily="50" charset="-128"/>
              </a:rPr>
              <a:t>アプリケーション</a:t>
            </a:r>
            <a:endParaRPr kumimoji="1" lang="ja-JP" altLang="en-US" sz="1100" dirty="0">
              <a:latin typeface="HGP創英角ｺﾞｼｯｸUB" pitchFamily="50" charset="-128"/>
              <a:ea typeface="HGP創英角ｺﾞｼｯｸUB" pitchFamily="50" charset="-128"/>
            </a:endParaRPr>
          </a:p>
        </p:txBody>
      </p:sp>
      <p:cxnSp>
        <p:nvCxnSpPr>
          <p:cNvPr id="88" name="カギ線コネクタ 87"/>
          <p:cNvCxnSpPr>
            <a:stCxn id="83" idx="0"/>
            <a:endCxn id="85" idx="0"/>
          </p:cNvCxnSpPr>
          <p:nvPr/>
        </p:nvCxnSpPr>
        <p:spPr bwMode="auto">
          <a:xfrm rot="5400000" flipH="1" flipV="1">
            <a:off x="6623132" y="2008084"/>
            <a:ext cx="13923" cy="1868967"/>
          </a:xfrm>
          <a:prstGeom prst="bentConnector3">
            <a:avLst>
              <a:gd name="adj1" fmla="val 1105056"/>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カギ線コネクタ 88"/>
          <p:cNvCxnSpPr>
            <a:stCxn id="81" idx="2"/>
            <a:endCxn id="82" idx="2"/>
          </p:cNvCxnSpPr>
          <p:nvPr/>
        </p:nvCxnSpPr>
        <p:spPr bwMode="auto">
          <a:xfrm rot="5400000" flipH="1" flipV="1">
            <a:off x="6625729" y="1961979"/>
            <a:ext cx="6962" cy="923884"/>
          </a:xfrm>
          <a:prstGeom prst="bentConnector3">
            <a:avLst>
              <a:gd name="adj1" fmla="val -2010024"/>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直線コネクタ 89"/>
          <p:cNvCxnSpPr/>
          <p:nvPr/>
        </p:nvCxnSpPr>
        <p:spPr bwMode="auto">
          <a:xfrm rot="5400000">
            <a:off x="6504599" y="2686191"/>
            <a:ext cx="249229" cy="1767"/>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91" name="図 90" descr="table014.gif"/>
          <p:cNvPicPr>
            <a:picLocks noChangeAspect="1"/>
          </p:cNvPicPr>
          <p:nvPr/>
        </p:nvPicPr>
        <p:blipFill>
          <a:blip r:embed="rId4"/>
          <a:stretch>
            <a:fillRect/>
          </a:stretch>
        </p:blipFill>
        <p:spPr>
          <a:xfrm>
            <a:off x="1494131" y="2925510"/>
            <a:ext cx="1804434" cy="792935"/>
          </a:xfrm>
          <a:prstGeom prst="rect">
            <a:avLst/>
          </a:prstGeom>
        </p:spPr>
      </p:pic>
      <p:pic>
        <p:nvPicPr>
          <p:cNvPr id="92" name="図 91" descr="table014.gif"/>
          <p:cNvPicPr>
            <a:picLocks noChangeAspect="1"/>
          </p:cNvPicPr>
          <p:nvPr/>
        </p:nvPicPr>
        <p:blipFill>
          <a:blip r:embed="rId4"/>
          <a:stretch>
            <a:fillRect/>
          </a:stretch>
        </p:blipFill>
        <p:spPr>
          <a:xfrm>
            <a:off x="5587025" y="2943610"/>
            <a:ext cx="816955" cy="792935"/>
          </a:xfrm>
          <a:prstGeom prst="rect">
            <a:avLst/>
          </a:prstGeom>
        </p:spPr>
      </p:pic>
      <p:pic>
        <p:nvPicPr>
          <p:cNvPr id="93" name="図 92" descr="table014.gif"/>
          <p:cNvPicPr>
            <a:picLocks noChangeAspect="1"/>
          </p:cNvPicPr>
          <p:nvPr/>
        </p:nvPicPr>
        <p:blipFill>
          <a:blip r:embed="rId4"/>
          <a:stretch>
            <a:fillRect/>
          </a:stretch>
        </p:blipFill>
        <p:spPr>
          <a:xfrm>
            <a:off x="6691094" y="2919941"/>
            <a:ext cx="816955" cy="792935"/>
          </a:xfrm>
          <a:prstGeom prst="rect">
            <a:avLst/>
          </a:prstGeom>
        </p:spPr>
      </p:pic>
      <p:pic>
        <p:nvPicPr>
          <p:cNvPr id="123" name="図 122" descr="manuf035.gif"/>
          <p:cNvPicPr>
            <a:picLocks noChangeAspect="1"/>
          </p:cNvPicPr>
          <p:nvPr/>
        </p:nvPicPr>
        <p:blipFill>
          <a:blip r:embed="rId3"/>
          <a:stretch>
            <a:fillRect/>
          </a:stretch>
        </p:blipFill>
        <p:spPr>
          <a:xfrm>
            <a:off x="6821208" y="1860721"/>
            <a:ext cx="574043" cy="366271"/>
          </a:xfrm>
          <a:prstGeom prst="rect">
            <a:avLst/>
          </a:prstGeom>
        </p:spPr>
      </p:pic>
      <p:cxnSp>
        <p:nvCxnSpPr>
          <p:cNvPr id="124" name="カギ線コネクタ 123"/>
          <p:cNvCxnSpPr/>
          <p:nvPr/>
        </p:nvCxnSpPr>
        <p:spPr bwMode="auto">
          <a:xfrm rot="5400000">
            <a:off x="5613871" y="2488000"/>
            <a:ext cx="862572" cy="290434"/>
          </a:xfrm>
          <a:prstGeom prst="bentConnector3">
            <a:avLst>
              <a:gd name="adj1" fmla="val 5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カギ線コネクタ 125"/>
          <p:cNvCxnSpPr/>
          <p:nvPr/>
        </p:nvCxnSpPr>
        <p:spPr bwMode="auto">
          <a:xfrm rot="16200000" flipH="1">
            <a:off x="6841594" y="2461545"/>
            <a:ext cx="862572" cy="290434"/>
          </a:xfrm>
          <a:prstGeom prst="bentConnector3">
            <a:avLst>
              <a:gd name="adj1" fmla="val 50000"/>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8" name="テキスト ボックス 127"/>
          <p:cNvSpPr txBox="1"/>
          <p:nvPr/>
        </p:nvSpPr>
        <p:spPr>
          <a:xfrm>
            <a:off x="1428161" y="4056668"/>
            <a:ext cx="1669023" cy="427313"/>
          </a:xfrm>
          <a:prstGeom prst="rect">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chorCtr="1">
            <a:noAutofit/>
          </a:bodyPr>
          <a:lstStyle/>
          <a:p>
            <a:pPr fontAlgn="auto">
              <a:lnSpc>
                <a:spcPct val="100000"/>
              </a:lnSpc>
              <a:spcBef>
                <a:spcPts val="0"/>
              </a:spcBef>
              <a:spcAft>
                <a:spcPts val="0"/>
              </a:spcAft>
              <a:buClrTx/>
              <a:defRPr/>
            </a:pPr>
            <a:r>
              <a:rPr kumimoji="1" lang="ja-JP" altLang="en-US" sz="1400" kern="0" dirty="0" smtClean="0">
                <a:solidFill>
                  <a:srgbClr val="FFFFFF"/>
                </a:solidFill>
              </a:rPr>
              <a:t>分割数</a:t>
            </a:r>
            <a:r>
              <a:rPr kumimoji="1" lang="en-US" altLang="ja-JP" sz="1400" kern="0" dirty="0" smtClean="0">
                <a:solidFill>
                  <a:srgbClr val="FFFFFF"/>
                </a:solidFill>
              </a:rPr>
              <a:t>(24)</a:t>
            </a:r>
          </a:p>
          <a:p>
            <a:pPr fontAlgn="auto">
              <a:lnSpc>
                <a:spcPct val="100000"/>
              </a:lnSpc>
              <a:spcBef>
                <a:spcPts val="0"/>
              </a:spcBef>
              <a:spcAft>
                <a:spcPts val="0"/>
              </a:spcAft>
              <a:buClrTx/>
              <a:defRPr/>
            </a:pPr>
            <a:r>
              <a:rPr kumimoji="1" lang="en-US" altLang="ja-JP" sz="1400" kern="0" dirty="0" smtClean="0">
                <a:solidFill>
                  <a:srgbClr val="FFFFFF"/>
                </a:solidFill>
              </a:rPr>
              <a:t>135</a:t>
            </a:r>
            <a:r>
              <a:rPr kumimoji="1" lang="ja-JP" altLang="en-US" sz="1400" kern="0" dirty="0" smtClean="0">
                <a:solidFill>
                  <a:srgbClr val="FFFFFF"/>
                </a:solidFill>
              </a:rPr>
              <a:t>秒</a:t>
            </a:r>
            <a:endParaRPr kumimoji="1" lang="en-US" altLang="ja-JP" sz="1400" kern="0" dirty="0" smtClean="0">
              <a:solidFill>
                <a:srgbClr val="FFFFFF"/>
              </a:solidFill>
            </a:endParaRPr>
          </a:p>
        </p:txBody>
      </p:sp>
      <p:sp>
        <p:nvSpPr>
          <p:cNvPr id="129" name="テキスト ボックス 128"/>
          <p:cNvSpPr txBox="1"/>
          <p:nvPr/>
        </p:nvSpPr>
        <p:spPr>
          <a:xfrm>
            <a:off x="5224281" y="4049706"/>
            <a:ext cx="1669023" cy="427313"/>
          </a:xfrm>
          <a:prstGeom prst="rect">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chorCtr="1">
            <a:noAutofit/>
          </a:bodyPr>
          <a:lstStyle/>
          <a:p>
            <a:pPr fontAlgn="auto">
              <a:lnSpc>
                <a:spcPct val="100000"/>
              </a:lnSpc>
              <a:spcBef>
                <a:spcPts val="0"/>
              </a:spcBef>
              <a:spcAft>
                <a:spcPts val="0"/>
              </a:spcAft>
              <a:buClrTx/>
              <a:defRPr/>
            </a:pPr>
            <a:r>
              <a:rPr kumimoji="1" lang="ja-JP" altLang="en-US" sz="1400" kern="0" dirty="0" smtClean="0">
                <a:solidFill>
                  <a:srgbClr val="FFFFFF"/>
                </a:solidFill>
                <a:latin typeface="Arial" charset="0"/>
                <a:ea typeface="ＭＳ Ｐゴシック" pitchFamily="50" charset="-128"/>
              </a:rPr>
              <a:t>分割数</a:t>
            </a:r>
            <a:r>
              <a:rPr kumimoji="1" lang="en-US" altLang="ja-JP" sz="1400" kern="0" dirty="0" smtClean="0">
                <a:solidFill>
                  <a:srgbClr val="FFFFFF"/>
                </a:solidFill>
                <a:latin typeface="Arial" charset="0"/>
                <a:ea typeface="ＭＳ Ｐゴシック" pitchFamily="50" charset="-128"/>
              </a:rPr>
              <a:t>(48)</a:t>
            </a:r>
          </a:p>
          <a:p>
            <a:pPr fontAlgn="auto">
              <a:lnSpc>
                <a:spcPct val="100000"/>
              </a:lnSpc>
              <a:spcBef>
                <a:spcPts val="0"/>
              </a:spcBef>
              <a:spcAft>
                <a:spcPts val="0"/>
              </a:spcAft>
              <a:buClrTx/>
              <a:defRPr/>
            </a:pPr>
            <a:r>
              <a:rPr kumimoji="1" lang="en-US" altLang="ja-JP" sz="1400" kern="0" dirty="0" smtClean="0">
                <a:solidFill>
                  <a:srgbClr val="FFFFFF"/>
                </a:solidFill>
                <a:latin typeface="Arial" charset="0"/>
                <a:ea typeface="ＭＳ Ｐゴシック" pitchFamily="50" charset="-128"/>
              </a:rPr>
              <a:t>82</a:t>
            </a:r>
            <a:r>
              <a:rPr kumimoji="1" lang="ja-JP" altLang="en-US" sz="1400" kern="0" dirty="0" smtClean="0">
                <a:solidFill>
                  <a:srgbClr val="FFFFFF"/>
                </a:solidFill>
                <a:latin typeface="Arial" charset="0"/>
                <a:ea typeface="ＭＳ Ｐゴシック" pitchFamily="50" charset="-128"/>
              </a:rPr>
              <a:t>秒</a:t>
            </a:r>
            <a:endParaRPr kumimoji="1" lang="en-US" altLang="ja-JP" sz="1400" kern="0" dirty="0" smtClean="0">
              <a:solidFill>
                <a:srgbClr val="FFFFFF"/>
              </a:solidFill>
              <a:latin typeface="Arial" charset="0"/>
              <a:ea typeface="ＭＳ Ｐゴシック" pitchFamily="50" charset="-128"/>
            </a:endParaRPr>
          </a:p>
        </p:txBody>
      </p:sp>
      <p:sp>
        <p:nvSpPr>
          <p:cNvPr id="131" name="テキスト ボックス 130"/>
          <p:cNvSpPr txBox="1"/>
          <p:nvPr/>
        </p:nvSpPr>
        <p:spPr>
          <a:xfrm>
            <a:off x="7093831" y="4106793"/>
            <a:ext cx="883575" cy="313932"/>
          </a:xfrm>
          <a:prstGeom prst="rect">
            <a:avLst/>
          </a:prstGeom>
          <a:noFill/>
        </p:spPr>
        <p:txBody>
          <a:bodyPr wrap="none" rtlCol="0">
            <a:spAutoFit/>
          </a:bodyPr>
          <a:lstStyle/>
          <a:p>
            <a:r>
              <a:rPr kumimoji="1" lang="ja-JP" altLang="en-US" sz="1600" b="1" dirty="0" smtClean="0">
                <a:latin typeface="+mn-lt"/>
                <a:ea typeface="+mn-ea"/>
              </a:rPr>
              <a:t>約</a:t>
            </a:r>
            <a:r>
              <a:rPr kumimoji="1" lang="en-US" altLang="ja-JP" sz="1600" b="1" dirty="0" smtClean="0">
                <a:latin typeface="+mn-lt"/>
                <a:ea typeface="+mn-ea"/>
              </a:rPr>
              <a:t>1.6</a:t>
            </a:r>
            <a:r>
              <a:rPr kumimoji="1" lang="ja-JP" altLang="en-US" sz="1600" b="1" dirty="0" smtClean="0">
                <a:latin typeface="+mn-lt"/>
                <a:ea typeface="+mn-ea"/>
              </a:rPr>
              <a:t>倍</a:t>
            </a:r>
            <a:endParaRPr kumimoji="1" lang="ja-JP" altLang="en-US" sz="1600" b="1" dirty="0">
              <a:latin typeface="+mn-lt"/>
              <a:ea typeface="+mn-ea"/>
            </a:endParaRPr>
          </a:p>
        </p:txBody>
      </p:sp>
      <p:sp>
        <p:nvSpPr>
          <p:cNvPr id="35" name="スライド番号プレースホルダ 34"/>
          <p:cNvSpPr>
            <a:spLocks noGrp="1"/>
          </p:cNvSpPr>
          <p:nvPr>
            <p:ph type="sldNum" sz="quarter" idx="12"/>
          </p:nvPr>
        </p:nvSpPr>
        <p:spPr/>
        <p:txBody>
          <a:bodyPr/>
          <a:lstStyle/>
          <a:p>
            <a:pPr>
              <a:defRPr/>
            </a:pPr>
            <a:fld id="{47645EBB-67B3-46AB-AC82-6F9B6AD9EB81}" type="slidenum">
              <a:rPr lang="en-US" altLang="ja-JP" smtClean="0"/>
              <a:pPr>
                <a:defRPr/>
              </a:pPr>
              <a:t>47</a:t>
            </a:fld>
            <a:endParaRPr lang="ja-JP" altLang="en-US" dirty="0"/>
          </a:p>
        </p:txBody>
      </p:sp>
      <p:sp>
        <p:nvSpPr>
          <p:cNvPr id="36" name="フッター プレースホルダ 35"/>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r>
              <a:rPr lang="ja-JP" altLang="en-US" smtClean="0"/>
              <a:t>アプリケーション・パーティショニング</a:t>
            </a:r>
            <a:endParaRPr lang="en-US" altLang="ja-JP" dirty="0" smtClean="0"/>
          </a:p>
        </p:txBody>
      </p:sp>
      <p:sp>
        <p:nvSpPr>
          <p:cNvPr id="13" name="コンテンツ プレースホルダ 12"/>
          <p:cNvSpPr>
            <a:spLocks noGrp="1"/>
          </p:cNvSpPr>
          <p:nvPr>
            <p:ph idx="1"/>
          </p:nvPr>
        </p:nvSpPr>
        <p:spPr>
          <a:xfrm>
            <a:off x="697740" y="935418"/>
            <a:ext cx="7876105" cy="332510"/>
          </a:xfrm>
        </p:spPr>
        <p:txBody>
          <a:bodyPr>
            <a:noAutofit/>
          </a:bodyPr>
          <a:lstStyle/>
          <a:p>
            <a:pPr marL="0">
              <a:buNone/>
            </a:pPr>
            <a:r>
              <a:rPr lang="ja-JP" altLang="en-US" sz="1400" dirty="0" smtClean="0"/>
              <a:t>パーティショニングを利用していても、データに大きな偏りがある場合、全体の処理時間が長くなってしまう場合もある</a:t>
            </a:r>
          </a:p>
          <a:p>
            <a:pPr marL="0"/>
            <a:endParaRPr lang="ja-JP" altLang="en-US" sz="1400" dirty="0"/>
          </a:p>
        </p:txBody>
      </p:sp>
      <p:pic>
        <p:nvPicPr>
          <p:cNvPr id="20" name="図 19" descr="url_log.GIF"/>
          <p:cNvPicPr>
            <a:picLocks noChangeAspect="1"/>
          </p:cNvPicPr>
          <p:nvPr/>
        </p:nvPicPr>
        <p:blipFill>
          <a:blip r:embed="rId3"/>
          <a:stretch>
            <a:fillRect/>
          </a:stretch>
        </p:blipFill>
        <p:spPr>
          <a:xfrm>
            <a:off x="923997" y="1509335"/>
            <a:ext cx="3129388" cy="1928813"/>
          </a:xfrm>
          <a:prstGeom prst="rect">
            <a:avLst/>
          </a:prstGeom>
          <a:ln>
            <a:solidFill>
              <a:srgbClr val="FFFFFF">
                <a:lumMod val="85000"/>
              </a:srgbClr>
            </a:solidFill>
          </a:ln>
        </p:spPr>
      </p:pic>
      <p:graphicFrame>
        <p:nvGraphicFramePr>
          <p:cNvPr id="21" name="表 20"/>
          <p:cNvGraphicFramePr>
            <a:graphicFrameLocks noGrp="1"/>
          </p:cNvGraphicFramePr>
          <p:nvPr/>
        </p:nvGraphicFramePr>
        <p:xfrm>
          <a:off x="4857750" y="1514313"/>
          <a:ext cx="3194430" cy="1875248"/>
        </p:xfrm>
        <a:graphic>
          <a:graphicData uri="http://schemas.openxmlformats.org/drawingml/2006/table">
            <a:tbl>
              <a:tblPr/>
              <a:tblGrid>
                <a:gridCol w="1064810"/>
                <a:gridCol w="1064810"/>
                <a:gridCol w="1064810"/>
              </a:tblGrid>
              <a:tr h="478863">
                <a:tc rowSpan="2">
                  <a:txBody>
                    <a:bodyPr/>
                    <a:lstStyle>
                      <a:defPPr>
                        <a:defRPr lang="ja-JP"/>
                      </a:defPPr>
                      <a:lvl1pPr marL="0" algn="l" defTabSz="914400" rtl="0" eaLnBrk="1" latinLnBrk="0" hangingPunct="1">
                        <a:defRPr kumimoji="1" sz="1800" kern="1200">
                          <a:solidFill>
                            <a:schemeClr val="tx1"/>
                          </a:solidFill>
                          <a:latin typeface="Arial"/>
                          <a:ea typeface="MS PGothic"/>
                        </a:defRPr>
                      </a:lvl1pPr>
                      <a:lvl2pPr marL="457200" algn="l" defTabSz="914400" rtl="0" eaLnBrk="1" latinLnBrk="0" hangingPunct="1">
                        <a:defRPr kumimoji="1" sz="1800" kern="1200">
                          <a:solidFill>
                            <a:schemeClr val="tx1"/>
                          </a:solidFill>
                          <a:latin typeface="Arial"/>
                          <a:ea typeface="MS PGothic"/>
                        </a:defRPr>
                      </a:lvl2pPr>
                      <a:lvl3pPr marL="914400" algn="l" defTabSz="914400" rtl="0" eaLnBrk="1" latinLnBrk="0" hangingPunct="1">
                        <a:defRPr kumimoji="1" sz="1800" kern="1200">
                          <a:solidFill>
                            <a:schemeClr val="tx1"/>
                          </a:solidFill>
                          <a:latin typeface="Arial"/>
                          <a:ea typeface="MS PGothic"/>
                        </a:defRPr>
                      </a:lvl3pPr>
                      <a:lvl4pPr marL="1371600" algn="l" defTabSz="914400" rtl="0" eaLnBrk="1" latinLnBrk="0" hangingPunct="1">
                        <a:defRPr kumimoji="1" sz="1800" kern="1200">
                          <a:solidFill>
                            <a:schemeClr val="tx1"/>
                          </a:solidFill>
                          <a:latin typeface="Arial"/>
                          <a:ea typeface="MS PGothic"/>
                        </a:defRPr>
                      </a:lvl4pPr>
                      <a:lvl5pPr marL="1828800" algn="l" defTabSz="914400" rtl="0" eaLnBrk="1" latinLnBrk="0" hangingPunct="1">
                        <a:defRPr kumimoji="1" sz="1800" kern="1200">
                          <a:solidFill>
                            <a:schemeClr val="tx1"/>
                          </a:solidFill>
                          <a:latin typeface="Arial"/>
                          <a:ea typeface="MS PGothic"/>
                        </a:defRPr>
                      </a:lvl5pPr>
                      <a:lvl6pPr marL="2286000" algn="l" defTabSz="914400" rtl="0" eaLnBrk="1" latinLnBrk="0" hangingPunct="1">
                        <a:defRPr kumimoji="1" sz="1800" kern="1200">
                          <a:solidFill>
                            <a:schemeClr val="tx1"/>
                          </a:solidFill>
                          <a:latin typeface="Arial"/>
                          <a:ea typeface="MS PGothic"/>
                        </a:defRPr>
                      </a:lvl6pPr>
                      <a:lvl7pPr marL="2743200" algn="l" defTabSz="914400" rtl="0" eaLnBrk="1" latinLnBrk="0" hangingPunct="1">
                        <a:defRPr kumimoji="1" sz="1800" kern="1200">
                          <a:solidFill>
                            <a:schemeClr val="tx1"/>
                          </a:solidFill>
                          <a:latin typeface="Arial"/>
                          <a:ea typeface="MS PGothic"/>
                        </a:defRPr>
                      </a:lvl7pPr>
                      <a:lvl8pPr marL="3200400" algn="l" defTabSz="914400" rtl="0" eaLnBrk="1" latinLnBrk="0" hangingPunct="1">
                        <a:defRPr kumimoji="1" sz="1800" kern="1200">
                          <a:solidFill>
                            <a:schemeClr val="tx1"/>
                          </a:solidFill>
                          <a:latin typeface="Arial"/>
                          <a:ea typeface="MS PGothic"/>
                        </a:defRPr>
                      </a:lvl8pPr>
                      <a:lvl9pPr marL="3657600" algn="l" defTabSz="914400" rtl="0" eaLnBrk="1" latinLnBrk="0" hangingPunct="1">
                        <a:defRPr kumimoji="1" sz="1800" kern="1200">
                          <a:solidFill>
                            <a:schemeClr val="tx1"/>
                          </a:solidFill>
                          <a:latin typeface="Arial"/>
                          <a:ea typeface="MS PGothic"/>
                        </a:defRPr>
                      </a:lvl9pPr>
                    </a:lstStyle>
                    <a:p>
                      <a:pPr algn="ctr"/>
                      <a:r>
                        <a:rPr lang="en-US" sz="800" b="1" u="none" dirty="0">
                          <a:solidFill>
                            <a:schemeClr val="tx1"/>
                          </a:solidFill>
                        </a:rPr>
                        <a:t>Rows per Partition </a:t>
                      </a:r>
                    </a:p>
                  </a:txBody>
                  <a:tcPr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gridSpan="2">
                  <a:txBody>
                    <a:bodyPr/>
                    <a:lstStyle>
                      <a:defPPr>
                        <a:defRPr lang="ja-JP"/>
                      </a:defPPr>
                      <a:lvl1pPr marL="0" algn="l" defTabSz="914400" rtl="0" eaLnBrk="1" latinLnBrk="0" hangingPunct="1">
                        <a:defRPr kumimoji="1" sz="1800" kern="1200">
                          <a:solidFill>
                            <a:schemeClr val="tx1"/>
                          </a:solidFill>
                          <a:latin typeface="Arial"/>
                          <a:ea typeface="MS PGothic"/>
                        </a:defRPr>
                      </a:lvl1pPr>
                      <a:lvl2pPr marL="457200" algn="l" defTabSz="914400" rtl="0" eaLnBrk="1" latinLnBrk="0" hangingPunct="1">
                        <a:defRPr kumimoji="1" sz="1800" kern="1200">
                          <a:solidFill>
                            <a:schemeClr val="tx1"/>
                          </a:solidFill>
                          <a:latin typeface="Arial"/>
                          <a:ea typeface="MS PGothic"/>
                        </a:defRPr>
                      </a:lvl2pPr>
                      <a:lvl3pPr marL="914400" algn="l" defTabSz="914400" rtl="0" eaLnBrk="1" latinLnBrk="0" hangingPunct="1">
                        <a:defRPr kumimoji="1" sz="1800" kern="1200">
                          <a:solidFill>
                            <a:schemeClr val="tx1"/>
                          </a:solidFill>
                          <a:latin typeface="Arial"/>
                          <a:ea typeface="MS PGothic"/>
                        </a:defRPr>
                      </a:lvl3pPr>
                      <a:lvl4pPr marL="1371600" algn="l" defTabSz="914400" rtl="0" eaLnBrk="1" latinLnBrk="0" hangingPunct="1">
                        <a:defRPr kumimoji="1" sz="1800" kern="1200">
                          <a:solidFill>
                            <a:schemeClr val="tx1"/>
                          </a:solidFill>
                          <a:latin typeface="Arial"/>
                          <a:ea typeface="MS PGothic"/>
                        </a:defRPr>
                      </a:lvl4pPr>
                      <a:lvl5pPr marL="1828800" algn="l" defTabSz="914400" rtl="0" eaLnBrk="1" latinLnBrk="0" hangingPunct="1">
                        <a:defRPr kumimoji="1" sz="1800" kern="1200">
                          <a:solidFill>
                            <a:schemeClr val="tx1"/>
                          </a:solidFill>
                          <a:latin typeface="Arial"/>
                          <a:ea typeface="MS PGothic"/>
                        </a:defRPr>
                      </a:lvl5pPr>
                      <a:lvl6pPr marL="2286000" algn="l" defTabSz="914400" rtl="0" eaLnBrk="1" latinLnBrk="0" hangingPunct="1">
                        <a:defRPr kumimoji="1" sz="1800" kern="1200">
                          <a:solidFill>
                            <a:schemeClr val="tx1"/>
                          </a:solidFill>
                          <a:latin typeface="Arial"/>
                          <a:ea typeface="MS PGothic"/>
                        </a:defRPr>
                      </a:lvl6pPr>
                      <a:lvl7pPr marL="2743200" algn="l" defTabSz="914400" rtl="0" eaLnBrk="1" latinLnBrk="0" hangingPunct="1">
                        <a:defRPr kumimoji="1" sz="1800" kern="1200">
                          <a:solidFill>
                            <a:schemeClr val="tx1"/>
                          </a:solidFill>
                          <a:latin typeface="Arial"/>
                          <a:ea typeface="MS PGothic"/>
                        </a:defRPr>
                      </a:lvl7pPr>
                      <a:lvl8pPr marL="3200400" algn="l" defTabSz="914400" rtl="0" eaLnBrk="1" latinLnBrk="0" hangingPunct="1">
                        <a:defRPr kumimoji="1" sz="1800" kern="1200">
                          <a:solidFill>
                            <a:schemeClr val="tx1"/>
                          </a:solidFill>
                          <a:latin typeface="Arial"/>
                          <a:ea typeface="MS PGothic"/>
                        </a:defRPr>
                      </a:lvl8pPr>
                      <a:lvl9pPr marL="3657600" algn="l" defTabSz="914400" rtl="0" eaLnBrk="1" latinLnBrk="0" hangingPunct="1">
                        <a:defRPr kumimoji="1" sz="1800" kern="1200">
                          <a:solidFill>
                            <a:schemeClr val="tx1"/>
                          </a:solidFill>
                          <a:latin typeface="Arial"/>
                          <a:ea typeface="MS PGothic"/>
                        </a:defRPr>
                      </a:lvl9pPr>
                    </a:lstStyle>
                    <a:p>
                      <a:pPr algn="ctr"/>
                      <a:r>
                        <a:rPr lang="en-US" sz="800" b="1" u="none" dirty="0">
                          <a:solidFill>
                            <a:schemeClr val="tx1"/>
                          </a:solidFill>
                        </a:rPr>
                        <a:t>Partitions </a:t>
                      </a:r>
                    </a:p>
                  </a:txBody>
                  <a:tcPr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hMerge="1">
                  <a:txBody>
                    <a:bodyPr/>
                    <a:lstStyle/>
                    <a:p>
                      <a:pPr algn="r"/>
                      <a:endParaRPr lang="en-US" sz="1050" b="1" u="non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r>
              <a:tr h="279277">
                <a:tc vMerge="1">
                  <a:txBody>
                    <a:bodyPr/>
                    <a:lstStyle/>
                    <a:p>
                      <a:endParaRPr lang="ja-JP" altLang="en-US" sz="1050" b="1" u="none"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defPPr>
                        <a:defRPr lang="ja-JP"/>
                      </a:defPPr>
                      <a:lvl1pPr marL="0" algn="l" defTabSz="914400" rtl="0" eaLnBrk="1" latinLnBrk="0" hangingPunct="1">
                        <a:defRPr kumimoji="1" sz="1800" kern="1200">
                          <a:solidFill>
                            <a:schemeClr val="tx1"/>
                          </a:solidFill>
                          <a:latin typeface="Arial"/>
                          <a:ea typeface="MS PGothic"/>
                        </a:defRPr>
                      </a:lvl1pPr>
                      <a:lvl2pPr marL="457200" algn="l" defTabSz="914400" rtl="0" eaLnBrk="1" latinLnBrk="0" hangingPunct="1">
                        <a:defRPr kumimoji="1" sz="1800" kern="1200">
                          <a:solidFill>
                            <a:schemeClr val="tx1"/>
                          </a:solidFill>
                          <a:latin typeface="Arial"/>
                          <a:ea typeface="MS PGothic"/>
                        </a:defRPr>
                      </a:lvl2pPr>
                      <a:lvl3pPr marL="914400" algn="l" defTabSz="914400" rtl="0" eaLnBrk="1" latinLnBrk="0" hangingPunct="1">
                        <a:defRPr kumimoji="1" sz="1800" kern="1200">
                          <a:solidFill>
                            <a:schemeClr val="tx1"/>
                          </a:solidFill>
                          <a:latin typeface="Arial"/>
                          <a:ea typeface="MS PGothic"/>
                        </a:defRPr>
                      </a:lvl3pPr>
                      <a:lvl4pPr marL="1371600" algn="l" defTabSz="914400" rtl="0" eaLnBrk="1" latinLnBrk="0" hangingPunct="1">
                        <a:defRPr kumimoji="1" sz="1800" kern="1200">
                          <a:solidFill>
                            <a:schemeClr val="tx1"/>
                          </a:solidFill>
                          <a:latin typeface="Arial"/>
                          <a:ea typeface="MS PGothic"/>
                        </a:defRPr>
                      </a:lvl4pPr>
                      <a:lvl5pPr marL="1828800" algn="l" defTabSz="914400" rtl="0" eaLnBrk="1" latinLnBrk="0" hangingPunct="1">
                        <a:defRPr kumimoji="1" sz="1800" kern="1200">
                          <a:solidFill>
                            <a:schemeClr val="tx1"/>
                          </a:solidFill>
                          <a:latin typeface="Arial"/>
                          <a:ea typeface="MS PGothic"/>
                        </a:defRPr>
                      </a:lvl5pPr>
                      <a:lvl6pPr marL="2286000" algn="l" defTabSz="914400" rtl="0" eaLnBrk="1" latinLnBrk="0" hangingPunct="1">
                        <a:defRPr kumimoji="1" sz="1800" kern="1200">
                          <a:solidFill>
                            <a:schemeClr val="tx1"/>
                          </a:solidFill>
                          <a:latin typeface="Arial"/>
                          <a:ea typeface="MS PGothic"/>
                        </a:defRPr>
                      </a:lvl6pPr>
                      <a:lvl7pPr marL="2743200" algn="l" defTabSz="914400" rtl="0" eaLnBrk="1" latinLnBrk="0" hangingPunct="1">
                        <a:defRPr kumimoji="1" sz="1800" kern="1200">
                          <a:solidFill>
                            <a:schemeClr val="tx1"/>
                          </a:solidFill>
                          <a:latin typeface="Arial"/>
                          <a:ea typeface="MS PGothic"/>
                        </a:defRPr>
                      </a:lvl7pPr>
                      <a:lvl8pPr marL="3200400" algn="l" defTabSz="914400" rtl="0" eaLnBrk="1" latinLnBrk="0" hangingPunct="1">
                        <a:defRPr kumimoji="1" sz="1800" kern="1200">
                          <a:solidFill>
                            <a:schemeClr val="tx1"/>
                          </a:solidFill>
                          <a:latin typeface="Arial"/>
                          <a:ea typeface="MS PGothic"/>
                        </a:defRPr>
                      </a:lvl8pPr>
                      <a:lvl9pPr marL="3657600" algn="l" defTabSz="914400" rtl="0" eaLnBrk="1" latinLnBrk="0" hangingPunct="1">
                        <a:defRPr kumimoji="1" sz="1800" kern="1200">
                          <a:solidFill>
                            <a:schemeClr val="tx1"/>
                          </a:solidFill>
                          <a:latin typeface="Arial"/>
                          <a:ea typeface="MS PGothic"/>
                        </a:defRPr>
                      </a:lvl9pPr>
                    </a:lstStyle>
                    <a:p>
                      <a:pPr algn="ctr"/>
                      <a:r>
                        <a:rPr lang="en-US" sz="800" b="1" u="none" dirty="0">
                          <a:solidFill>
                            <a:schemeClr val="tx1"/>
                          </a:solidFill>
                        </a:rPr>
                        <a:t>Delta </a:t>
                      </a:r>
                    </a:p>
                  </a:txBody>
                  <a:tcPr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c>
                  <a:txBody>
                    <a:bodyPr/>
                    <a:lstStyle>
                      <a:defPPr>
                        <a:defRPr lang="ja-JP"/>
                      </a:defPPr>
                      <a:lvl1pPr marL="0" algn="l" defTabSz="914400" rtl="0" eaLnBrk="1" latinLnBrk="0" hangingPunct="1">
                        <a:defRPr kumimoji="1" sz="1800" kern="1200">
                          <a:solidFill>
                            <a:schemeClr val="tx1"/>
                          </a:solidFill>
                          <a:latin typeface="Arial"/>
                          <a:ea typeface="MS PGothic"/>
                        </a:defRPr>
                      </a:lvl1pPr>
                      <a:lvl2pPr marL="457200" algn="l" defTabSz="914400" rtl="0" eaLnBrk="1" latinLnBrk="0" hangingPunct="1">
                        <a:defRPr kumimoji="1" sz="1800" kern="1200">
                          <a:solidFill>
                            <a:schemeClr val="tx1"/>
                          </a:solidFill>
                          <a:latin typeface="Arial"/>
                          <a:ea typeface="MS PGothic"/>
                        </a:defRPr>
                      </a:lvl2pPr>
                      <a:lvl3pPr marL="914400" algn="l" defTabSz="914400" rtl="0" eaLnBrk="1" latinLnBrk="0" hangingPunct="1">
                        <a:defRPr kumimoji="1" sz="1800" kern="1200">
                          <a:solidFill>
                            <a:schemeClr val="tx1"/>
                          </a:solidFill>
                          <a:latin typeface="Arial"/>
                          <a:ea typeface="MS PGothic"/>
                        </a:defRPr>
                      </a:lvl3pPr>
                      <a:lvl4pPr marL="1371600" algn="l" defTabSz="914400" rtl="0" eaLnBrk="1" latinLnBrk="0" hangingPunct="1">
                        <a:defRPr kumimoji="1" sz="1800" kern="1200">
                          <a:solidFill>
                            <a:schemeClr val="tx1"/>
                          </a:solidFill>
                          <a:latin typeface="Arial"/>
                          <a:ea typeface="MS PGothic"/>
                        </a:defRPr>
                      </a:lvl4pPr>
                      <a:lvl5pPr marL="1828800" algn="l" defTabSz="914400" rtl="0" eaLnBrk="1" latinLnBrk="0" hangingPunct="1">
                        <a:defRPr kumimoji="1" sz="1800" kern="1200">
                          <a:solidFill>
                            <a:schemeClr val="tx1"/>
                          </a:solidFill>
                          <a:latin typeface="Arial"/>
                          <a:ea typeface="MS PGothic"/>
                        </a:defRPr>
                      </a:lvl5pPr>
                      <a:lvl6pPr marL="2286000" algn="l" defTabSz="914400" rtl="0" eaLnBrk="1" latinLnBrk="0" hangingPunct="1">
                        <a:defRPr kumimoji="1" sz="1800" kern="1200">
                          <a:solidFill>
                            <a:schemeClr val="tx1"/>
                          </a:solidFill>
                          <a:latin typeface="Arial"/>
                          <a:ea typeface="MS PGothic"/>
                        </a:defRPr>
                      </a:lvl6pPr>
                      <a:lvl7pPr marL="2743200" algn="l" defTabSz="914400" rtl="0" eaLnBrk="1" latinLnBrk="0" hangingPunct="1">
                        <a:defRPr kumimoji="1" sz="1800" kern="1200">
                          <a:solidFill>
                            <a:schemeClr val="tx1"/>
                          </a:solidFill>
                          <a:latin typeface="Arial"/>
                          <a:ea typeface="MS PGothic"/>
                        </a:defRPr>
                      </a:lvl7pPr>
                      <a:lvl8pPr marL="3200400" algn="l" defTabSz="914400" rtl="0" eaLnBrk="1" latinLnBrk="0" hangingPunct="1">
                        <a:defRPr kumimoji="1" sz="1800" kern="1200">
                          <a:solidFill>
                            <a:schemeClr val="tx1"/>
                          </a:solidFill>
                          <a:latin typeface="Arial"/>
                          <a:ea typeface="MS PGothic"/>
                        </a:defRPr>
                      </a:lvl8pPr>
                      <a:lvl9pPr marL="3657600" algn="l" defTabSz="914400" rtl="0" eaLnBrk="1" latinLnBrk="0" hangingPunct="1">
                        <a:defRPr kumimoji="1" sz="1800" kern="1200">
                          <a:solidFill>
                            <a:schemeClr val="tx1"/>
                          </a:solidFill>
                          <a:latin typeface="Arial"/>
                          <a:ea typeface="MS PGothic"/>
                        </a:defRPr>
                      </a:lvl9pPr>
                    </a:lstStyle>
                    <a:p>
                      <a:pPr algn="ctr"/>
                      <a:r>
                        <a:rPr lang="en-US" sz="800" b="1" u="none" dirty="0">
                          <a:solidFill>
                            <a:schemeClr val="tx1"/>
                          </a:solidFill>
                        </a:rPr>
                        <a:t>Cumulative </a:t>
                      </a:r>
                    </a:p>
                  </a:txBody>
                  <a:tcPr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66"/>
                    </a:solidFill>
                  </a:tcPr>
                </a:tc>
              </a:tr>
              <a:tr h="279277">
                <a:tc>
                  <a:txBody>
                    <a:bodyPr/>
                    <a:lstStyle>
                      <a:defPPr>
                        <a:defRPr lang="ja-JP"/>
                      </a:defPPr>
                      <a:lvl1pPr marL="0" algn="l" defTabSz="914400" rtl="0" eaLnBrk="1" latinLnBrk="0" hangingPunct="1">
                        <a:defRPr kumimoji="1" sz="1800" kern="1200">
                          <a:solidFill>
                            <a:schemeClr val="tx1"/>
                          </a:solidFill>
                          <a:latin typeface="Arial"/>
                          <a:ea typeface="MS PGothic"/>
                        </a:defRPr>
                      </a:lvl1pPr>
                      <a:lvl2pPr marL="457200" algn="l" defTabSz="914400" rtl="0" eaLnBrk="1" latinLnBrk="0" hangingPunct="1">
                        <a:defRPr kumimoji="1" sz="1800" kern="1200">
                          <a:solidFill>
                            <a:schemeClr val="tx1"/>
                          </a:solidFill>
                          <a:latin typeface="Arial"/>
                          <a:ea typeface="MS PGothic"/>
                        </a:defRPr>
                      </a:lvl2pPr>
                      <a:lvl3pPr marL="914400" algn="l" defTabSz="914400" rtl="0" eaLnBrk="1" latinLnBrk="0" hangingPunct="1">
                        <a:defRPr kumimoji="1" sz="1800" kern="1200">
                          <a:solidFill>
                            <a:schemeClr val="tx1"/>
                          </a:solidFill>
                          <a:latin typeface="Arial"/>
                          <a:ea typeface="MS PGothic"/>
                        </a:defRPr>
                      </a:lvl3pPr>
                      <a:lvl4pPr marL="1371600" algn="l" defTabSz="914400" rtl="0" eaLnBrk="1" latinLnBrk="0" hangingPunct="1">
                        <a:defRPr kumimoji="1" sz="1800" kern="1200">
                          <a:solidFill>
                            <a:schemeClr val="tx1"/>
                          </a:solidFill>
                          <a:latin typeface="Arial"/>
                          <a:ea typeface="MS PGothic"/>
                        </a:defRPr>
                      </a:lvl4pPr>
                      <a:lvl5pPr marL="1828800" algn="l" defTabSz="914400" rtl="0" eaLnBrk="1" latinLnBrk="0" hangingPunct="1">
                        <a:defRPr kumimoji="1" sz="1800" kern="1200">
                          <a:solidFill>
                            <a:schemeClr val="tx1"/>
                          </a:solidFill>
                          <a:latin typeface="Arial"/>
                          <a:ea typeface="MS PGothic"/>
                        </a:defRPr>
                      </a:lvl5pPr>
                      <a:lvl6pPr marL="2286000" algn="l" defTabSz="914400" rtl="0" eaLnBrk="1" latinLnBrk="0" hangingPunct="1">
                        <a:defRPr kumimoji="1" sz="1800" kern="1200">
                          <a:solidFill>
                            <a:schemeClr val="tx1"/>
                          </a:solidFill>
                          <a:latin typeface="Arial"/>
                          <a:ea typeface="MS PGothic"/>
                        </a:defRPr>
                      </a:lvl6pPr>
                      <a:lvl7pPr marL="2743200" algn="l" defTabSz="914400" rtl="0" eaLnBrk="1" latinLnBrk="0" hangingPunct="1">
                        <a:defRPr kumimoji="1" sz="1800" kern="1200">
                          <a:solidFill>
                            <a:schemeClr val="tx1"/>
                          </a:solidFill>
                          <a:latin typeface="Arial"/>
                          <a:ea typeface="MS PGothic"/>
                        </a:defRPr>
                      </a:lvl7pPr>
                      <a:lvl8pPr marL="3200400" algn="l" defTabSz="914400" rtl="0" eaLnBrk="1" latinLnBrk="0" hangingPunct="1">
                        <a:defRPr kumimoji="1" sz="1800" kern="1200">
                          <a:solidFill>
                            <a:schemeClr val="tx1"/>
                          </a:solidFill>
                          <a:latin typeface="Arial"/>
                          <a:ea typeface="MS PGothic"/>
                        </a:defRPr>
                      </a:lvl8pPr>
                      <a:lvl9pPr marL="3657600" algn="l" defTabSz="914400" rtl="0" eaLnBrk="1" latinLnBrk="0" hangingPunct="1">
                        <a:defRPr kumimoji="1" sz="1800" kern="1200">
                          <a:solidFill>
                            <a:schemeClr val="tx1"/>
                          </a:solidFill>
                          <a:latin typeface="Arial"/>
                          <a:ea typeface="MS PGothic"/>
                        </a:defRPr>
                      </a:lvl9pPr>
                    </a:lstStyle>
                    <a:p>
                      <a:pPr algn="r"/>
                      <a:r>
                        <a:rPr lang="en-US" sz="800"/>
                        <a:t>&lt; 10M </a:t>
                      </a:r>
                    </a:p>
                  </a:txBody>
                  <a:tcPr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DF4F9"/>
                    </a:solidFill>
                  </a:tcPr>
                </a:tc>
                <a:tc>
                  <a:txBody>
                    <a:bodyPr/>
                    <a:lstStyle>
                      <a:defPPr>
                        <a:defRPr lang="ja-JP"/>
                      </a:defPPr>
                      <a:lvl1pPr marL="0" algn="l" defTabSz="914400" rtl="0" eaLnBrk="1" latinLnBrk="0" hangingPunct="1">
                        <a:defRPr kumimoji="1" sz="1800" kern="1200">
                          <a:solidFill>
                            <a:schemeClr val="tx1"/>
                          </a:solidFill>
                          <a:latin typeface="Arial"/>
                          <a:ea typeface="MS PGothic"/>
                        </a:defRPr>
                      </a:lvl1pPr>
                      <a:lvl2pPr marL="457200" algn="l" defTabSz="914400" rtl="0" eaLnBrk="1" latinLnBrk="0" hangingPunct="1">
                        <a:defRPr kumimoji="1" sz="1800" kern="1200">
                          <a:solidFill>
                            <a:schemeClr val="tx1"/>
                          </a:solidFill>
                          <a:latin typeface="Arial"/>
                          <a:ea typeface="MS PGothic"/>
                        </a:defRPr>
                      </a:lvl2pPr>
                      <a:lvl3pPr marL="914400" algn="l" defTabSz="914400" rtl="0" eaLnBrk="1" latinLnBrk="0" hangingPunct="1">
                        <a:defRPr kumimoji="1" sz="1800" kern="1200">
                          <a:solidFill>
                            <a:schemeClr val="tx1"/>
                          </a:solidFill>
                          <a:latin typeface="Arial"/>
                          <a:ea typeface="MS PGothic"/>
                        </a:defRPr>
                      </a:lvl3pPr>
                      <a:lvl4pPr marL="1371600" algn="l" defTabSz="914400" rtl="0" eaLnBrk="1" latinLnBrk="0" hangingPunct="1">
                        <a:defRPr kumimoji="1" sz="1800" kern="1200">
                          <a:solidFill>
                            <a:schemeClr val="tx1"/>
                          </a:solidFill>
                          <a:latin typeface="Arial"/>
                          <a:ea typeface="MS PGothic"/>
                        </a:defRPr>
                      </a:lvl4pPr>
                      <a:lvl5pPr marL="1828800" algn="l" defTabSz="914400" rtl="0" eaLnBrk="1" latinLnBrk="0" hangingPunct="1">
                        <a:defRPr kumimoji="1" sz="1800" kern="1200">
                          <a:solidFill>
                            <a:schemeClr val="tx1"/>
                          </a:solidFill>
                          <a:latin typeface="Arial"/>
                          <a:ea typeface="MS PGothic"/>
                        </a:defRPr>
                      </a:lvl5pPr>
                      <a:lvl6pPr marL="2286000" algn="l" defTabSz="914400" rtl="0" eaLnBrk="1" latinLnBrk="0" hangingPunct="1">
                        <a:defRPr kumimoji="1" sz="1800" kern="1200">
                          <a:solidFill>
                            <a:schemeClr val="tx1"/>
                          </a:solidFill>
                          <a:latin typeface="Arial"/>
                          <a:ea typeface="MS PGothic"/>
                        </a:defRPr>
                      </a:lvl6pPr>
                      <a:lvl7pPr marL="2743200" algn="l" defTabSz="914400" rtl="0" eaLnBrk="1" latinLnBrk="0" hangingPunct="1">
                        <a:defRPr kumimoji="1" sz="1800" kern="1200">
                          <a:solidFill>
                            <a:schemeClr val="tx1"/>
                          </a:solidFill>
                          <a:latin typeface="Arial"/>
                          <a:ea typeface="MS PGothic"/>
                        </a:defRPr>
                      </a:lvl7pPr>
                      <a:lvl8pPr marL="3200400" algn="l" defTabSz="914400" rtl="0" eaLnBrk="1" latinLnBrk="0" hangingPunct="1">
                        <a:defRPr kumimoji="1" sz="1800" kern="1200">
                          <a:solidFill>
                            <a:schemeClr val="tx1"/>
                          </a:solidFill>
                          <a:latin typeface="Arial"/>
                          <a:ea typeface="MS PGothic"/>
                        </a:defRPr>
                      </a:lvl8pPr>
                      <a:lvl9pPr marL="3657600" algn="l" defTabSz="914400" rtl="0" eaLnBrk="1" latinLnBrk="0" hangingPunct="1">
                        <a:defRPr kumimoji="1" sz="1800" kern="1200">
                          <a:solidFill>
                            <a:schemeClr val="tx1"/>
                          </a:solidFill>
                          <a:latin typeface="Arial"/>
                          <a:ea typeface="MS PGothic"/>
                        </a:defRPr>
                      </a:lvl9pPr>
                    </a:lstStyle>
                    <a:p>
                      <a:pPr algn="r"/>
                      <a:r>
                        <a:rPr lang="en-US" altLang="ja-JP" sz="800" dirty="0"/>
                        <a:t>3613 </a:t>
                      </a:r>
                    </a:p>
                  </a:txBody>
                  <a:tcPr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DF4F9"/>
                    </a:solidFill>
                  </a:tcPr>
                </a:tc>
                <a:tc>
                  <a:txBody>
                    <a:bodyPr/>
                    <a:lstStyle>
                      <a:defPPr>
                        <a:defRPr lang="ja-JP"/>
                      </a:defPPr>
                      <a:lvl1pPr marL="0" algn="l" defTabSz="914400" rtl="0" eaLnBrk="1" latinLnBrk="0" hangingPunct="1">
                        <a:defRPr kumimoji="1" sz="1800" kern="1200">
                          <a:solidFill>
                            <a:schemeClr val="tx1"/>
                          </a:solidFill>
                          <a:latin typeface="Arial"/>
                          <a:ea typeface="MS PGothic"/>
                        </a:defRPr>
                      </a:lvl1pPr>
                      <a:lvl2pPr marL="457200" algn="l" defTabSz="914400" rtl="0" eaLnBrk="1" latinLnBrk="0" hangingPunct="1">
                        <a:defRPr kumimoji="1" sz="1800" kern="1200">
                          <a:solidFill>
                            <a:schemeClr val="tx1"/>
                          </a:solidFill>
                          <a:latin typeface="Arial"/>
                          <a:ea typeface="MS PGothic"/>
                        </a:defRPr>
                      </a:lvl2pPr>
                      <a:lvl3pPr marL="914400" algn="l" defTabSz="914400" rtl="0" eaLnBrk="1" latinLnBrk="0" hangingPunct="1">
                        <a:defRPr kumimoji="1" sz="1800" kern="1200">
                          <a:solidFill>
                            <a:schemeClr val="tx1"/>
                          </a:solidFill>
                          <a:latin typeface="Arial"/>
                          <a:ea typeface="MS PGothic"/>
                        </a:defRPr>
                      </a:lvl3pPr>
                      <a:lvl4pPr marL="1371600" algn="l" defTabSz="914400" rtl="0" eaLnBrk="1" latinLnBrk="0" hangingPunct="1">
                        <a:defRPr kumimoji="1" sz="1800" kern="1200">
                          <a:solidFill>
                            <a:schemeClr val="tx1"/>
                          </a:solidFill>
                          <a:latin typeface="Arial"/>
                          <a:ea typeface="MS PGothic"/>
                        </a:defRPr>
                      </a:lvl4pPr>
                      <a:lvl5pPr marL="1828800" algn="l" defTabSz="914400" rtl="0" eaLnBrk="1" latinLnBrk="0" hangingPunct="1">
                        <a:defRPr kumimoji="1" sz="1800" kern="1200">
                          <a:solidFill>
                            <a:schemeClr val="tx1"/>
                          </a:solidFill>
                          <a:latin typeface="Arial"/>
                          <a:ea typeface="MS PGothic"/>
                        </a:defRPr>
                      </a:lvl5pPr>
                      <a:lvl6pPr marL="2286000" algn="l" defTabSz="914400" rtl="0" eaLnBrk="1" latinLnBrk="0" hangingPunct="1">
                        <a:defRPr kumimoji="1" sz="1800" kern="1200">
                          <a:solidFill>
                            <a:schemeClr val="tx1"/>
                          </a:solidFill>
                          <a:latin typeface="Arial"/>
                          <a:ea typeface="MS PGothic"/>
                        </a:defRPr>
                      </a:lvl6pPr>
                      <a:lvl7pPr marL="2743200" algn="l" defTabSz="914400" rtl="0" eaLnBrk="1" latinLnBrk="0" hangingPunct="1">
                        <a:defRPr kumimoji="1" sz="1800" kern="1200">
                          <a:solidFill>
                            <a:schemeClr val="tx1"/>
                          </a:solidFill>
                          <a:latin typeface="Arial"/>
                          <a:ea typeface="MS PGothic"/>
                        </a:defRPr>
                      </a:lvl7pPr>
                      <a:lvl8pPr marL="3200400" algn="l" defTabSz="914400" rtl="0" eaLnBrk="1" latinLnBrk="0" hangingPunct="1">
                        <a:defRPr kumimoji="1" sz="1800" kern="1200">
                          <a:solidFill>
                            <a:schemeClr val="tx1"/>
                          </a:solidFill>
                          <a:latin typeface="Arial"/>
                          <a:ea typeface="MS PGothic"/>
                        </a:defRPr>
                      </a:lvl8pPr>
                      <a:lvl9pPr marL="3657600" algn="l" defTabSz="914400" rtl="0" eaLnBrk="1" latinLnBrk="0" hangingPunct="1">
                        <a:defRPr kumimoji="1" sz="1800" kern="1200">
                          <a:solidFill>
                            <a:schemeClr val="tx1"/>
                          </a:solidFill>
                          <a:latin typeface="Arial"/>
                          <a:ea typeface="MS PGothic"/>
                        </a:defRPr>
                      </a:lvl9pPr>
                    </a:lstStyle>
                    <a:p>
                      <a:pPr algn="r"/>
                      <a:r>
                        <a:rPr lang="en-US" altLang="ja-JP" sz="800"/>
                        <a:t>3613 </a:t>
                      </a:r>
                    </a:p>
                  </a:txBody>
                  <a:tcPr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DF4F9"/>
                    </a:solidFill>
                  </a:tcPr>
                </a:tc>
              </a:tr>
              <a:tr h="279277">
                <a:tc>
                  <a:txBody>
                    <a:bodyPr/>
                    <a:lstStyle>
                      <a:defPPr>
                        <a:defRPr lang="ja-JP"/>
                      </a:defPPr>
                      <a:lvl1pPr marL="0" algn="l" defTabSz="914400" rtl="0" eaLnBrk="1" latinLnBrk="0" hangingPunct="1">
                        <a:defRPr kumimoji="1" sz="1800" kern="1200">
                          <a:solidFill>
                            <a:schemeClr val="tx1"/>
                          </a:solidFill>
                          <a:latin typeface="Arial"/>
                          <a:ea typeface="MS PGothic"/>
                        </a:defRPr>
                      </a:lvl1pPr>
                      <a:lvl2pPr marL="457200" algn="l" defTabSz="914400" rtl="0" eaLnBrk="1" latinLnBrk="0" hangingPunct="1">
                        <a:defRPr kumimoji="1" sz="1800" kern="1200">
                          <a:solidFill>
                            <a:schemeClr val="tx1"/>
                          </a:solidFill>
                          <a:latin typeface="Arial"/>
                          <a:ea typeface="MS PGothic"/>
                        </a:defRPr>
                      </a:lvl2pPr>
                      <a:lvl3pPr marL="914400" algn="l" defTabSz="914400" rtl="0" eaLnBrk="1" latinLnBrk="0" hangingPunct="1">
                        <a:defRPr kumimoji="1" sz="1800" kern="1200">
                          <a:solidFill>
                            <a:schemeClr val="tx1"/>
                          </a:solidFill>
                          <a:latin typeface="Arial"/>
                          <a:ea typeface="MS PGothic"/>
                        </a:defRPr>
                      </a:lvl3pPr>
                      <a:lvl4pPr marL="1371600" algn="l" defTabSz="914400" rtl="0" eaLnBrk="1" latinLnBrk="0" hangingPunct="1">
                        <a:defRPr kumimoji="1" sz="1800" kern="1200">
                          <a:solidFill>
                            <a:schemeClr val="tx1"/>
                          </a:solidFill>
                          <a:latin typeface="Arial"/>
                          <a:ea typeface="MS PGothic"/>
                        </a:defRPr>
                      </a:lvl4pPr>
                      <a:lvl5pPr marL="1828800" algn="l" defTabSz="914400" rtl="0" eaLnBrk="1" latinLnBrk="0" hangingPunct="1">
                        <a:defRPr kumimoji="1" sz="1800" kern="1200">
                          <a:solidFill>
                            <a:schemeClr val="tx1"/>
                          </a:solidFill>
                          <a:latin typeface="Arial"/>
                          <a:ea typeface="MS PGothic"/>
                        </a:defRPr>
                      </a:lvl5pPr>
                      <a:lvl6pPr marL="2286000" algn="l" defTabSz="914400" rtl="0" eaLnBrk="1" latinLnBrk="0" hangingPunct="1">
                        <a:defRPr kumimoji="1" sz="1800" kern="1200">
                          <a:solidFill>
                            <a:schemeClr val="tx1"/>
                          </a:solidFill>
                          <a:latin typeface="Arial"/>
                          <a:ea typeface="MS PGothic"/>
                        </a:defRPr>
                      </a:lvl6pPr>
                      <a:lvl7pPr marL="2743200" algn="l" defTabSz="914400" rtl="0" eaLnBrk="1" latinLnBrk="0" hangingPunct="1">
                        <a:defRPr kumimoji="1" sz="1800" kern="1200">
                          <a:solidFill>
                            <a:schemeClr val="tx1"/>
                          </a:solidFill>
                          <a:latin typeface="Arial"/>
                          <a:ea typeface="MS PGothic"/>
                        </a:defRPr>
                      </a:lvl7pPr>
                      <a:lvl8pPr marL="3200400" algn="l" defTabSz="914400" rtl="0" eaLnBrk="1" latinLnBrk="0" hangingPunct="1">
                        <a:defRPr kumimoji="1" sz="1800" kern="1200">
                          <a:solidFill>
                            <a:schemeClr val="tx1"/>
                          </a:solidFill>
                          <a:latin typeface="Arial"/>
                          <a:ea typeface="MS PGothic"/>
                        </a:defRPr>
                      </a:lvl8pPr>
                      <a:lvl9pPr marL="3657600" algn="l" defTabSz="914400" rtl="0" eaLnBrk="1" latinLnBrk="0" hangingPunct="1">
                        <a:defRPr kumimoji="1" sz="1800" kern="1200">
                          <a:solidFill>
                            <a:schemeClr val="tx1"/>
                          </a:solidFill>
                          <a:latin typeface="Arial"/>
                          <a:ea typeface="MS PGothic"/>
                        </a:defRPr>
                      </a:lvl9pPr>
                    </a:lstStyle>
                    <a:p>
                      <a:pPr algn="r"/>
                      <a:r>
                        <a:rPr lang="en-US" sz="800"/>
                        <a:t>&lt; 100M </a:t>
                      </a:r>
                    </a:p>
                  </a:txBody>
                  <a:tcPr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defPPr>
                        <a:defRPr lang="ja-JP"/>
                      </a:defPPr>
                      <a:lvl1pPr marL="0" algn="l" defTabSz="914400" rtl="0" eaLnBrk="1" latinLnBrk="0" hangingPunct="1">
                        <a:defRPr kumimoji="1" sz="1800" kern="1200">
                          <a:solidFill>
                            <a:schemeClr val="tx1"/>
                          </a:solidFill>
                          <a:latin typeface="Arial"/>
                          <a:ea typeface="MS PGothic"/>
                        </a:defRPr>
                      </a:lvl1pPr>
                      <a:lvl2pPr marL="457200" algn="l" defTabSz="914400" rtl="0" eaLnBrk="1" latinLnBrk="0" hangingPunct="1">
                        <a:defRPr kumimoji="1" sz="1800" kern="1200">
                          <a:solidFill>
                            <a:schemeClr val="tx1"/>
                          </a:solidFill>
                          <a:latin typeface="Arial"/>
                          <a:ea typeface="MS PGothic"/>
                        </a:defRPr>
                      </a:lvl2pPr>
                      <a:lvl3pPr marL="914400" algn="l" defTabSz="914400" rtl="0" eaLnBrk="1" latinLnBrk="0" hangingPunct="1">
                        <a:defRPr kumimoji="1" sz="1800" kern="1200">
                          <a:solidFill>
                            <a:schemeClr val="tx1"/>
                          </a:solidFill>
                          <a:latin typeface="Arial"/>
                          <a:ea typeface="MS PGothic"/>
                        </a:defRPr>
                      </a:lvl3pPr>
                      <a:lvl4pPr marL="1371600" algn="l" defTabSz="914400" rtl="0" eaLnBrk="1" latinLnBrk="0" hangingPunct="1">
                        <a:defRPr kumimoji="1" sz="1800" kern="1200">
                          <a:solidFill>
                            <a:schemeClr val="tx1"/>
                          </a:solidFill>
                          <a:latin typeface="Arial"/>
                          <a:ea typeface="MS PGothic"/>
                        </a:defRPr>
                      </a:lvl4pPr>
                      <a:lvl5pPr marL="1828800" algn="l" defTabSz="914400" rtl="0" eaLnBrk="1" latinLnBrk="0" hangingPunct="1">
                        <a:defRPr kumimoji="1" sz="1800" kern="1200">
                          <a:solidFill>
                            <a:schemeClr val="tx1"/>
                          </a:solidFill>
                          <a:latin typeface="Arial"/>
                          <a:ea typeface="MS PGothic"/>
                        </a:defRPr>
                      </a:lvl5pPr>
                      <a:lvl6pPr marL="2286000" algn="l" defTabSz="914400" rtl="0" eaLnBrk="1" latinLnBrk="0" hangingPunct="1">
                        <a:defRPr kumimoji="1" sz="1800" kern="1200">
                          <a:solidFill>
                            <a:schemeClr val="tx1"/>
                          </a:solidFill>
                          <a:latin typeface="Arial"/>
                          <a:ea typeface="MS PGothic"/>
                        </a:defRPr>
                      </a:lvl6pPr>
                      <a:lvl7pPr marL="2743200" algn="l" defTabSz="914400" rtl="0" eaLnBrk="1" latinLnBrk="0" hangingPunct="1">
                        <a:defRPr kumimoji="1" sz="1800" kern="1200">
                          <a:solidFill>
                            <a:schemeClr val="tx1"/>
                          </a:solidFill>
                          <a:latin typeface="Arial"/>
                          <a:ea typeface="MS PGothic"/>
                        </a:defRPr>
                      </a:lvl7pPr>
                      <a:lvl8pPr marL="3200400" algn="l" defTabSz="914400" rtl="0" eaLnBrk="1" latinLnBrk="0" hangingPunct="1">
                        <a:defRPr kumimoji="1" sz="1800" kern="1200">
                          <a:solidFill>
                            <a:schemeClr val="tx1"/>
                          </a:solidFill>
                          <a:latin typeface="Arial"/>
                          <a:ea typeface="MS PGothic"/>
                        </a:defRPr>
                      </a:lvl8pPr>
                      <a:lvl9pPr marL="3657600" algn="l" defTabSz="914400" rtl="0" eaLnBrk="1" latinLnBrk="0" hangingPunct="1">
                        <a:defRPr kumimoji="1" sz="1800" kern="1200">
                          <a:solidFill>
                            <a:schemeClr val="tx1"/>
                          </a:solidFill>
                          <a:latin typeface="Arial"/>
                          <a:ea typeface="MS PGothic"/>
                        </a:defRPr>
                      </a:lvl9pPr>
                    </a:lstStyle>
                    <a:p>
                      <a:pPr algn="r"/>
                      <a:r>
                        <a:rPr lang="en-US" altLang="ja-JP" sz="800"/>
                        <a:t>475 </a:t>
                      </a:r>
                    </a:p>
                  </a:txBody>
                  <a:tcPr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defPPr>
                        <a:defRPr lang="ja-JP"/>
                      </a:defPPr>
                      <a:lvl1pPr marL="0" algn="l" defTabSz="914400" rtl="0" eaLnBrk="1" latinLnBrk="0" hangingPunct="1">
                        <a:defRPr kumimoji="1" sz="1800" kern="1200">
                          <a:solidFill>
                            <a:schemeClr val="tx1"/>
                          </a:solidFill>
                          <a:latin typeface="Arial"/>
                          <a:ea typeface="MS PGothic"/>
                        </a:defRPr>
                      </a:lvl1pPr>
                      <a:lvl2pPr marL="457200" algn="l" defTabSz="914400" rtl="0" eaLnBrk="1" latinLnBrk="0" hangingPunct="1">
                        <a:defRPr kumimoji="1" sz="1800" kern="1200">
                          <a:solidFill>
                            <a:schemeClr val="tx1"/>
                          </a:solidFill>
                          <a:latin typeface="Arial"/>
                          <a:ea typeface="MS PGothic"/>
                        </a:defRPr>
                      </a:lvl2pPr>
                      <a:lvl3pPr marL="914400" algn="l" defTabSz="914400" rtl="0" eaLnBrk="1" latinLnBrk="0" hangingPunct="1">
                        <a:defRPr kumimoji="1" sz="1800" kern="1200">
                          <a:solidFill>
                            <a:schemeClr val="tx1"/>
                          </a:solidFill>
                          <a:latin typeface="Arial"/>
                          <a:ea typeface="MS PGothic"/>
                        </a:defRPr>
                      </a:lvl3pPr>
                      <a:lvl4pPr marL="1371600" algn="l" defTabSz="914400" rtl="0" eaLnBrk="1" latinLnBrk="0" hangingPunct="1">
                        <a:defRPr kumimoji="1" sz="1800" kern="1200">
                          <a:solidFill>
                            <a:schemeClr val="tx1"/>
                          </a:solidFill>
                          <a:latin typeface="Arial"/>
                          <a:ea typeface="MS PGothic"/>
                        </a:defRPr>
                      </a:lvl4pPr>
                      <a:lvl5pPr marL="1828800" algn="l" defTabSz="914400" rtl="0" eaLnBrk="1" latinLnBrk="0" hangingPunct="1">
                        <a:defRPr kumimoji="1" sz="1800" kern="1200">
                          <a:solidFill>
                            <a:schemeClr val="tx1"/>
                          </a:solidFill>
                          <a:latin typeface="Arial"/>
                          <a:ea typeface="MS PGothic"/>
                        </a:defRPr>
                      </a:lvl5pPr>
                      <a:lvl6pPr marL="2286000" algn="l" defTabSz="914400" rtl="0" eaLnBrk="1" latinLnBrk="0" hangingPunct="1">
                        <a:defRPr kumimoji="1" sz="1800" kern="1200">
                          <a:solidFill>
                            <a:schemeClr val="tx1"/>
                          </a:solidFill>
                          <a:latin typeface="Arial"/>
                          <a:ea typeface="MS PGothic"/>
                        </a:defRPr>
                      </a:lvl6pPr>
                      <a:lvl7pPr marL="2743200" algn="l" defTabSz="914400" rtl="0" eaLnBrk="1" latinLnBrk="0" hangingPunct="1">
                        <a:defRPr kumimoji="1" sz="1800" kern="1200">
                          <a:solidFill>
                            <a:schemeClr val="tx1"/>
                          </a:solidFill>
                          <a:latin typeface="Arial"/>
                          <a:ea typeface="MS PGothic"/>
                        </a:defRPr>
                      </a:lvl7pPr>
                      <a:lvl8pPr marL="3200400" algn="l" defTabSz="914400" rtl="0" eaLnBrk="1" latinLnBrk="0" hangingPunct="1">
                        <a:defRPr kumimoji="1" sz="1800" kern="1200">
                          <a:solidFill>
                            <a:schemeClr val="tx1"/>
                          </a:solidFill>
                          <a:latin typeface="Arial"/>
                          <a:ea typeface="MS PGothic"/>
                        </a:defRPr>
                      </a:lvl8pPr>
                      <a:lvl9pPr marL="3657600" algn="l" defTabSz="914400" rtl="0" eaLnBrk="1" latinLnBrk="0" hangingPunct="1">
                        <a:defRPr kumimoji="1" sz="1800" kern="1200">
                          <a:solidFill>
                            <a:schemeClr val="tx1"/>
                          </a:solidFill>
                          <a:latin typeface="Arial"/>
                          <a:ea typeface="MS PGothic"/>
                        </a:defRPr>
                      </a:lvl9pPr>
                    </a:lstStyle>
                    <a:p>
                      <a:pPr algn="r"/>
                      <a:r>
                        <a:rPr lang="en-US" altLang="ja-JP" sz="800"/>
                        <a:t>4088 </a:t>
                      </a:r>
                    </a:p>
                  </a:txBody>
                  <a:tcPr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79277">
                <a:tc>
                  <a:txBody>
                    <a:bodyPr/>
                    <a:lstStyle>
                      <a:defPPr>
                        <a:defRPr lang="ja-JP"/>
                      </a:defPPr>
                      <a:lvl1pPr marL="0" algn="l" defTabSz="914400" rtl="0" eaLnBrk="1" latinLnBrk="0" hangingPunct="1">
                        <a:defRPr kumimoji="1" sz="1800" kern="1200">
                          <a:solidFill>
                            <a:schemeClr val="tx1"/>
                          </a:solidFill>
                          <a:latin typeface="Arial"/>
                          <a:ea typeface="MS PGothic"/>
                        </a:defRPr>
                      </a:lvl1pPr>
                      <a:lvl2pPr marL="457200" algn="l" defTabSz="914400" rtl="0" eaLnBrk="1" latinLnBrk="0" hangingPunct="1">
                        <a:defRPr kumimoji="1" sz="1800" kern="1200">
                          <a:solidFill>
                            <a:schemeClr val="tx1"/>
                          </a:solidFill>
                          <a:latin typeface="Arial"/>
                          <a:ea typeface="MS PGothic"/>
                        </a:defRPr>
                      </a:lvl2pPr>
                      <a:lvl3pPr marL="914400" algn="l" defTabSz="914400" rtl="0" eaLnBrk="1" latinLnBrk="0" hangingPunct="1">
                        <a:defRPr kumimoji="1" sz="1800" kern="1200">
                          <a:solidFill>
                            <a:schemeClr val="tx1"/>
                          </a:solidFill>
                          <a:latin typeface="Arial"/>
                          <a:ea typeface="MS PGothic"/>
                        </a:defRPr>
                      </a:lvl3pPr>
                      <a:lvl4pPr marL="1371600" algn="l" defTabSz="914400" rtl="0" eaLnBrk="1" latinLnBrk="0" hangingPunct="1">
                        <a:defRPr kumimoji="1" sz="1800" kern="1200">
                          <a:solidFill>
                            <a:schemeClr val="tx1"/>
                          </a:solidFill>
                          <a:latin typeface="Arial"/>
                          <a:ea typeface="MS PGothic"/>
                        </a:defRPr>
                      </a:lvl4pPr>
                      <a:lvl5pPr marL="1828800" algn="l" defTabSz="914400" rtl="0" eaLnBrk="1" latinLnBrk="0" hangingPunct="1">
                        <a:defRPr kumimoji="1" sz="1800" kern="1200">
                          <a:solidFill>
                            <a:schemeClr val="tx1"/>
                          </a:solidFill>
                          <a:latin typeface="Arial"/>
                          <a:ea typeface="MS PGothic"/>
                        </a:defRPr>
                      </a:lvl5pPr>
                      <a:lvl6pPr marL="2286000" algn="l" defTabSz="914400" rtl="0" eaLnBrk="1" latinLnBrk="0" hangingPunct="1">
                        <a:defRPr kumimoji="1" sz="1800" kern="1200">
                          <a:solidFill>
                            <a:schemeClr val="tx1"/>
                          </a:solidFill>
                          <a:latin typeface="Arial"/>
                          <a:ea typeface="MS PGothic"/>
                        </a:defRPr>
                      </a:lvl6pPr>
                      <a:lvl7pPr marL="2743200" algn="l" defTabSz="914400" rtl="0" eaLnBrk="1" latinLnBrk="0" hangingPunct="1">
                        <a:defRPr kumimoji="1" sz="1800" kern="1200">
                          <a:solidFill>
                            <a:schemeClr val="tx1"/>
                          </a:solidFill>
                          <a:latin typeface="Arial"/>
                          <a:ea typeface="MS PGothic"/>
                        </a:defRPr>
                      </a:lvl7pPr>
                      <a:lvl8pPr marL="3200400" algn="l" defTabSz="914400" rtl="0" eaLnBrk="1" latinLnBrk="0" hangingPunct="1">
                        <a:defRPr kumimoji="1" sz="1800" kern="1200">
                          <a:solidFill>
                            <a:schemeClr val="tx1"/>
                          </a:solidFill>
                          <a:latin typeface="Arial"/>
                          <a:ea typeface="MS PGothic"/>
                        </a:defRPr>
                      </a:lvl8pPr>
                      <a:lvl9pPr marL="3657600" algn="l" defTabSz="914400" rtl="0" eaLnBrk="1" latinLnBrk="0" hangingPunct="1">
                        <a:defRPr kumimoji="1" sz="1800" kern="1200">
                          <a:solidFill>
                            <a:schemeClr val="tx1"/>
                          </a:solidFill>
                          <a:latin typeface="Arial"/>
                          <a:ea typeface="MS PGothic"/>
                        </a:defRPr>
                      </a:lvl9pPr>
                    </a:lstStyle>
                    <a:p>
                      <a:pPr algn="r"/>
                      <a:r>
                        <a:rPr lang="en-US" sz="800"/>
                        <a:t>&lt; 1000M </a:t>
                      </a:r>
                    </a:p>
                  </a:txBody>
                  <a:tcPr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DF4F9"/>
                    </a:solidFill>
                  </a:tcPr>
                </a:tc>
                <a:tc>
                  <a:txBody>
                    <a:bodyPr/>
                    <a:lstStyle>
                      <a:defPPr>
                        <a:defRPr lang="ja-JP"/>
                      </a:defPPr>
                      <a:lvl1pPr marL="0" algn="l" defTabSz="914400" rtl="0" eaLnBrk="1" latinLnBrk="0" hangingPunct="1">
                        <a:defRPr kumimoji="1" sz="1800" kern="1200">
                          <a:solidFill>
                            <a:schemeClr val="tx1"/>
                          </a:solidFill>
                          <a:latin typeface="Arial"/>
                          <a:ea typeface="MS PGothic"/>
                        </a:defRPr>
                      </a:lvl1pPr>
                      <a:lvl2pPr marL="457200" algn="l" defTabSz="914400" rtl="0" eaLnBrk="1" latinLnBrk="0" hangingPunct="1">
                        <a:defRPr kumimoji="1" sz="1800" kern="1200">
                          <a:solidFill>
                            <a:schemeClr val="tx1"/>
                          </a:solidFill>
                          <a:latin typeface="Arial"/>
                          <a:ea typeface="MS PGothic"/>
                        </a:defRPr>
                      </a:lvl2pPr>
                      <a:lvl3pPr marL="914400" algn="l" defTabSz="914400" rtl="0" eaLnBrk="1" latinLnBrk="0" hangingPunct="1">
                        <a:defRPr kumimoji="1" sz="1800" kern="1200">
                          <a:solidFill>
                            <a:schemeClr val="tx1"/>
                          </a:solidFill>
                          <a:latin typeface="Arial"/>
                          <a:ea typeface="MS PGothic"/>
                        </a:defRPr>
                      </a:lvl3pPr>
                      <a:lvl4pPr marL="1371600" algn="l" defTabSz="914400" rtl="0" eaLnBrk="1" latinLnBrk="0" hangingPunct="1">
                        <a:defRPr kumimoji="1" sz="1800" kern="1200">
                          <a:solidFill>
                            <a:schemeClr val="tx1"/>
                          </a:solidFill>
                          <a:latin typeface="Arial"/>
                          <a:ea typeface="MS PGothic"/>
                        </a:defRPr>
                      </a:lvl4pPr>
                      <a:lvl5pPr marL="1828800" algn="l" defTabSz="914400" rtl="0" eaLnBrk="1" latinLnBrk="0" hangingPunct="1">
                        <a:defRPr kumimoji="1" sz="1800" kern="1200">
                          <a:solidFill>
                            <a:schemeClr val="tx1"/>
                          </a:solidFill>
                          <a:latin typeface="Arial"/>
                          <a:ea typeface="MS PGothic"/>
                        </a:defRPr>
                      </a:lvl5pPr>
                      <a:lvl6pPr marL="2286000" algn="l" defTabSz="914400" rtl="0" eaLnBrk="1" latinLnBrk="0" hangingPunct="1">
                        <a:defRPr kumimoji="1" sz="1800" kern="1200">
                          <a:solidFill>
                            <a:schemeClr val="tx1"/>
                          </a:solidFill>
                          <a:latin typeface="Arial"/>
                          <a:ea typeface="MS PGothic"/>
                        </a:defRPr>
                      </a:lvl6pPr>
                      <a:lvl7pPr marL="2743200" algn="l" defTabSz="914400" rtl="0" eaLnBrk="1" latinLnBrk="0" hangingPunct="1">
                        <a:defRPr kumimoji="1" sz="1800" kern="1200">
                          <a:solidFill>
                            <a:schemeClr val="tx1"/>
                          </a:solidFill>
                          <a:latin typeface="Arial"/>
                          <a:ea typeface="MS PGothic"/>
                        </a:defRPr>
                      </a:lvl7pPr>
                      <a:lvl8pPr marL="3200400" algn="l" defTabSz="914400" rtl="0" eaLnBrk="1" latinLnBrk="0" hangingPunct="1">
                        <a:defRPr kumimoji="1" sz="1800" kern="1200">
                          <a:solidFill>
                            <a:schemeClr val="tx1"/>
                          </a:solidFill>
                          <a:latin typeface="Arial"/>
                          <a:ea typeface="MS PGothic"/>
                        </a:defRPr>
                      </a:lvl8pPr>
                      <a:lvl9pPr marL="3657600" algn="l" defTabSz="914400" rtl="0" eaLnBrk="1" latinLnBrk="0" hangingPunct="1">
                        <a:defRPr kumimoji="1" sz="1800" kern="1200">
                          <a:solidFill>
                            <a:schemeClr val="tx1"/>
                          </a:solidFill>
                          <a:latin typeface="Arial"/>
                          <a:ea typeface="MS PGothic"/>
                        </a:defRPr>
                      </a:lvl9pPr>
                    </a:lstStyle>
                    <a:p>
                      <a:pPr algn="r"/>
                      <a:r>
                        <a:rPr lang="en-US" altLang="ja-JP" sz="800"/>
                        <a:t>7 </a:t>
                      </a:r>
                    </a:p>
                  </a:txBody>
                  <a:tcPr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DF4F9"/>
                    </a:solidFill>
                  </a:tcPr>
                </a:tc>
                <a:tc>
                  <a:txBody>
                    <a:bodyPr/>
                    <a:lstStyle>
                      <a:defPPr>
                        <a:defRPr lang="ja-JP"/>
                      </a:defPPr>
                      <a:lvl1pPr marL="0" algn="l" defTabSz="914400" rtl="0" eaLnBrk="1" latinLnBrk="0" hangingPunct="1">
                        <a:defRPr kumimoji="1" sz="1800" kern="1200">
                          <a:solidFill>
                            <a:schemeClr val="tx1"/>
                          </a:solidFill>
                          <a:latin typeface="Arial"/>
                          <a:ea typeface="MS PGothic"/>
                        </a:defRPr>
                      </a:lvl1pPr>
                      <a:lvl2pPr marL="457200" algn="l" defTabSz="914400" rtl="0" eaLnBrk="1" latinLnBrk="0" hangingPunct="1">
                        <a:defRPr kumimoji="1" sz="1800" kern="1200">
                          <a:solidFill>
                            <a:schemeClr val="tx1"/>
                          </a:solidFill>
                          <a:latin typeface="Arial"/>
                          <a:ea typeface="MS PGothic"/>
                        </a:defRPr>
                      </a:lvl2pPr>
                      <a:lvl3pPr marL="914400" algn="l" defTabSz="914400" rtl="0" eaLnBrk="1" latinLnBrk="0" hangingPunct="1">
                        <a:defRPr kumimoji="1" sz="1800" kern="1200">
                          <a:solidFill>
                            <a:schemeClr val="tx1"/>
                          </a:solidFill>
                          <a:latin typeface="Arial"/>
                          <a:ea typeface="MS PGothic"/>
                        </a:defRPr>
                      </a:lvl3pPr>
                      <a:lvl4pPr marL="1371600" algn="l" defTabSz="914400" rtl="0" eaLnBrk="1" latinLnBrk="0" hangingPunct="1">
                        <a:defRPr kumimoji="1" sz="1800" kern="1200">
                          <a:solidFill>
                            <a:schemeClr val="tx1"/>
                          </a:solidFill>
                          <a:latin typeface="Arial"/>
                          <a:ea typeface="MS PGothic"/>
                        </a:defRPr>
                      </a:lvl4pPr>
                      <a:lvl5pPr marL="1828800" algn="l" defTabSz="914400" rtl="0" eaLnBrk="1" latinLnBrk="0" hangingPunct="1">
                        <a:defRPr kumimoji="1" sz="1800" kern="1200">
                          <a:solidFill>
                            <a:schemeClr val="tx1"/>
                          </a:solidFill>
                          <a:latin typeface="Arial"/>
                          <a:ea typeface="MS PGothic"/>
                        </a:defRPr>
                      </a:lvl5pPr>
                      <a:lvl6pPr marL="2286000" algn="l" defTabSz="914400" rtl="0" eaLnBrk="1" latinLnBrk="0" hangingPunct="1">
                        <a:defRPr kumimoji="1" sz="1800" kern="1200">
                          <a:solidFill>
                            <a:schemeClr val="tx1"/>
                          </a:solidFill>
                          <a:latin typeface="Arial"/>
                          <a:ea typeface="MS PGothic"/>
                        </a:defRPr>
                      </a:lvl6pPr>
                      <a:lvl7pPr marL="2743200" algn="l" defTabSz="914400" rtl="0" eaLnBrk="1" latinLnBrk="0" hangingPunct="1">
                        <a:defRPr kumimoji="1" sz="1800" kern="1200">
                          <a:solidFill>
                            <a:schemeClr val="tx1"/>
                          </a:solidFill>
                          <a:latin typeface="Arial"/>
                          <a:ea typeface="MS PGothic"/>
                        </a:defRPr>
                      </a:lvl7pPr>
                      <a:lvl8pPr marL="3200400" algn="l" defTabSz="914400" rtl="0" eaLnBrk="1" latinLnBrk="0" hangingPunct="1">
                        <a:defRPr kumimoji="1" sz="1800" kern="1200">
                          <a:solidFill>
                            <a:schemeClr val="tx1"/>
                          </a:solidFill>
                          <a:latin typeface="Arial"/>
                          <a:ea typeface="MS PGothic"/>
                        </a:defRPr>
                      </a:lvl8pPr>
                      <a:lvl9pPr marL="3657600" algn="l" defTabSz="914400" rtl="0" eaLnBrk="1" latinLnBrk="0" hangingPunct="1">
                        <a:defRPr kumimoji="1" sz="1800" kern="1200">
                          <a:solidFill>
                            <a:schemeClr val="tx1"/>
                          </a:solidFill>
                          <a:latin typeface="Arial"/>
                          <a:ea typeface="MS PGothic"/>
                        </a:defRPr>
                      </a:lvl9pPr>
                    </a:lstStyle>
                    <a:p>
                      <a:pPr algn="r"/>
                      <a:r>
                        <a:rPr lang="en-US" altLang="ja-JP" sz="800"/>
                        <a:t>4095 </a:t>
                      </a:r>
                    </a:p>
                  </a:txBody>
                  <a:tcPr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DF4F9"/>
                    </a:solidFill>
                  </a:tcPr>
                </a:tc>
              </a:tr>
              <a:tr h="279277">
                <a:tc>
                  <a:txBody>
                    <a:bodyPr/>
                    <a:lstStyle>
                      <a:defPPr>
                        <a:defRPr lang="ja-JP"/>
                      </a:defPPr>
                      <a:lvl1pPr marL="0" algn="l" defTabSz="914400" rtl="0" eaLnBrk="1" latinLnBrk="0" hangingPunct="1">
                        <a:defRPr kumimoji="1" sz="1800" kern="1200">
                          <a:solidFill>
                            <a:schemeClr val="tx1"/>
                          </a:solidFill>
                          <a:latin typeface="Arial"/>
                          <a:ea typeface="MS PGothic"/>
                        </a:defRPr>
                      </a:lvl1pPr>
                      <a:lvl2pPr marL="457200" algn="l" defTabSz="914400" rtl="0" eaLnBrk="1" latinLnBrk="0" hangingPunct="1">
                        <a:defRPr kumimoji="1" sz="1800" kern="1200">
                          <a:solidFill>
                            <a:schemeClr val="tx1"/>
                          </a:solidFill>
                          <a:latin typeface="Arial"/>
                          <a:ea typeface="MS PGothic"/>
                        </a:defRPr>
                      </a:lvl2pPr>
                      <a:lvl3pPr marL="914400" algn="l" defTabSz="914400" rtl="0" eaLnBrk="1" latinLnBrk="0" hangingPunct="1">
                        <a:defRPr kumimoji="1" sz="1800" kern="1200">
                          <a:solidFill>
                            <a:schemeClr val="tx1"/>
                          </a:solidFill>
                          <a:latin typeface="Arial"/>
                          <a:ea typeface="MS PGothic"/>
                        </a:defRPr>
                      </a:lvl3pPr>
                      <a:lvl4pPr marL="1371600" algn="l" defTabSz="914400" rtl="0" eaLnBrk="1" latinLnBrk="0" hangingPunct="1">
                        <a:defRPr kumimoji="1" sz="1800" kern="1200">
                          <a:solidFill>
                            <a:schemeClr val="tx1"/>
                          </a:solidFill>
                          <a:latin typeface="Arial"/>
                          <a:ea typeface="MS PGothic"/>
                        </a:defRPr>
                      </a:lvl4pPr>
                      <a:lvl5pPr marL="1828800" algn="l" defTabSz="914400" rtl="0" eaLnBrk="1" latinLnBrk="0" hangingPunct="1">
                        <a:defRPr kumimoji="1" sz="1800" kern="1200">
                          <a:solidFill>
                            <a:schemeClr val="tx1"/>
                          </a:solidFill>
                          <a:latin typeface="Arial"/>
                          <a:ea typeface="MS PGothic"/>
                        </a:defRPr>
                      </a:lvl5pPr>
                      <a:lvl6pPr marL="2286000" algn="l" defTabSz="914400" rtl="0" eaLnBrk="1" latinLnBrk="0" hangingPunct="1">
                        <a:defRPr kumimoji="1" sz="1800" kern="1200">
                          <a:solidFill>
                            <a:schemeClr val="tx1"/>
                          </a:solidFill>
                          <a:latin typeface="Arial"/>
                          <a:ea typeface="MS PGothic"/>
                        </a:defRPr>
                      </a:lvl6pPr>
                      <a:lvl7pPr marL="2743200" algn="l" defTabSz="914400" rtl="0" eaLnBrk="1" latinLnBrk="0" hangingPunct="1">
                        <a:defRPr kumimoji="1" sz="1800" kern="1200">
                          <a:solidFill>
                            <a:schemeClr val="tx1"/>
                          </a:solidFill>
                          <a:latin typeface="Arial"/>
                          <a:ea typeface="MS PGothic"/>
                        </a:defRPr>
                      </a:lvl7pPr>
                      <a:lvl8pPr marL="3200400" algn="l" defTabSz="914400" rtl="0" eaLnBrk="1" latinLnBrk="0" hangingPunct="1">
                        <a:defRPr kumimoji="1" sz="1800" kern="1200">
                          <a:solidFill>
                            <a:schemeClr val="tx1"/>
                          </a:solidFill>
                          <a:latin typeface="Arial"/>
                          <a:ea typeface="MS PGothic"/>
                        </a:defRPr>
                      </a:lvl8pPr>
                      <a:lvl9pPr marL="3657600" algn="l" defTabSz="914400" rtl="0" eaLnBrk="1" latinLnBrk="0" hangingPunct="1">
                        <a:defRPr kumimoji="1" sz="1800" kern="1200">
                          <a:solidFill>
                            <a:schemeClr val="tx1"/>
                          </a:solidFill>
                          <a:latin typeface="Arial"/>
                          <a:ea typeface="MS PGothic"/>
                        </a:defRPr>
                      </a:lvl9pPr>
                    </a:lstStyle>
                    <a:p>
                      <a:pPr algn="r"/>
                      <a:r>
                        <a:rPr lang="en-US" sz="800"/>
                        <a:t>&lt; 10000M </a:t>
                      </a:r>
                    </a:p>
                  </a:txBody>
                  <a:tcPr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defPPr>
                        <a:defRPr lang="ja-JP"/>
                      </a:defPPr>
                      <a:lvl1pPr marL="0" algn="l" defTabSz="914400" rtl="0" eaLnBrk="1" latinLnBrk="0" hangingPunct="1">
                        <a:defRPr kumimoji="1" sz="1800" kern="1200">
                          <a:solidFill>
                            <a:schemeClr val="tx1"/>
                          </a:solidFill>
                          <a:latin typeface="Arial"/>
                          <a:ea typeface="MS PGothic"/>
                        </a:defRPr>
                      </a:lvl1pPr>
                      <a:lvl2pPr marL="457200" algn="l" defTabSz="914400" rtl="0" eaLnBrk="1" latinLnBrk="0" hangingPunct="1">
                        <a:defRPr kumimoji="1" sz="1800" kern="1200">
                          <a:solidFill>
                            <a:schemeClr val="tx1"/>
                          </a:solidFill>
                          <a:latin typeface="Arial"/>
                          <a:ea typeface="MS PGothic"/>
                        </a:defRPr>
                      </a:lvl2pPr>
                      <a:lvl3pPr marL="914400" algn="l" defTabSz="914400" rtl="0" eaLnBrk="1" latinLnBrk="0" hangingPunct="1">
                        <a:defRPr kumimoji="1" sz="1800" kern="1200">
                          <a:solidFill>
                            <a:schemeClr val="tx1"/>
                          </a:solidFill>
                          <a:latin typeface="Arial"/>
                          <a:ea typeface="MS PGothic"/>
                        </a:defRPr>
                      </a:lvl3pPr>
                      <a:lvl4pPr marL="1371600" algn="l" defTabSz="914400" rtl="0" eaLnBrk="1" latinLnBrk="0" hangingPunct="1">
                        <a:defRPr kumimoji="1" sz="1800" kern="1200">
                          <a:solidFill>
                            <a:schemeClr val="tx1"/>
                          </a:solidFill>
                          <a:latin typeface="Arial"/>
                          <a:ea typeface="MS PGothic"/>
                        </a:defRPr>
                      </a:lvl4pPr>
                      <a:lvl5pPr marL="1828800" algn="l" defTabSz="914400" rtl="0" eaLnBrk="1" latinLnBrk="0" hangingPunct="1">
                        <a:defRPr kumimoji="1" sz="1800" kern="1200">
                          <a:solidFill>
                            <a:schemeClr val="tx1"/>
                          </a:solidFill>
                          <a:latin typeface="Arial"/>
                          <a:ea typeface="MS PGothic"/>
                        </a:defRPr>
                      </a:lvl5pPr>
                      <a:lvl6pPr marL="2286000" algn="l" defTabSz="914400" rtl="0" eaLnBrk="1" latinLnBrk="0" hangingPunct="1">
                        <a:defRPr kumimoji="1" sz="1800" kern="1200">
                          <a:solidFill>
                            <a:schemeClr val="tx1"/>
                          </a:solidFill>
                          <a:latin typeface="Arial"/>
                          <a:ea typeface="MS PGothic"/>
                        </a:defRPr>
                      </a:lvl6pPr>
                      <a:lvl7pPr marL="2743200" algn="l" defTabSz="914400" rtl="0" eaLnBrk="1" latinLnBrk="0" hangingPunct="1">
                        <a:defRPr kumimoji="1" sz="1800" kern="1200">
                          <a:solidFill>
                            <a:schemeClr val="tx1"/>
                          </a:solidFill>
                          <a:latin typeface="Arial"/>
                          <a:ea typeface="MS PGothic"/>
                        </a:defRPr>
                      </a:lvl7pPr>
                      <a:lvl8pPr marL="3200400" algn="l" defTabSz="914400" rtl="0" eaLnBrk="1" latinLnBrk="0" hangingPunct="1">
                        <a:defRPr kumimoji="1" sz="1800" kern="1200">
                          <a:solidFill>
                            <a:schemeClr val="tx1"/>
                          </a:solidFill>
                          <a:latin typeface="Arial"/>
                          <a:ea typeface="MS PGothic"/>
                        </a:defRPr>
                      </a:lvl8pPr>
                      <a:lvl9pPr marL="3657600" algn="l" defTabSz="914400" rtl="0" eaLnBrk="1" latinLnBrk="0" hangingPunct="1">
                        <a:defRPr kumimoji="1" sz="1800" kern="1200">
                          <a:solidFill>
                            <a:schemeClr val="tx1"/>
                          </a:solidFill>
                          <a:latin typeface="Arial"/>
                          <a:ea typeface="MS PGothic"/>
                        </a:defRPr>
                      </a:lvl9pPr>
                    </a:lstStyle>
                    <a:p>
                      <a:pPr algn="r"/>
                      <a:r>
                        <a:rPr lang="en-US" altLang="ja-JP" sz="800"/>
                        <a:t>1 </a:t>
                      </a:r>
                    </a:p>
                  </a:txBody>
                  <a:tcPr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defPPr>
                        <a:defRPr lang="ja-JP"/>
                      </a:defPPr>
                      <a:lvl1pPr marL="0" algn="l" defTabSz="914400" rtl="0" eaLnBrk="1" latinLnBrk="0" hangingPunct="1">
                        <a:defRPr kumimoji="1" sz="1800" kern="1200">
                          <a:solidFill>
                            <a:schemeClr val="tx1"/>
                          </a:solidFill>
                          <a:latin typeface="Arial"/>
                          <a:ea typeface="MS PGothic"/>
                        </a:defRPr>
                      </a:lvl1pPr>
                      <a:lvl2pPr marL="457200" algn="l" defTabSz="914400" rtl="0" eaLnBrk="1" latinLnBrk="0" hangingPunct="1">
                        <a:defRPr kumimoji="1" sz="1800" kern="1200">
                          <a:solidFill>
                            <a:schemeClr val="tx1"/>
                          </a:solidFill>
                          <a:latin typeface="Arial"/>
                          <a:ea typeface="MS PGothic"/>
                        </a:defRPr>
                      </a:lvl2pPr>
                      <a:lvl3pPr marL="914400" algn="l" defTabSz="914400" rtl="0" eaLnBrk="1" latinLnBrk="0" hangingPunct="1">
                        <a:defRPr kumimoji="1" sz="1800" kern="1200">
                          <a:solidFill>
                            <a:schemeClr val="tx1"/>
                          </a:solidFill>
                          <a:latin typeface="Arial"/>
                          <a:ea typeface="MS PGothic"/>
                        </a:defRPr>
                      </a:lvl3pPr>
                      <a:lvl4pPr marL="1371600" algn="l" defTabSz="914400" rtl="0" eaLnBrk="1" latinLnBrk="0" hangingPunct="1">
                        <a:defRPr kumimoji="1" sz="1800" kern="1200">
                          <a:solidFill>
                            <a:schemeClr val="tx1"/>
                          </a:solidFill>
                          <a:latin typeface="Arial"/>
                          <a:ea typeface="MS PGothic"/>
                        </a:defRPr>
                      </a:lvl4pPr>
                      <a:lvl5pPr marL="1828800" algn="l" defTabSz="914400" rtl="0" eaLnBrk="1" latinLnBrk="0" hangingPunct="1">
                        <a:defRPr kumimoji="1" sz="1800" kern="1200">
                          <a:solidFill>
                            <a:schemeClr val="tx1"/>
                          </a:solidFill>
                          <a:latin typeface="Arial"/>
                          <a:ea typeface="MS PGothic"/>
                        </a:defRPr>
                      </a:lvl5pPr>
                      <a:lvl6pPr marL="2286000" algn="l" defTabSz="914400" rtl="0" eaLnBrk="1" latinLnBrk="0" hangingPunct="1">
                        <a:defRPr kumimoji="1" sz="1800" kern="1200">
                          <a:solidFill>
                            <a:schemeClr val="tx1"/>
                          </a:solidFill>
                          <a:latin typeface="Arial"/>
                          <a:ea typeface="MS PGothic"/>
                        </a:defRPr>
                      </a:lvl6pPr>
                      <a:lvl7pPr marL="2743200" algn="l" defTabSz="914400" rtl="0" eaLnBrk="1" latinLnBrk="0" hangingPunct="1">
                        <a:defRPr kumimoji="1" sz="1800" kern="1200">
                          <a:solidFill>
                            <a:schemeClr val="tx1"/>
                          </a:solidFill>
                          <a:latin typeface="Arial"/>
                          <a:ea typeface="MS PGothic"/>
                        </a:defRPr>
                      </a:lvl7pPr>
                      <a:lvl8pPr marL="3200400" algn="l" defTabSz="914400" rtl="0" eaLnBrk="1" latinLnBrk="0" hangingPunct="1">
                        <a:defRPr kumimoji="1" sz="1800" kern="1200">
                          <a:solidFill>
                            <a:schemeClr val="tx1"/>
                          </a:solidFill>
                          <a:latin typeface="Arial"/>
                          <a:ea typeface="MS PGothic"/>
                        </a:defRPr>
                      </a:lvl8pPr>
                      <a:lvl9pPr marL="3657600" algn="l" defTabSz="914400" rtl="0" eaLnBrk="1" latinLnBrk="0" hangingPunct="1">
                        <a:defRPr kumimoji="1" sz="1800" kern="1200">
                          <a:solidFill>
                            <a:schemeClr val="tx1"/>
                          </a:solidFill>
                          <a:latin typeface="Arial"/>
                          <a:ea typeface="MS PGothic"/>
                        </a:defRPr>
                      </a:lvl9pPr>
                    </a:lstStyle>
                    <a:p>
                      <a:pPr algn="r"/>
                      <a:r>
                        <a:rPr lang="en-US" altLang="ja-JP" sz="800" dirty="0"/>
                        <a:t>4096</a:t>
                      </a:r>
                    </a:p>
                  </a:txBody>
                  <a:tcPr marT="34290" marB="3429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sp>
        <p:nvSpPr>
          <p:cNvPr id="22" name="テキスト ボックス 21"/>
          <p:cNvSpPr txBox="1"/>
          <p:nvPr/>
        </p:nvSpPr>
        <p:spPr>
          <a:xfrm>
            <a:off x="697740" y="3696891"/>
            <a:ext cx="7429500" cy="781752"/>
          </a:xfrm>
          <a:prstGeom prst="rect">
            <a:avLst/>
          </a:prstGeom>
          <a:noFill/>
        </p:spPr>
        <p:txBody>
          <a:bodyPr>
            <a:spAutoFit/>
          </a:bodyPr>
          <a:lstStyle/>
          <a:p>
            <a:pPr algn="l"/>
            <a:r>
              <a:rPr kumimoji="1" lang="ja-JP" altLang="en-US" sz="1400" b="0" dirty="0">
                <a:latin typeface="+mn-ea"/>
                <a:ea typeface="+mn-ea"/>
              </a:rPr>
              <a:t>一部</a:t>
            </a:r>
            <a:r>
              <a:rPr kumimoji="1" lang="ja-JP" altLang="en-US" sz="1400" b="0" dirty="0" smtClean="0">
                <a:latin typeface="+mn-ea"/>
                <a:ea typeface="+mn-ea"/>
              </a:rPr>
              <a:t>の値</a:t>
            </a:r>
            <a:r>
              <a:rPr kumimoji="1" lang="ja-JP" altLang="en-US" sz="1400" b="0" dirty="0">
                <a:latin typeface="+mn-ea"/>
                <a:ea typeface="+mn-ea"/>
              </a:rPr>
              <a:t>となるレコードの数が非常に多いことから、ある特定のパーティションサイズが他のパーティションと比較し、非常に大きくなって</a:t>
            </a:r>
            <a:r>
              <a:rPr kumimoji="1" lang="ja-JP" altLang="en-US" sz="1400" b="0" dirty="0" smtClean="0">
                <a:latin typeface="+mn-ea"/>
                <a:ea typeface="+mn-ea"/>
              </a:rPr>
              <a:t>いる。</a:t>
            </a:r>
            <a:endParaRPr kumimoji="1" lang="en-US" altLang="ja-JP" sz="1400" b="0" dirty="0">
              <a:latin typeface="+mn-ea"/>
              <a:ea typeface="+mn-ea"/>
            </a:endParaRPr>
          </a:p>
          <a:p>
            <a:pPr algn="l"/>
            <a:r>
              <a:rPr kumimoji="1" lang="ja-JP" altLang="en-US" sz="1400" b="0" dirty="0" smtClean="0">
                <a:latin typeface="+mn-ea"/>
                <a:ea typeface="+mn-ea"/>
              </a:rPr>
              <a:t>パフォーマンスを</a:t>
            </a:r>
            <a:r>
              <a:rPr kumimoji="1" lang="ja-JP" altLang="en-US" sz="1400" b="0" dirty="0">
                <a:latin typeface="+mn-ea"/>
                <a:ea typeface="+mn-ea"/>
              </a:rPr>
              <a:t>考慮し、ステップを</a:t>
            </a:r>
            <a:r>
              <a:rPr kumimoji="1" lang="en-US" altLang="ja-JP" sz="1400" b="0" dirty="0">
                <a:latin typeface="+mn-ea"/>
                <a:ea typeface="+mn-ea"/>
              </a:rPr>
              <a:t>2</a:t>
            </a:r>
            <a:r>
              <a:rPr kumimoji="1" lang="ja-JP" altLang="en-US" sz="1400" b="0" dirty="0">
                <a:latin typeface="+mn-ea"/>
                <a:ea typeface="+mn-ea"/>
              </a:rPr>
              <a:t>回に</a:t>
            </a:r>
            <a:r>
              <a:rPr kumimoji="1" lang="ja-JP" altLang="en-US" sz="1400" b="0" dirty="0" smtClean="0">
                <a:latin typeface="+mn-ea"/>
                <a:ea typeface="+mn-ea"/>
              </a:rPr>
              <a:t>分けて実施。</a:t>
            </a:r>
            <a:endParaRPr kumimoji="1" lang="en-US" altLang="ja-JP" sz="1400" b="0" dirty="0">
              <a:latin typeface="+mn-ea"/>
              <a:ea typeface="+mn-ea"/>
            </a:endParaRPr>
          </a:p>
        </p:txBody>
      </p:sp>
      <p:cxnSp>
        <p:nvCxnSpPr>
          <p:cNvPr id="23" name="直線コネクタ 119"/>
          <p:cNvCxnSpPr>
            <a:cxnSpLocks noChangeShapeType="1"/>
          </p:cNvCxnSpPr>
          <p:nvPr/>
        </p:nvCxnSpPr>
        <p:spPr bwMode="auto">
          <a:xfrm flipV="1">
            <a:off x="4214813" y="2849178"/>
            <a:ext cx="3823718" cy="4588"/>
          </a:xfrm>
          <a:prstGeom prst="line">
            <a:avLst/>
          </a:prstGeom>
          <a:noFill/>
          <a:ln w="57150" algn="ctr">
            <a:solidFill>
              <a:srgbClr val="FF0000"/>
            </a:solidFill>
            <a:round/>
            <a:headEnd/>
            <a:tailEnd/>
          </a:ln>
        </p:spPr>
      </p:cxnSp>
      <p:sp>
        <p:nvSpPr>
          <p:cNvPr id="24" name="テキスト ボックス 23"/>
          <p:cNvSpPr txBox="1"/>
          <p:nvPr/>
        </p:nvSpPr>
        <p:spPr>
          <a:xfrm>
            <a:off x="4214813" y="3021645"/>
            <a:ext cx="785812" cy="258532"/>
          </a:xfrm>
          <a:prstGeom prst="rect">
            <a:avLst/>
          </a:prstGeom>
          <a:noFill/>
        </p:spPr>
        <p:txBody>
          <a:bodyPr>
            <a:spAutoFit/>
          </a:bodyPr>
          <a:lstStyle/>
          <a:p>
            <a:pPr algn="l"/>
            <a:r>
              <a:rPr kumimoji="1" lang="en-US" altLang="ja-JP" sz="1200">
                <a:latin typeface="Arial" pitchFamily="34" charset="0"/>
              </a:rPr>
              <a:t>Step1</a:t>
            </a:r>
            <a:endParaRPr kumimoji="1" lang="ja-JP" altLang="en-US" sz="1200">
              <a:latin typeface="Arial" pitchFamily="34" charset="0"/>
            </a:endParaRPr>
          </a:p>
        </p:txBody>
      </p:sp>
      <p:sp>
        <p:nvSpPr>
          <p:cNvPr id="25" name="テキスト ボックス 24"/>
          <p:cNvSpPr txBox="1"/>
          <p:nvPr/>
        </p:nvSpPr>
        <p:spPr>
          <a:xfrm>
            <a:off x="4214813" y="2445382"/>
            <a:ext cx="857250" cy="258532"/>
          </a:xfrm>
          <a:prstGeom prst="rect">
            <a:avLst/>
          </a:prstGeom>
          <a:noFill/>
        </p:spPr>
        <p:txBody>
          <a:bodyPr>
            <a:spAutoFit/>
          </a:bodyPr>
          <a:lstStyle/>
          <a:p>
            <a:pPr algn="l"/>
            <a:r>
              <a:rPr kumimoji="1" lang="en-US" altLang="ja-JP" sz="1200" dirty="0">
                <a:latin typeface="Arial" pitchFamily="34" charset="0"/>
              </a:rPr>
              <a:t>Step2</a:t>
            </a:r>
            <a:endParaRPr kumimoji="1" lang="ja-JP" altLang="en-US" sz="1200" dirty="0">
              <a:latin typeface="Arial" pitchFamily="34" charset="0"/>
            </a:endParaRPr>
          </a:p>
        </p:txBody>
      </p:sp>
      <p:sp>
        <p:nvSpPr>
          <p:cNvPr id="10" name="スライド番号プレースホルダ 9"/>
          <p:cNvSpPr>
            <a:spLocks noGrp="1"/>
          </p:cNvSpPr>
          <p:nvPr>
            <p:ph type="sldNum" sz="quarter" idx="12"/>
          </p:nvPr>
        </p:nvSpPr>
        <p:spPr/>
        <p:txBody>
          <a:bodyPr/>
          <a:lstStyle/>
          <a:p>
            <a:pPr>
              <a:defRPr/>
            </a:pPr>
            <a:fld id="{47645EBB-67B3-46AB-AC82-6F9B6AD9EB81}" type="slidenum">
              <a:rPr lang="en-US" altLang="ja-JP" smtClean="0"/>
              <a:pPr>
                <a:defRPr/>
              </a:pPr>
              <a:t>48</a:t>
            </a:fld>
            <a:endParaRPr lang="ja-JP" altLang="en-US" dirty="0"/>
          </a:p>
        </p:txBody>
      </p:sp>
      <p:sp>
        <p:nvSpPr>
          <p:cNvPr id="11" name="フッター プレースホルダ 10"/>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r>
              <a:rPr lang="ja-JP" altLang="en-US" smtClean="0">
                <a:latin typeface="+mn-ea"/>
                <a:ea typeface="+mn-ea"/>
              </a:rPr>
              <a:t>アプリケーション・パーティショニング</a:t>
            </a:r>
            <a:endParaRPr lang="en-US" altLang="ja-JP" dirty="0" smtClean="0">
              <a:latin typeface="+mn-ea"/>
              <a:ea typeface="+mn-ea"/>
            </a:endParaRPr>
          </a:p>
        </p:txBody>
      </p:sp>
      <p:grpSp>
        <p:nvGrpSpPr>
          <p:cNvPr id="306" name="グループ化 305"/>
          <p:cNvGrpSpPr/>
          <p:nvPr/>
        </p:nvGrpSpPr>
        <p:grpSpPr>
          <a:xfrm>
            <a:off x="337145" y="924207"/>
            <a:ext cx="8443265" cy="3774258"/>
            <a:chOff x="50537" y="1291445"/>
            <a:chExt cx="9248203" cy="4553717"/>
          </a:xfrm>
        </p:grpSpPr>
        <p:sp>
          <p:nvSpPr>
            <p:cNvPr id="307" name="正方形/長方形 13"/>
            <p:cNvSpPr>
              <a:spLocks noChangeArrowheads="1"/>
            </p:cNvSpPr>
            <p:nvPr/>
          </p:nvSpPr>
          <p:spPr bwMode="auto">
            <a:xfrm>
              <a:off x="50537" y="2676904"/>
              <a:ext cx="3429000" cy="1071563"/>
            </a:xfrm>
            <a:prstGeom prst="rect">
              <a:avLst/>
            </a:prstGeom>
            <a:noFill/>
            <a:ln w="9525">
              <a:solidFill>
                <a:srgbClr val="777777"/>
              </a:solidFill>
              <a:prstDash val="sysDash"/>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08" name="テキスト ボックス 307"/>
            <p:cNvSpPr txBox="1"/>
            <p:nvPr/>
          </p:nvSpPr>
          <p:spPr>
            <a:xfrm>
              <a:off x="2193662" y="2819777"/>
              <a:ext cx="571500" cy="779811"/>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a:ln>
                    <a:noFill/>
                  </a:ln>
                  <a:solidFill>
                    <a:srgbClr val="9F9F9F"/>
                  </a:solidFill>
                  <a:effectLst/>
                  <a:uLnTx/>
                  <a:uFillTx/>
                  <a:latin typeface="+mn-ea"/>
                  <a:ea typeface="+mn-ea"/>
                </a:rPr>
                <a:t>・・・</a:t>
              </a:r>
            </a:p>
          </p:txBody>
        </p:sp>
        <p:sp>
          <p:nvSpPr>
            <p:cNvPr id="309" name="正方形/長方形 308"/>
            <p:cNvSpPr/>
            <p:nvPr/>
          </p:nvSpPr>
          <p:spPr bwMode="auto">
            <a:xfrm>
              <a:off x="2836599" y="2819779"/>
              <a:ext cx="214313" cy="785813"/>
            </a:xfrm>
            <a:prstGeom prst="rect">
              <a:avLst/>
            </a:prstGeom>
            <a:gradFill rotWithShape="1">
              <a:gsLst>
                <a:gs pos="0">
                  <a:srgbClr val="FD0000">
                    <a:tint val="50000"/>
                    <a:satMod val="300000"/>
                  </a:srgbClr>
                </a:gs>
                <a:gs pos="35000">
                  <a:srgbClr val="FD0000">
                    <a:tint val="37000"/>
                    <a:satMod val="300000"/>
                  </a:srgbClr>
                </a:gs>
                <a:gs pos="100000">
                  <a:srgbClr val="FD0000">
                    <a:tint val="15000"/>
                    <a:satMod val="350000"/>
                  </a:srgbClr>
                </a:gs>
              </a:gsLst>
              <a:lin ang="16200000" scaled="1"/>
            </a:gradFill>
            <a:ln w="9525" cap="flat" cmpd="sng" algn="ctr">
              <a:solidFill>
                <a:srgbClr val="FD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000000"/>
                </a:solidFill>
                <a:effectLst/>
                <a:uLnTx/>
                <a:uFillTx/>
                <a:latin typeface="+mn-ea"/>
                <a:ea typeface="+mn-ea"/>
                <a:cs typeface="+mn-cs"/>
              </a:endParaRPr>
            </a:p>
          </p:txBody>
        </p:sp>
        <p:sp>
          <p:nvSpPr>
            <p:cNvPr id="310" name="正方形/長方形 309"/>
            <p:cNvSpPr/>
            <p:nvPr/>
          </p:nvSpPr>
          <p:spPr bwMode="auto">
            <a:xfrm>
              <a:off x="3122349" y="2819779"/>
              <a:ext cx="214313" cy="857250"/>
            </a:xfrm>
            <a:prstGeom prst="rect">
              <a:avLst/>
            </a:prstGeom>
            <a:gradFill rotWithShape="1">
              <a:gsLst>
                <a:gs pos="0">
                  <a:srgbClr val="FD0000">
                    <a:tint val="50000"/>
                    <a:satMod val="300000"/>
                  </a:srgbClr>
                </a:gs>
                <a:gs pos="35000">
                  <a:srgbClr val="FD0000">
                    <a:tint val="37000"/>
                    <a:satMod val="300000"/>
                  </a:srgbClr>
                </a:gs>
                <a:gs pos="100000">
                  <a:srgbClr val="FD0000">
                    <a:tint val="15000"/>
                    <a:satMod val="350000"/>
                  </a:srgbClr>
                </a:gs>
              </a:gsLst>
              <a:lin ang="16200000" scaled="1"/>
            </a:gradFill>
            <a:ln w="9525" cap="flat" cmpd="sng" algn="ctr">
              <a:solidFill>
                <a:srgbClr val="FD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000000"/>
                </a:solidFill>
                <a:effectLst/>
                <a:uLnTx/>
                <a:uFillTx/>
                <a:latin typeface="+mn-ea"/>
                <a:ea typeface="+mn-ea"/>
                <a:cs typeface="+mn-cs"/>
              </a:endParaRPr>
            </a:p>
          </p:txBody>
        </p:sp>
        <p:sp>
          <p:nvSpPr>
            <p:cNvPr id="311" name="テキスト ボックス 310"/>
            <p:cNvSpPr txBox="1"/>
            <p:nvPr/>
          </p:nvSpPr>
          <p:spPr>
            <a:xfrm>
              <a:off x="1693599" y="1962528"/>
              <a:ext cx="571500" cy="779811"/>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a:ln>
                    <a:noFill/>
                  </a:ln>
                  <a:solidFill>
                    <a:srgbClr val="9F9F9F"/>
                  </a:solidFill>
                  <a:effectLst/>
                  <a:uLnTx/>
                  <a:uFillTx/>
                  <a:latin typeface="+mn-ea"/>
                  <a:ea typeface="+mn-ea"/>
                </a:rPr>
                <a:t>・・・</a:t>
              </a:r>
            </a:p>
          </p:txBody>
        </p:sp>
        <p:cxnSp>
          <p:nvCxnSpPr>
            <p:cNvPr id="312" name="直線矢印コネクタ 70"/>
            <p:cNvCxnSpPr>
              <a:cxnSpLocks noChangeShapeType="1"/>
              <a:endCxn id="310" idx="0"/>
            </p:cNvCxnSpPr>
            <p:nvPr/>
          </p:nvCxnSpPr>
          <p:spPr bwMode="auto">
            <a:xfrm>
              <a:off x="2407974" y="2105404"/>
              <a:ext cx="822325" cy="714375"/>
            </a:xfrm>
            <a:prstGeom prst="straightConnector1">
              <a:avLst/>
            </a:prstGeom>
            <a:noFill/>
            <a:ln w="9525" algn="ctr">
              <a:solidFill>
                <a:srgbClr val="000000"/>
              </a:solidFill>
              <a:round/>
              <a:headEnd/>
              <a:tailEnd type="arrow" w="med" len="med"/>
            </a:ln>
          </p:spPr>
        </p:cxnSp>
        <p:cxnSp>
          <p:nvCxnSpPr>
            <p:cNvPr id="313" name="直線矢印コネクタ 80"/>
            <p:cNvCxnSpPr>
              <a:cxnSpLocks noChangeShapeType="1"/>
              <a:endCxn id="309" idx="0"/>
            </p:cNvCxnSpPr>
            <p:nvPr/>
          </p:nvCxnSpPr>
          <p:spPr bwMode="auto">
            <a:xfrm rot="16200000" flipH="1">
              <a:off x="2319074" y="2194304"/>
              <a:ext cx="714375" cy="536575"/>
            </a:xfrm>
            <a:prstGeom prst="straightConnector1">
              <a:avLst/>
            </a:prstGeom>
            <a:noFill/>
            <a:ln w="9525" algn="ctr">
              <a:solidFill>
                <a:srgbClr val="000000"/>
              </a:solidFill>
              <a:round/>
              <a:headEnd/>
              <a:tailEnd type="arrow" w="med" len="med"/>
            </a:ln>
          </p:spPr>
        </p:cxnSp>
        <p:sp>
          <p:nvSpPr>
            <p:cNvPr id="314" name="正方形/長方形 313"/>
            <p:cNvSpPr/>
            <p:nvPr/>
          </p:nvSpPr>
          <p:spPr>
            <a:xfrm>
              <a:off x="1163320" y="1292228"/>
              <a:ext cx="974835" cy="31563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a:ln>
                    <a:noFill/>
                  </a:ln>
                  <a:solidFill>
                    <a:sysClr val="windowText" lastClr="000000"/>
                  </a:solidFill>
                  <a:effectLst/>
                  <a:uLnTx/>
                  <a:uFillTx/>
                  <a:latin typeface="+mn-ea"/>
                  <a:ea typeface="+mn-ea"/>
                </a:rPr>
                <a:t>並列度：</a:t>
              </a:r>
              <a:r>
                <a:rPr kumimoji="0" lang="en-US" altLang="ja-JP" sz="1100" b="0" i="0" u="none" strike="noStrike" kern="0" cap="none" spc="0" normalizeH="0" baseline="0" noProof="0" dirty="0">
                  <a:ln>
                    <a:noFill/>
                  </a:ln>
                  <a:solidFill>
                    <a:sysClr val="windowText" lastClr="000000"/>
                  </a:solidFill>
                  <a:effectLst/>
                  <a:uLnTx/>
                  <a:uFillTx/>
                  <a:latin typeface="+mn-ea"/>
                  <a:ea typeface="+mn-ea"/>
                </a:rPr>
                <a:t>128</a:t>
              </a:r>
              <a:endParaRPr kumimoji="0" lang="ja-JP" altLang="en-US" sz="1100" b="0" i="0" u="none" strike="noStrike" kern="0" cap="none" spc="0" normalizeH="0" baseline="0" noProof="0" dirty="0">
                <a:ln>
                  <a:noFill/>
                </a:ln>
                <a:solidFill>
                  <a:sysClr val="windowText" lastClr="000000"/>
                </a:solidFill>
                <a:effectLst/>
                <a:uLnTx/>
                <a:uFillTx/>
                <a:latin typeface="+mn-ea"/>
                <a:ea typeface="+mn-ea"/>
              </a:endParaRPr>
            </a:p>
          </p:txBody>
        </p:sp>
        <p:sp>
          <p:nvSpPr>
            <p:cNvPr id="315" name="正方形/長方形 314"/>
            <p:cNvSpPr/>
            <p:nvPr/>
          </p:nvSpPr>
          <p:spPr>
            <a:xfrm>
              <a:off x="953827" y="3462717"/>
              <a:ext cx="1652583" cy="315638"/>
            </a:xfrm>
            <a:prstGeom prst="rect">
              <a:avLst/>
            </a:prstGeom>
            <a:solidFill>
              <a:srgbClr val="FFFFFF"/>
            </a:solid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a:ln>
                    <a:noFill/>
                  </a:ln>
                  <a:solidFill>
                    <a:sysClr val="windowText" lastClr="000000"/>
                  </a:solidFill>
                  <a:effectLst/>
                  <a:uLnTx/>
                  <a:uFillTx/>
                  <a:latin typeface="+mn-ea"/>
                  <a:ea typeface="+mn-ea"/>
                </a:rPr>
                <a:t>パーティション数：</a:t>
              </a:r>
              <a:r>
                <a:rPr kumimoji="0" lang="en-US" altLang="ja-JP" sz="1100" b="0" i="0" u="none" strike="noStrike" kern="0" cap="none" spc="0" normalizeH="0" baseline="0" noProof="0">
                  <a:ln>
                    <a:noFill/>
                  </a:ln>
                  <a:solidFill>
                    <a:sysClr val="windowText" lastClr="000000"/>
                  </a:solidFill>
                  <a:effectLst/>
                  <a:uLnTx/>
                  <a:uFillTx/>
                  <a:latin typeface="+mn-ea"/>
                  <a:ea typeface="+mn-ea"/>
                </a:rPr>
                <a:t>4096</a:t>
              </a:r>
            </a:p>
          </p:txBody>
        </p:sp>
        <p:sp>
          <p:nvSpPr>
            <p:cNvPr id="316" name="左中かっこ 85"/>
            <p:cNvSpPr>
              <a:spLocks/>
            </p:cNvSpPr>
            <p:nvPr/>
          </p:nvSpPr>
          <p:spPr bwMode="auto">
            <a:xfrm rot="16200000">
              <a:off x="1622162" y="1676779"/>
              <a:ext cx="285750" cy="3286125"/>
            </a:xfrm>
            <a:prstGeom prst="leftBrace">
              <a:avLst>
                <a:gd name="adj1" fmla="val 8359"/>
                <a:gd name="adj2" fmla="val 50000"/>
              </a:avLst>
            </a:prstGeom>
            <a:solidFill>
              <a:srgbClr val="FFFFFF"/>
            </a:solidFill>
            <a:ln w="9525" algn="ctr">
              <a:solidFill>
                <a:srgbClr val="000000"/>
              </a:solidFill>
              <a:round/>
              <a:headEnd/>
              <a:tailEnd/>
            </a:ln>
          </p:spPr>
          <p:txBody>
            <a:bodyPr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17" name="左中かっこ 86"/>
            <p:cNvSpPr>
              <a:spLocks/>
            </p:cNvSpPr>
            <p:nvPr/>
          </p:nvSpPr>
          <p:spPr bwMode="auto">
            <a:xfrm rot="5400000" flipV="1">
              <a:off x="1479287" y="890967"/>
              <a:ext cx="285750" cy="1714500"/>
            </a:xfrm>
            <a:prstGeom prst="leftBrace">
              <a:avLst>
                <a:gd name="adj1" fmla="val 8333"/>
                <a:gd name="adj2" fmla="val 50000"/>
              </a:avLst>
            </a:prstGeom>
            <a:solidFill>
              <a:srgbClr val="FFFFFF"/>
            </a:solidFill>
            <a:ln w="9525" algn="ctr">
              <a:solidFill>
                <a:srgbClr val="000000"/>
              </a:solidFill>
              <a:round/>
              <a:headEnd/>
              <a:tailEnd/>
            </a:ln>
          </p:spPr>
          <p:txBody>
            <a:bodyPr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18" name="正方形/長方形 8"/>
            <p:cNvSpPr>
              <a:spLocks noChangeArrowheads="1"/>
            </p:cNvSpPr>
            <p:nvPr/>
          </p:nvSpPr>
          <p:spPr bwMode="auto">
            <a:xfrm>
              <a:off x="193412" y="2819779"/>
              <a:ext cx="214312" cy="285750"/>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000000"/>
                </a:solidFill>
                <a:effectLst/>
                <a:uLnTx/>
                <a:uFillTx/>
                <a:latin typeface="+mn-ea"/>
                <a:ea typeface="+mn-ea"/>
                <a:cs typeface="+mn-cs"/>
              </a:endParaRPr>
            </a:p>
          </p:txBody>
        </p:sp>
        <p:sp>
          <p:nvSpPr>
            <p:cNvPr id="319" name="正方形/長方形 14"/>
            <p:cNvSpPr>
              <a:spLocks noChangeArrowheads="1"/>
            </p:cNvSpPr>
            <p:nvPr/>
          </p:nvSpPr>
          <p:spPr bwMode="auto">
            <a:xfrm>
              <a:off x="479162" y="2819779"/>
              <a:ext cx="214312" cy="285750"/>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000000"/>
                </a:solidFill>
                <a:effectLst/>
                <a:uLnTx/>
                <a:uFillTx/>
                <a:latin typeface="+mn-ea"/>
                <a:ea typeface="+mn-ea"/>
                <a:cs typeface="+mn-cs"/>
              </a:endParaRPr>
            </a:p>
          </p:txBody>
        </p:sp>
        <p:sp>
          <p:nvSpPr>
            <p:cNvPr id="320" name="正方形/長方形 15"/>
            <p:cNvSpPr>
              <a:spLocks noChangeArrowheads="1"/>
            </p:cNvSpPr>
            <p:nvPr/>
          </p:nvSpPr>
          <p:spPr bwMode="auto">
            <a:xfrm>
              <a:off x="764912" y="2819779"/>
              <a:ext cx="214312" cy="285750"/>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000000"/>
                </a:solidFill>
                <a:effectLst/>
                <a:uLnTx/>
                <a:uFillTx/>
                <a:latin typeface="+mn-ea"/>
                <a:ea typeface="+mn-ea"/>
                <a:cs typeface="+mn-cs"/>
              </a:endParaRPr>
            </a:p>
          </p:txBody>
        </p:sp>
        <p:sp>
          <p:nvSpPr>
            <p:cNvPr id="321" name="正方形/長方形 16"/>
            <p:cNvSpPr>
              <a:spLocks noChangeArrowheads="1"/>
            </p:cNvSpPr>
            <p:nvPr/>
          </p:nvSpPr>
          <p:spPr bwMode="auto">
            <a:xfrm>
              <a:off x="1050662" y="2819779"/>
              <a:ext cx="214312" cy="285750"/>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000000"/>
                </a:solidFill>
                <a:effectLst/>
                <a:uLnTx/>
                <a:uFillTx/>
                <a:latin typeface="+mn-ea"/>
                <a:ea typeface="+mn-ea"/>
                <a:cs typeface="+mn-cs"/>
              </a:endParaRPr>
            </a:p>
          </p:txBody>
        </p:sp>
        <p:sp>
          <p:nvSpPr>
            <p:cNvPr id="322" name="正方形/長方形 17"/>
            <p:cNvSpPr>
              <a:spLocks noChangeArrowheads="1"/>
            </p:cNvSpPr>
            <p:nvPr/>
          </p:nvSpPr>
          <p:spPr bwMode="auto">
            <a:xfrm>
              <a:off x="1336412" y="2819779"/>
              <a:ext cx="214312" cy="285750"/>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000000"/>
                </a:solidFill>
                <a:effectLst/>
                <a:uLnTx/>
                <a:uFillTx/>
                <a:latin typeface="+mn-ea"/>
                <a:ea typeface="+mn-ea"/>
                <a:cs typeface="+mn-cs"/>
              </a:endParaRPr>
            </a:p>
          </p:txBody>
        </p:sp>
        <p:sp>
          <p:nvSpPr>
            <p:cNvPr id="323" name="正方形/長方形 18"/>
            <p:cNvSpPr>
              <a:spLocks noChangeArrowheads="1"/>
            </p:cNvSpPr>
            <p:nvPr/>
          </p:nvSpPr>
          <p:spPr bwMode="auto">
            <a:xfrm>
              <a:off x="1622162" y="2819779"/>
              <a:ext cx="214312" cy="285750"/>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000000"/>
                </a:solidFill>
                <a:effectLst/>
                <a:uLnTx/>
                <a:uFillTx/>
                <a:latin typeface="+mn-ea"/>
                <a:ea typeface="+mn-ea"/>
                <a:cs typeface="+mn-cs"/>
              </a:endParaRPr>
            </a:p>
          </p:txBody>
        </p:sp>
        <p:sp>
          <p:nvSpPr>
            <p:cNvPr id="324" name="正方形/長方形 19"/>
            <p:cNvSpPr>
              <a:spLocks noChangeArrowheads="1"/>
            </p:cNvSpPr>
            <p:nvPr/>
          </p:nvSpPr>
          <p:spPr bwMode="auto">
            <a:xfrm>
              <a:off x="1907912" y="2819779"/>
              <a:ext cx="214312" cy="285750"/>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000000"/>
                </a:solidFill>
                <a:effectLst/>
                <a:uLnTx/>
                <a:uFillTx/>
                <a:latin typeface="+mn-ea"/>
                <a:ea typeface="+mn-ea"/>
                <a:cs typeface="+mn-cs"/>
              </a:endParaRPr>
            </a:p>
          </p:txBody>
        </p:sp>
        <p:sp>
          <p:nvSpPr>
            <p:cNvPr id="325" name="正方形/長方形 22"/>
            <p:cNvSpPr>
              <a:spLocks noChangeArrowheads="1"/>
            </p:cNvSpPr>
            <p:nvPr/>
          </p:nvSpPr>
          <p:spPr bwMode="auto">
            <a:xfrm>
              <a:off x="1479287" y="2033967"/>
              <a:ext cx="142875" cy="214312"/>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26" name="正方形/長方形 23"/>
            <p:cNvSpPr>
              <a:spLocks noChangeArrowheads="1"/>
            </p:cNvSpPr>
            <p:nvPr/>
          </p:nvSpPr>
          <p:spPr bwMode="auto">
            <a:xfrm>
              <a:off x="1407849" y="1962529"/>
              <a:ext cx="71438" cy="71438"/>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cxnSp>
          <p:nvCxnSpPr>
            <p:cNvPr id="327" name="直線矢印コネクタ 54"/>
            <p:cNvCxnSpPr>
              <a:cxnSpLocks noChangeShapeType="1"/>
              <a:endCxn id="318" idx="0"/>
            </p:cNvCxnSpPr>
            <p:nvPr/>
          </p:nvCxnSpPr>
          <p:spPr bwMode="auto">
            <a:xfrm rot="5400000">
              <a:off x="283105" y="2123661"/>
              <a:ext cx="714375" cy="677862"/>
            </a:xfrm>
            <a:prstGeom prst="straightConnector1">
              <a:avLst/>
            </a:prstGeom>
            <a:noFill/>
            <a:ln w="9525" algn="ctr">
              <a:solidFill>
                <a:srgbClr val="000000"/>
              </a:solidFill>
              <a:round/>
              <a:headEnd/>
              <a:tailEnd type="arrow" w="med" len="med"/>
            </a:ln>
          </p:spPr>
        </p:cxnSp>
        <p:cxnSp>
          <p:nvCxnSpPr>
            <p:cNvPr id="328" name="直線矢印コネクタ 55"/>
            <p:cNvCxnSpPr>
              <a:cxnSpLocks noChangeShapeType="1"/>
              <a:endCxn id="319" idx="0"/>
            </p:cNvCxnSpPr>
            <p:nvPr/>
          </p:nvCxnSpPr>
          <p:spPr bwMode="auto">
            <a:xfrm rot="5400000">
              <a:off x="425980" y="2266536"/>
              <a:ext cx="714375" cy="392112"/>
            </a:xfrm>
            <a:prstGeom prst="straightConnector1">
              <a:avLst/>
            </a:prstGeom>
            <a:noFill/>
            <a:ln w="9525" algn="ctr">
              <a:solidFill>
                <a:srgbClr val="000000"/>
              </a:solidFill>
              <a:round/>
              <a:headEnd/>
              <a:tailEnd type="arrow" w="med" len="med"/>
            </a:ln>
          </p:spPr>
        </p:cxnSp>
        <p:cxnSp>
          <p:nvCxnSpPr>
            <p:cNvPr id="329" name="直線矢印コネクタ 58"/>
            <p:cNvCxnSpPr>
              <a:cxnSpLocks noChangeShapeType="1"/>
              <a:endCxn id="320" idx="0"/>
            </p:cNvCxnSpPr>
            <p:nvPr/>
          </p:nvCxnSpPr>
          <p:spPr bwMode="auto">
            <a:xfrm rot="5400000">
              <a:off x="568855" y="2409411"/>
              <a:ext cx="714375" cy="106362"/>
            </a:xfrm>
            <a:prstGeom prst="straightConnector1">
              <a:avLst/>
            </a:prstGeom>
            <a:noFill/>
            <a:ln w="9525" algn="ctr">
              <a:solidFill>
                <a:srgbClr val="000000"/>
              </a:solidFill>
              <a:round/>
              <a:headEnd/>
              <a:tailEnd type="arrow" w="med" len="med"/>
            </a:ln>
          </p:spPr>
        </p:cxnSp>
        <p:cxnSp>
          <p:nvCxnSpPr>
            <p:cNvPr id="330" name="直線矢印コネクタ 61"/>
            <p:cNvCxnSpPr>
              <a:cxnSpLocks noChangeShapeType="1"/>
              <a:endCxn id="321" idx="0"/>
            </p:cNvCxnSpPr>
            <p:nvPr/>
          </p:nvCxnSpPr>
          <p:spPr bwMode="auto">
            <a:xfrm rot="16200000" flipH="1">
              <a:off x="711730" y="2372898"/>
              <a:ext cx="714375" cy="179388"/>
            </a:xfrm>
            <a:prstGeom prst="straightConnector1">
              <a:avLst/>
            </a:prstGeom>
            <a:noFill/>
            <a:ln w="9525" algn="ctr">
              <a:solidFill>
                <a:srgbClr val="000000"/>
              </a:solidFill>
              <a:round/>
              <a:headEnd/>
              <a:tailEnd type="arrow" w="med" len="med"/>
            </a:ln>
          </p:spPr>
        </p:cxnSp>
        <p:cxnSp>
          <p:nvCxnSpPr>
            <p:cNvPr id="331" name="直線矢印コネクタ 64"/>
            <p:cNvCxnSpPr>
              <a:cxnSpLocks noChangeShapeType="1"/>
              <a:endCxn id="322" idx="0"/>
            </p:cNvCxnSpPr>
            <p:nvPr/>
          </p:nvCxnSpPr>
          <p:spPr bwMode="auto">
            <a:xfrm rot="16200000" flipH="1">
              <a:off x="997480" y="2372898"/>
              <a:ext cx="714375" cy="179388"/>
            </a:xfrm>
            <a:prstGeom prst="straightConnector1">
              <a:avLst/>
            </a:prstGeom>
            <a:noFill/>
            <a:ln w="9525" algn="ctr">
              <a:solidFill>
                <a:srgbClr val="000000"/>
              </a:solidFill>
              <a:round/>
              <a:headEnd/>
              <a:tailEnd type="arrow" w="med" len="med"/>
            </a:ln>
          </p:spPr>
        </p:cxnSp>
        <p:cxnSp>
          <p:nvCxnSpPr>
            <p:cNvPr id="332" name="直線矢印コネクタ 67"/>
            <p:cNvCxnSpPr>
              <a:cxnSpLocks noChangeShapeType="1"/>
              <a:endCxn id="323" idx="0"/>
            </p:cNvCxnSpPr>
            <p:nvPr/>
          </p:nvCxnSpPr>
          <p:spPr bwMode="auto">
            <a:xfrm rot="16200000" flipH="1">
              <a:off x="1140355" y="2230023"/>
              <a:ext cx="714375" cy="465138"/>
            </a:xfrm>
            <a:prstGeom prst="straightConnector1">
              <a:avLst/>
            </a:prstGeom>
            <a:noFill/>
            <a:ln w="9525" algn="ctr">
              <a:solidFill>
                <a:srgbClr val="000000"/>
              </a:solidFill>
              <a:round/>
              <a:headEnd/>
              <a:tailEnd type="arrow" w="med" len="med"/>
            </a:ln>
          </p:spPr>
        </p:cxnSp>
        <p:cxnSp>
          <p:nvCxnSpPr>
            <p:cNvPr id="333" name="直線矢印コネクタ 72"/>
            <p:cNvCxnSpPr>
              <a:cxnSpLocks noChangeShapeType="1"/>
              <a:endCxn id="324" idx="0"/>
            </p:cNvCxnSpPr>
            <p:nvPr/>
          </p:nvCxnSpPr>
          <p:spPr bwMode="auto">
            <a:xfrm>
              <a:off x="1264974" y="2105404"/>
              <a:ext cx="750888" cy="714375"/>
            </a:xfrm>
            <a:prstGeom prst="straightConnector1">
              <a:avLst/>
            </a:prstGeom>
            <a:noFill/>
            <a:ln w="9525" algn="ctr">
              <a:solidFill>
                <a:srgbClr val="000000"/>
              </a:solidFill>
              <a:round/>
              <a:headEnd/>
              <a:tailEnd type="arrow" w="med" len="med"/>
            </a:ln>
          </p:spPr>
        </p:cxnSp>
        <p:sp>
          <p:nvSpPr>
            <p:cNvPr id="334" name="正方形/長方形 32"/>
            <p:cNvSpPr>
              <a:spLocks noChangeArrowheads="1"/>
            </p:cNvSpPr>
            <p:nvPr/>
          </p:nvSpPr>
          <p:spPr bwMode="auto">
            <a:xfrm>
              <a:off x="1193537" y="2033967"/>
              <a:ext cx="142875" cy="214312"/>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35" name="正方形/長方形 33"/>
            <p:cNvSpPr>
              <a:spLocks noChangeArrowheads="1"/>
            </p:cNvSpPr>
            <p:nvPr/>
          </p:nvSpPr>
          <p:spPr bwMode="auto">
            <a:xfrm>
              <a:off x="1122099" y="1962529"/>
              <a:ext cx="71438" cy="71438"/>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36" name="正方形/長方形 35"/>
            <p:cNvSpPr>
              <a:spLocks noChangeArrowheads="1"/>
            </p:cNvSpPr>
            <p:nvPr/>
          </p:nvSpPr>
          <p:spPr bwMode="auto">
            <a:xfrm>
              <a:off x="907787" y="2033967"/>
              <a:ext cx="142875" cy="214312"/>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37" name="正方形/長方形 36"/>
            <p:cNvSpPr>
              <a:spLocks noChangeArrowheads="1"/>
            </p:cNvSpPr>
            <p:nvPr/>
          </p:nvSpPr>
          <p:spPr bwMode="auto">
            <a:xfrm>
              <a:off x="836349" y="1962529"/>
              <a:ext cx="71438" cy="71438"/>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38" name="正方形/長方形 38"/>
            <p:cNvSpPr>
              <a:spLocks noChangeArrowheads="1"/>
            </p:cNvSpPr>
            <p:nvPr/>
          </p:nvSpPr>
          <p:spPr bwMode="auto">
            <a:xfrm>
              <a:off x="2336537" y="2033967"/>
              <a:ext cx="142875" cy="214312"/>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39" name="正方形/長方形 39"/>
            <p:cNvSpPr>
              <a:spLocks noChangeArrowheads="1"/>
            </p:cNvSpPr>
            <p:nvPr/>
          </p:nvSpPr>
          <p:spPr bwMode="auto">
            <a:xfrm>
              <a:off x="2265099" y="1962529"/>
              <a:ext cx="71438" cy="71438"/>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40" name="テキスト ボックス 339"/>
            <p:cNvSpPr txBox="1"/>
            <p:nvPr/>
          </p:nvSpPr>
          <p:spPr>
            <a:xfrm>
              <a:off x="440730" y="4180267"/>
              <a:ext cx="2807915" cy="557008"/>
            </a:xfrm>
            <a:prstGeom prst="rect">
              <a:avLst/>
            </a:prstGeom>
            <a:noFill/>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a:ln>
                    <a:noFill/>
                  </a:ln>
                  <a:solidFill>
                    <a:sysClr val="windowText" lastClr="000000"/>
                  </a:solidFill>
                  <a:effectLst/>
                  <a:uLnTx/>
                  <a:uFillTx/>
                  <a:latin typeface="+mn-ea"/>
                  <a:ea typeface="+mn-ea"/>
                </a:rPr>
                <a:t>大規模パーティションに割当てられた</a:t>
              </a:r>
              <a:endParaRPr kumimoji="1" lang="en-US" altLang="ja-JP" sz="1200" b="0" i="0" u="none" strike="noStrike" kern="0" cap="none" spc="0" normalizeH="0" baseline="0" noProof="0">
                <a:ln>
                  <a:noFill/>
                </a:ln>
                <a:solidFill>
                  <a:sysClr val="windowText" lastClr="000000"/>
                </a:solidFill>
                <a:effectLst/>
                <a:uLnTx/>
                <a:uFillTx/>
                <a:latin typeface="+mn-ea"/>
                <a:ea typeface="+mn-ea"/>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a:ln>
                    <a:noFill/>
                  </a:ln>
                  <a:solidFill>
                    <a:sysClr val="windowText" lastClr="000000"/>
                  </a:solidFill>
                  <a:effectLst/>
                  <a:uLnTx/>
                  <a:uFillTx/>
                  <a:latin typeface="+mn-ea"/>
                  <a:ea typeface="+mn-ea"/>
                </a:rPr>
                <a:t>プロセスの処理時間に依存。</a:t>
              </a:r>
              <a:endParaRPr kumimoji="1" lang="en-US" altLang="ja-JP" sz="1200" b="0" i="0" u="none" strike="noStrike" kern="0" cap="none" spc="0" normalizeH="0" baseline="0" noProof="0">
                <a:ln>
                  <a:noFill/>
                </a:ln>
                <a:solidFill>
                  <a:sysClr val="windowText" lastClr="000000"/>
                </a:solidFill>
                <a:effectLst/>
                <a:uLnTx/>
                <a:uFillTx/>
                <a:latin typeface="+mn-ea"/>
                <a:ea typeface="+mn-ea"/>
              </a:endParaRPr>
            </a:p>
          </p:txBody>
        </p:sp>
        <p:sp>
          <p:nvSpPr>
            <p:cNvPr id="341" name="正方形/長方形 340"/>
            <p:cNvSpPr/>
            <p:nvPr/>
          </p:nvSpPr>
          <p:spPr>
            <a:xfrm>
              <a:off x="5018605" y="1291445"/>
              <a:ext cx="974835" cy="31563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a:ln>
                    <a:noFill/>
                  </a:ln>
                  <a:solidFill>
                    <a:sysClr val="windowText" lastClr="000000"/>
                  </a:solidFill>
                  <a:effectLst/>
                  <a:uLnTx/>
                  <a:uFillTx/>
                  <a:latin typeface="+mn-ea"/>
                  <a:ea typeface="+mn-ea"/>
                </a:rPr>
                <a:t>並列度：</a:t>
              </a:r>
              <a:r>
                <a:rPr kumimoji="0" lang="en-US" altLang="ja-JP" sz="1100" b="0" i="0" u="none" strike="noStrike" kern="0" cap="none" spc="0" normalizeH="0" baseline="0" noProof="0" dirty="0">
                  <a:ln>
                    <a:noFill/>
                  </a:ln>
                  <a:solidFill>
                    <a:sysClr val="windowText" lastClr="000000"/>
                  </a:solidFill>
                  <a:effectLst/>
                  <a:uLnTx/>
                  <a:uFillTx/>
                  <a:latin typeface="+mn-ea"/>
                  <a:ea typeface="+mn-ea"/>
                </a:rPr>
                <a:t>128</a:t>
              </a:r>
              <a:endParaRPr kumimoji="0" lang="ja-JP" altLang="en-US" sz="1100" b="0" i="0" u="none" strike="noStrike" kern="0" cap="none" spc="0" normalizeH="0" baseline="0" noProof="0" dirty="0">
                <a:ln>
                  <a:noFill/>
                </a:ln>
                <a:solidFill>
                  <a:sysClr val="windowText" lastClr="000000"/>
                </a:solidFill>
                <a:effectLst/>
                <a:uLnTx/>
                <a:uFillTx/>
                <a:latin typeface="+mn-ea"/>
                <a:ea typeface="+mn-ea"/>
              </a:endParaRPr>
            </a:p>
          </p:txBody>
        </p:sp>
        <p:sp>
          <p:nvSpPr>
            <p:cNvPr id="342" name="左中かっこ 144"/>
            <p:cNvSpPr>
              <a:spLocks/>
            </p:cNvSpPr>
            <p:nvPr/>
          </p:nvSpPr>
          <p:spPr bwMode="auto">
            <a:xfrm rot="5400000" flipV="1">
              <a:off x="5370291" y="883444"/>
              <a:ext cx="285750" cy="1643062"/>
            </a:xfrm>
            <a:prstGeom prst="leftBrace">
              <a:avLst>
                <a:gd name="adj1" fmla="val 8332"/>
                <a:gd name="adj2" fmla="val 50000"/>
              </a:avLst>
            </a:prstGeom>
            <a:solidFill>
              <a:srgbClr val="FFFFFF"/>
            </a:solidFill>
            <a:ln w="9525" algn="ctr">
              <a:solidFill>
                <a:srgbClr val="000000"/>
              </a:solidFill>
              <a:round/>
              <a:headEnd/>
              <a:tailEnd/>
            </a:ln>
          </p:spPr>
          <p:txBody>
            <a:bodyPr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43" name="正方形/長方形 342"/>
            <p:cNvSpPr/>
            <p:nvPr/>
          </p:nvSpPr>
          <p:spPr bwMode="auto">
            <a:xfrm>
              <a:off x="6104510" y="2017713"/>
              <a:ext cx="158750" cy="877887"/>
            </a:xfrm>
            <a:prstGeom prst="rect">
              <a:avLst/>
            </a:prstGeom>
            <a:gradFill rotWithShape="1">
              <a:gsLst>
                <a:gs pos="0">
                  <a:srgbClr val="FD0000">
                    <a:tint val="50000"/>
                    <a:satMod val="300000"/>
                  </a:srgbClr>
                </a:gs>
                <a:gs pos="35000">
                  <a:srgbClr val="FD0000">
                    <a:tint val="37000"/>
                    <a:satMod val="300000"/>
                  </a:srgbClr>
                </a:gs>
                <a:gs pos="100000">
                  <a:srgbClr val="FD0000">
                    <a:tint val="15000"/>
                    <a:satMod val="350000"/>
                  </a:srgbClr>
                </a:gs>
              </a:gsLst>
              <a:lin ang="16200000" scaled="1"/>
            </a:gradFill>
            <a:ln w="9525" cap="flat" cmpd="sng" algn="ctr">
              <a:solidFill>
                <a:srgbClr val="FD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000000"/>
                </a:solidFill>
                <a:effectLst/>
                <a:uLnTx/>
                <a:uFillTx/>
                <a:latin typeface="+mn-ea"/>
                <a:ea typeface="+mn-ea"/>
                <a:cs typeface="+mn-cs"/>
              </a:endParaRPr>
            </a:p>
          </p:txBody>
        </p:sp>
        <p:sp>
          <p:nvSpPr>
            <p:cNvPr id="344" name="正方形/長方形 343"/>
            <p:cNvSpPr/>
            <p:nvPr/>
          </p:nvSpPr>
          <p:spPr bwMode="auto">
            <a:xfrm>
              <a:off x="6048947" y="1968500"/>
              <a:ext cx="158750" cy="877888"/>
            </a:xfrm>
            <a:prstGeom prst="rect">
              <a:avLst/>
            </a:prstGeom>
            <a:gradFill rotWithShape="1">
              <a:gsLst>
                <a:gs pos="0">
                  <a:srgbClr val="FD0000">
                    <a:tint val="50000"/>
                    <a:satMod val="300000"/>
                  </a:srgbClr>
                </a:gs>
                <a:gs pos="35000">
                  <a:srgbClr val="FD0000">
                    <a:tint val="37000"/>
                    <a:satMod val="300000"/>
                  </a:srgbClr>
                </a:gs>
                <a:gs pos="100000">
                  <a:srgbClr val="FD0000">
                    <a:tint val="15000"/>
                    <a:satMod val="350000"/>
                  </a:srgbClr>
                </a:gs>
              </a:gsLst>
              <a:lin ang="16200000" scaled="1"/>
            </a:gradFill>
            <a:ln w="9525" cap="flat" cmpd="sng" algn="ctr">
              <a:solidFill>
                <a:srgbClr val="FD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000000"/>
                </a:solidFill>
                <a:effectLst/>
                <a:uLnTx/>
                <a:uFillTx/>
                <a:latin typeface="+mn-ea"/>
                <a:ea typeface="+mn-ea"/>
                <a:cs typeface="+mn-cs"/>
              </a:endParaRPr>
            </a:p>
          </p:txBody>
        </p:sp>
        <p:sp>
          <p:nvSpPr>
            <p:cNvPr id="345" name="正方形/長方形 344"/>
            <p:cNvSpPr/>
            <p:nvPr/>
          </p:nvSpPr>
          <p:spPr bwMode="auto">
            <a:xfrm>
              <a:off x="5985447" y="1931988"/>
              <a:ext cx="158750" cy="877887"/>
            </a:xfrm>
            <a:prstGeom prst="rect">
              <a:avLst/>
            </a:prstGeom>
            <a:gradFill rotWithShape="1">
              <a:gsLst>
                <a:gs pos="0">
                  <a:srgbClr val="FD0000">
                    <a:tint val="50000"/>
                    <a:satMod val="300000"/>
                  </a:srgbClr>
                </a:gs>
                <a:gs pos="35000">
                  <a:srgbClr val="FD0000">
                    <a:tint val="37000"/>
                    <a:satMod val="300000"/>
                  </a:srgbClr>
                </a:gs>
                <a:gs pos="100000">
                  <a:srgbClr val="FD0000">
                    <a:tint val="15000"/>
                    <a:satMod val="350000"/>
                  </a:srgbClr>
                </a:gs>
              </a:gsLst>
              <a:lin ang="16200000" scaled="1"/>
            </a:gradFill>
            <a:ln w="9525" cap="flat" cmpd="sng" algn="ctr">
              <a:solidFill>
                <a:srgbClr val="FD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000000"/>
                </a:solidFill>
                <a:effectLst/>
                <a:uLnTx/>
                <a:uFillTx/>
                <a:latin typeface="+mn-ea"/>
                <a:ea typeface="+mn-ea"/>
                <a:cs typeface="+mn-cs"/>
              </a:endParaRPr>
            </a:p>
          </p:txBody>
        </p:sp>
        <p:sp>
          <p:nvSpPr>
            <p:cNvPr id="346" name="正方形/長方形 345"/>
            <p:cNvSpPr/>
            <p:nvPr/>
          </p:nvSpPr>
          <p:spPr bwMode="auto">
            <a:xfrm>
              <a:off x="5263135" y="1925638"/>
              <a:ext cx="166687" cy="1279525"/>
            </a:xfrm>
            <a:prstGeom prst="rect">
              <a:avLst/>
            </a:prstGeom>
            <a:gradFill rotWithShape="1">
              <a:gsLst>
                <a:gs pos="0">
                  <a:srgbClr val="FD0000">
                    <a:tint val="50000"/>
                    <a:satMod val="300000"/>
                  </a:srgbClr>
                </a:gs>
                <a:gs pos="35000">
                  <a:srgbClr val="FD0000">
                    <a:tint val="37000"/>
                    <a:satMod val="300000"/>
                  </a:srgbClr>
                </a:gs>
                <a:gs pos="100000">
                  <a:srgbClr val="FD0000">
                    <a:tint val="15000"/>
                    <a:satMod val="350000"/>
                  </a:srgbClr>
                </a:gs>
              </a:gsLst>
              <a:lin ang="16200000" scaled="1"/>
            </a:gradFill>
            <a:ln w="9525" cap="flat" cmpd="sng" algn="ctr">
              <a:solidFill>
                <a:srgbClr val="FD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000000"/>
                </a:solidFill>
                <a:effectLst/>
                <a:uLnTx/>
                <a:uFillTx/>
                <a:latin typeface="+mn-ea"/>
                <a:ea typeface="+mn-ea"/>
                <a:cs typeface="+mn-cs"/>
              </a:endParaRPr>
            </a:p>
          </p:txBody>
        </p:sp>
        <p:sp>
          <p:nvSpPr>
            <p:cNvPr id="347" name="正方形/長方形 83"/>
            <p:cNvSpPr>
              <a:spLocks noChangeArrowheads="1"/>
            </p:cNvSpPr>
            <p:nvPr/>
          </p:nvSpPr>
          <p:spPr bwMode="auto">
            <a:xfrm>
              <a:off x="4818635" y="1968500"/>
              <a:ext cx="111125" cy="149225"/>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48" name="正方形/長方形 84"/>
            <p:cNvSpPr>
              <a:spLocks noChangeArrowheads="1"/>
            </p:cNvSpPr>
            <p:nvPr/>
          </p:nvSpPr>
          <p:spPr bwMode="auto">
            <a:xfrm>
              <a:off x="4763072" y="1919288"/>
              <a:ext cx="55563" cy="49212"/>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49" name="正方形/長方形 81"/>
            <p:cNvSpPr>
              <a:spLocks noChangeArrowheads="1"/>
            </p:cNvSpPr>
            <p:nvPr/>
          </p:nvSpPr>
          <p:spPr bwMode="auto">
            <a:xfrm>
              <a:off x="4818635" y="2216150"/>
              <a:ext cx="111125" cy="147638"/>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50" name="正方形/長方形 82"/>
            <p:cNvSpPr>
              <a:spLocks noChangeArrowheads="1"/>
            </p:cNvSpPr>
            <p:nvPr/>
          </p:nvSpPr>
          <p:spPr bwMode="auto">
            <a:xfrm>
              <a:off x="4763072" y="2166938"/>
              <a:ext cx="55563" cy="49212"/>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51" name="正方形/長方形 79"/>
            <p:cNvSpPr>
              <a:spLocks noChangeArrowheads="1"/>
            </p:cNvSpPr>
            <p:nvPr/>
          </p:nvSpPr>
          <p:spPr bwMode="auto">
            <a:xfrm>
              <a:off x="4818635" y="2463800"/>
              <a:ext cx="111125" cy="147638"/>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52" name="正方形/長方形 80"/>
            <p:cNvSpPr>
              <a:spLocks noChangeArrowheads="1"/>
            </p:cNvSpPr>
            <p:nvPr/>
          </p:nvSpPr>
          <p:spPr bwMode="auto">
            <a:xfrm>
              <a:off x="4763072" y="2414588"/>
              <a:ext cx="55563" cy="49212"/>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53" name="正方形/長方形 77"/>
            <p:cNvSpPr>
              <a:spLocks noChangeArrowheads="1"/>
            </p:cNvSpPr>
            <p:nvPr/>
          </p:nvSpPr>
          <p:spPr bwMode="auto">
            <a:xfrm>
              <a:off x="4818635" y="3057525"/>
              <a:ext cx="111125" cy="147638"/>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54" name="正方形/長方形 78"/>
            <p:cNvSpPr>
              <a:spLocks noChangeArrowheads="1"/>
            </p:cNvSpPr>
            <p:nvPr/>
          </p:nvSpPr>
          <p:spPr bwMode="auto">
            <a:xfrm>
              <a:off x="4763072" y="3006725"/>
              <a:ext cx="55563" cy="50800"/>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55" name="テキスト ボックス 109"/>
            <p:cNvSpPr txBox="1">
              <a:spLocks noChangeArrowheads="1"/>
            </p:cNvSpPr>
            <p:nvPr/>
          </p:nvSpPr>
          <p:spPr bwMode="auto">
            <a:xfrm>
              <a:off x="4725919" y="2654300"/>
              <a:ext cx="258457" cy="557008"/>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a:ln>
                    <a:noFill/>
                  </a:ln>
                  <a:solidFill>
                    <a:sysClr val="windowText" lastClr="000000"/>
                  </a:solidFill>
                  <a:effectLst/>
                  <a:uLnTx/>
                  <a:uFillTx/>
                  <a:latin typeface="+mn-ea"/>
                  <a:ea typeface="+mn-ea"/>
                </a:rPr>
                <a:t>・</a:t>
              </a:r>
              <a:endParaRPr kumimoji="1" lang="en-US" altLang="ja-JP" sz="800" b="0" i="0" u="none" strike="noStrike" kern="0" cap="none" spc="0" normalizeH="0" baseline="0" noProof="0">
                <a:ln>
                  <a:noFill/>
                </a:ln>
                <a:solidFill>
                  <a:sysClr val="windowText" lastClr="000000"/>
                </a:solidFill>
                <a:effectLst/>
                <a:uLnTx/>
                <a:uFillTx/>
                <a:latin typeface="+mn-ea"/>
                <a:ea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a:ln>
                    <a:noFill/>
                  </a:ln>
                  <a:solidFill>
                    <a:sysClr val="windowText" lastClr="000000"/>
                  </a:solidFill>
                  <a:effectLst/>
                  <a:uLnTx/>
                  <a:uFillTx/>
                  <a:latin typeface="+mn-ea"/>
                  <a:ea typeface="+mn-ea"/>
                </a:rPr>
                <a:t>・</a:t>
              </a:r>
              <a:endParaRPr kumimoji="1" lang="en-US" altLang="ja-JP" sz="800" b="0" i="0" u="none" strike="noStrike" kern="0" cap="none" spc="0" normalizeH="0" baseline="0" noProof="0">
                <a:ln>
                  <a:noFill/>
                </a:ln>
                <a:solidFill>
                  <a:sysClr val="windowText" lastClr="000000"/>
                </a:solidFill>
                <a:effectLst/>
                <a:uLnTx/>
                <a:uFillTx/>
                <a:latin typeface="+mn-ea"/>
                <a:ea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a:ln>
                    <a:noFill/>
                  </a:ln>
                  <a:solidFill>
                    <a:sysClr val="windowText" lastClr="000000"/>
                  </a:solidFill>
                  <a:effectLst/>
                  <a:uLnTx/>
                  <a:uFillTx/>
                  <a:latin typeface="+mn-ea"/>
                  <a:ea typeface="+mn-ea"/>
                </a:rPr>
                <a:t>・</a:t>
              </a:r>
              <a:endParaRPr kumimoji="1" lang="en-US" altLang="ja-JP" sz="800" b="0" i="0" u="none" strike="noStrike" kern="0" cap="none" spc="0" normalizeH="0" baseline="0" noProof="0">
                <a:ln>
                  <a:noFill/>
                </a:ln>
                <a:solidFill>
                  <a:sysClr val="windowText" lastClr="000000"/>
                </a:solidFill>
                <a:effectLst/>
                <a:uLnTx/>
                <a:uFillTx/>
                <a:latin typeface="+mn-ea"/>
                <a:ea typeface="+mn-ea"/>
              </a:endParaRPr>
            </a:p>
          </p:txBody>
        </p:sp>
        <p:cxnSp>
          <p:nvCxnSpPr>
            <p:cNvPr id="356" name="直線矢印コネクタ 117"/>
            <p:cNvCxnSpPr>
              <a:cxnSpLocks noChangeShapeType="1"/>
            </p:cNvCxnSpPr>
            <p:nvPr/>
          </p:nvCxnSpPr>
          <p:spPr bwMode="auto">
            <a:xfrm>
              <a:off x="4985322" y="2017713"/>
              <a:ext cx="222250" cy="1587"/>
            </a:xfrm>
            <a:prstGeom prst="straightConnector1">
              <a:avLst/>
            </a:prstGeom>
            <a:noFill/>
            <a:ln w="9525" algn="ctr">
              <a:solidFill>
                <a:srgbClr val="000000"/>
              </a:solidFill>
              <a:round/>
              <a:headEnd/>
              <a:tailEnd type="arrow" w="med" len="med"/>
            </a:ln>
          </p:spPr>
        </p:cxnSp>
        <p:cxnSp>
          <p:nvCxnSpPr>
            <p:cNvPr id="357" name="直線矢印コネクタ 118"/>
            <p:cNvCxnSpPr>
              <a:cxnSpLocks noChangeShapeType="1"/>
            </p:cNvCxnSpPr>
            <p:nvPr/>
          </p:nvCxnSpPr>
          <p:spPr bwMode="auto">
            <a:xfrm>
              <a:off x="4985322" y="2265363"/>
              <a:ext cx="222250" cy="1587"/>
            </a:xfrm>
            <a:prstGeom prst="straightConnector1">
              <a:avLst/>
            </a:prstGeom>
            <a:noFill/>
            <a:ln w="9525" algn="ctr">
              <a:solidFill>
                <a:srgbClr val="000000"/>
              </a:solidFill>
              <a:round/>
              <a:headEnd/>
              <a:tailEnd type="arrow" w="med" len="med"/>
            </a:ln>
          </p:spPr>
        </p:cxnSp>
        <p:cxnSp>
          <p:nvCxnSpPr>
            <p:cNvPr id="358" name="直線矢印コネクタ 119"/>
            <p:cNvCxnSpPr>
              <a:cxnSpLocks noChangeShapeType="1"/>
            </p:cNvCxnSpPr>
            <p:nvPr/>
          </p:nvCxnSpPr>
          <p:spPr bwMode="auto">
            <a:xfrm>
              <a:off x="4985322" y="2560638"/>
              <a:ext cx="222250" cy="1587"/>
            </a:xfrm>
            <a:prstGeom prst="straightConnector1">
              <a:avLst/>
            </a:prstGeom>
            <a:noFill/>
            <a:ln w="9525" algn="ctr">
              <a:solidFill>
                <a:srgbClr val="000000"/>
              </a:solidFill>
              <a:round/>
              <a:headEnd/>
              <a:tailEnd type="arrow" w="med" len="med"/>
            </a:ln>
          </p:spPr>
        </p:cxnSp>
        <p:cxnSp>
          <p:nvCxnSpPr>
            <p:cNvPr id="359" name="直線矢印コネクタ 120"/>
            <p:cNvCxnSpPr>
              <a:cxnSpLocks noChangeShapeType="1"/>
            </p:cNvCxnSpPr>
            <p:nvPr/>
          </p:nvCxnSpPr>
          <p:spPr bwMode="auto">
            <a:xfrm>
              <a:off x="4985322" y="3154363"/>
              <a:ext cx="222250" cy="1587"/>
            </a:xfrm>
            <a:prstGeom prst="straightConnector1">
              <a:avLst/>
            </a:prstGeom>
            <a:noFill/>
            <a:ln w="9525" algn="ctr">
              <a:solidFill>
                <a:srgbClr val="000000"/>
              </a:solidFill>
              <a:round/>
              <a:headEnd/>
              <a:tailEnd type="arrow" w="med" len="med"/>
            </a:ln>
          </p:spPr>
        </p:cxnSp>
        <p:sp>
          <p:nvSpPr>
            <p:cNvPr id="360" name="正方形/長方形 75"/>
            <p:cNvSpPr>
              <a:spLocks noChangeArrowheads="1"/>
            </p:cNvSpPr>
            <p:nvPr/>
          </p:nvSpPr>
          <p:spPr bwMode="auto">
            <a:xfrm>
              <a:off x="5540947" y="1968500"/>
              <a:ext cx="111125" cy="149225"/>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61" name="正方形/長方形 76"/>
            <p:cNvSpPr>
              <a:spLocks noChangeArrowheads="1"/>
            </p:cNvSpPr>
            <p:nvPr/>
          </p:nvSpPr>
          <p:spPr bwMode="auto">
            <a:xfrm>
              <a:off x="5485385" y="1919288"/>
              <a:ext cx="55562" cy="49212"/>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62" name="正方形/長方形 73"/>
            <p:cNvSpPr>
              <a:spLocks noChangeArrowheads="1"/>
            </p:cNvSpPr>
            <p:nvPr/>
          </p:nvSpPr>
          <p:spPr bwMode="auto">
            <a:xfrm>
              <a:off x="5540947" y="2216150"/>
              <a:ext cx="111125" cy="147638"/>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63" name="正方形/長方形 74"/>
            <p:cNvSpPr>
              <a:spLocks noChangeArrowheads="1"/>
            </p:cNvSpPr>
            <p:nvPr/>
          </p:nvSpPr>
          <p:spPr bwMode="auto">
            <a:xfrm>
              <a:off x="5485385" y="2166938"/>
              <a:ext cx="55562" cy="49212"/>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64" name="正方形/長方形 71"/>
            <p:cNvSpPr>
              <a:spLocks noChangeArrowheads="1"/>
            </p:cNvSpPr>
            <p:nvPr/>
          </p:nvSpPr>
          <p:spPr bwMode="auto">
            <a:xfrm>
              <a:off x="5540947" y="2463800"/>
              <a:ext cx="111125" cy="147638"/>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65" name="正方形/長方形 72"/>
            <p:cNvSpPr>
              <a:spLocks noChangeArrowheads="1"/>
            </p:cNvSpPr>
            <p:nvPr/>
          </p:nvSpPr>
          <p:spPr bwMode="auto">
            <a:xfrm>
              <a:off x="5485385" y="2414588"/>
              <a:ext cx="55562" cy="49212"/>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cxnSp>
          <p:nvCxnSpPr>
            <p:cNvPr id="366" name="直線矢印コネクタ 208"/>
            <p:cNvCxnSpPr>
              <a:cxnSpLocks noChangeShapeType="1"/>
            </p:cNvCxnSpPr>
            <p:nvPr/>
          </p:nvCxnSpPr>
          <p:spPr bwMode="auto">
            <a:xfrm>
              <a:off x="5707635" y="2017713"/>
              <a:ext cx="222250" cy="1587"/>
            </a:xfrm>
            <a:prstGeom prst="straightConnector1">
              <a:avLst/>
            </a:prstGeom>
            <a:noFill/>
            <a:ln w="9525" algn="ctr">
              <a:solidFill>
                <a:srgbClr val="000000"/>
              </a:solidFill>
              <a:round/>
              <a:headEnd/>
              <a:tailEnd type="arrow" w="med" len="med"/>
            </a:ln>
          </p:spPr>
        </p:cxnSp>
        <p:cxnSp>
          <p:nvCxnSpPr>
            <p:cNvPr id="367" name="直線矢印コネクタ 209"/>
            <p:cNvCxnSpPr>
              <a:cxnSpLocks noChangeShapeType="1"/>
            </p:cNvCxnSpPr>
            <p:nvPr/>
          </p:nvCxnSpPr>
          <p:spPr bwMode="auto">
            <a:xfrm>
              <a:off x="5707635" y="2265363"/>
              <a:ext cx="222250" cy="1587"/>
            </a:xfrm>
            <a:prstGeom prst="straightConnector1">
              <a:avLst/>
            </a:prstGeom>
            <a:noFill/>
            <a:ln w="9525" algn="ctr">
              <a:solidFill>
                <a:srgbClr val="000000"/>
              </a:solidFill>
              <a:round/>
              <a:headEnd/>
              <a:tailEnd type="arrow" w="med" len="med"/>
            </a:ln>
          </p:spPr>
        </p:cxnSp>
        <p:cxnSp>
          <p:nvCxnSpPr>
            <p:cNvPr id="368" name="直線矢印コネクタ 210"/>
            <p:cNvCxnSpPr>
              <a:cxnSpLocks noChangeShapeType="1"/>
            </p:cNvCxnSpPr>
            <p:nvPr/>
          </p:nvCxnSpPr>
          <p:spPr bwMode="auto">
            <a:xfrm>
              <a:off x="5707635" y="2560638"/>
              <a:ext cx="222250" cy="1587"/>
            </a:xfrm>
            <a:prstGeom prst="straightConnector1">
              <a:avLst/>
            </a:prstGeom>
            <a:noFill/>
            <a:ln w="9525" algn="ctr">
              <a:solidFill>
                <a:srgbClr val="000000"/>
              </a:solidFill>
              <a:round/>
              <a:headEnd/>
              <a:tailEnd type="arrow" w="med" len="med"/>
            </a:ln>
          </p:spPr>
        </p:cxnSp>
        <p:sp>
          <p:nvSpPr>
            <p:cNvPr id="369" name="正方形/長方形 69"/>
            <p:cNvSpPr>
              <a:spLocks noChangeArrowheads="1"/>
            </p:cNvSpPr>
            <p:nvPr/>
          </p:nvSpPr>
          <p:spPr bwMode="auto">
            <a:xfrm>
              <a:off x="5540947" y="3013075"/>
              <a:ext cx="111125" cy="149225"/>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70" name="正方形/長方形 70"/>
            <p:cNvSpPr>
              <a:spLocks noChangeArrowheads="1"/>
            </p:cNvSpPr>
            <p:nvPr/>
          </p:nvSpPr>
          <p:spPr bwMode="auto">
            <a:xfrm>
              <a:off x="5485385" y="2963863"/>
              <a:ext cx="55562" cy="49212"/>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71" name="テキスト ボックス 214"/>
            <p:cNvSpPr txBox="1">
              <a:spLocks noChangeArrowheads="1"/>
            </p:cNvSpPr>
            <p:nvPr/>
          </p:nvSpPr>
          <p:spPr bwMode="auto">
            <a:xfrm>
              <a:off x="5448232" y="2611438"/>
              <a:ext cx="258457" cy="557008"/>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a:ln>
                    <a:noFill/>
                  </a:ln>
                  <a:solidFill>
                    <a:sysClr val="windowText" lastClr="000000"/>
                  </a:solidFill>
                  <a:effectLst/>
                  <a:uLnTx/>
                  <a:uFillTx/>
                  <a:latin typeface="+mn-ea"/>
                  <a:ea typeface="+mn-ea"/>
                </a:rPr>
                <a:t>・</a:t>
              </a:r>
              <a:endParaRPr kumimoji="1" lang="en-US" altLang="ja-JP" sz="800" b="0" i="0" u="none" strike="noStrike" kern="0" cap="none" spc="0" normalizeH="0" baseline="0" noProof="0">
                <a:ln>
                  <a:noFill/>
                </a:ln>
                <a:solidFill>
                  <a:sysClr val="windowText" lastClr="000000"/>
                </a:solidFill>
                <a:effectLst/>
                <a:uLnTx/>
                <a:uFillTx/>
                <a:latin typeface="+mn-ea"/>
                <a:ea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a:ln>
                    <a:noFill/>
                  </a:ln>
                  <a:solidFill>
                    <a:sysClr val="windowText" lastClr="000000"/>
                  </a:solidFill>
                  <a:effectLst/>
                  <a:uLnTx/>
                  <a:uFillTx/>
                  <a:latin typeface="+mn-ea"/>
                  <a:ea typeface="+mn-ea"/>
                </a:rPr>
                <a:t>・</a:t>
              </a:r>
              <a:endParaRPr kumimoji="1" lang="en-US" altLang="ja-JP" sz="800" b="0" i="0" u="none" strike="noStrike" kern="0" cap="none" spc="0" normalizeH="0" baseline="0" noProof="0">
                <a:ln>
                  <a:noFill/>
                </a:ln>
                <a:solidFill>
                  <a:sysClr val="windowText" lastClr="000000"/>
                </a:solidFill>
                <a:effectLst/>
                <a:uLnTx/>
                <a:uFillTx/>
                <a:latin typeface="+mn-ea"/>
                <a:ea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a:ln>
                    <a:noFill/>
                  </a:ln>
                  <a:solidFill>
                    <a:sysClr val="windowText" lastClr="000000"/>
                  </a:solidFill>
                  <a:effectLst/>
                  <a:uLnTx/>
                  <a:uFillTx/>
                  <a:latin typeface="+mn-ea"/>
                  <a:ea typeface="+mn-ea"/>
                </a:rPr>
                <a:t>・</a:t>
              </a:r>
              <a:endParaRPr kumimoji="1" lang="en-US" altLang="ja-JP" sz="800" b="0" i="0" u="none" strike="noStrike" kern="0" cap="none" spc="0" normalizeH="0" baseline="0" noProof="0">
                <a:ln>
                  <a:noFill/>
                </a:ln>
                <a:solidFill>
                  <a:sysClr val="windowText" lastClr="000000"/>
                </a:solidFill>
                <a:effectLst/>
                <a:uLnTx/>
                <a:uFillTx/>
                <a:latin typeface="+mn-ea"/>
                <a:ea typeface="+mn-ea"/>
              </a:endParaRPr>
            </a:p>
          </p:txBody>
        </p:sp>
        <p:cxnSp>
          <p:nvCxnSpPr>
            <p:cNvPr id="372" name="直線矢印コネクタ 215"/>
            <p:cNvCxnSpPr>
              <a:cxnSpLocks noChangeShapeType="1"/>
            </p:cNvCxnSpPr>
            <p:nvPr/>
          </p:nvCxnSpPr>
          <p:spPr bwMode="auto">
            <a:xfrm rot="5400000" flipH="1" flipV="1">
              <a:off x="5643341" y="2824957"/>
              <a:ext cx="350837" cy="222250"/>
            </a:xfrm>
            <a:prstGeom prst="straightConnector1">
              <a:avLst/>
            </a:prstGeom>
            <a:noFill/>
            <a:ln w="9525" algn="ctr">
              <a:solidFill>
                <a:srgbClr val="000000"/>
              </a:solidFill>
              <a:round/>
              <a:headEnd/>
              <a:tailEnd type="arrow" w="med" len="med"/>
            </a:ln>
          </p:spPr>
        </p:cxnSp>
        <p:sp>
          <p:nvSpPr>
            <p:cNvPr id="373" name="テキスト ボックス 372"/>
            <p:cNvSpPr txBox="1"/>
            <p:nvPr/>
          </p:nvSpPr>
          <p:spPr>
            <a:xfrm>
              <a:off x="6555789" y="1714499"/>
              <a:ext cx="2742951" cy="1225418"/>
            </a:xfrm>
            <a:prstGeom prst="rect">
              <a:avLst/>
            </a:prstGeom>
            <a:noFill/>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ysClr val="windowText" lastClr="000000"/>
                  </a:solidFill>
                  <a:effectLst/>
                  <a:uLnTx/>
                  <a:uFillTx/>
                  <a:latin typeface="+mn-lt"/>
                  <a:ea typeface="+mn-ea"/>
                </a:rPr>
                <a:t>(Step1)</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ysClr val="windowText" lastClr="000000"/>
                  </a:solidFill>
                  <a:effectLst/>
                  <a:uLnTx/>
                  <a:uFillTx/>
                  <a:latin typeface="+mn-lt"/>
                  <a:ea typeface="+mn-ea"/>
                </a:rPr>
                <a:t> 大規模パーティションに含まれる、</a:t>
              </a:r>
              <a:endParaRPr kumimoji="1" lang="en-US" altLang="ja-JP" sz="1200" b="0" i="0" u="none" strike="noStrike" kern="0" cap="none" spc="0" normalizeH="0" baseline="0" noProof="0" dirty="0">
                <a:ln>
                  <a:noFill/>
                </a:ln>
                <a:solidFill>
                  <a:sysClr val="windowText" lastClr="000000"/>
                </a:solidFill>
                <a:effectLst/>
                <a:uLnTx/>
                <a:uFillTx/>
                <a:latin typeface="+mn-lt"/>
                <a:ea typeface="+mn-ea"/>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ysClr val="windowText" lastClr="000000"/>
                  </a:solidFill>
                  <a:effectLst/>
                  <a:uLnTx/>
                  <a:uFillTx/>
                  <a:latin typeface="+mn-lt"/>
                  <a:ea typeface="+mn-ea"/>
                </a:rPr>
                <a:t> </a:t>
              </a:r>
              <a:r>
                <a:rPr kumimoji="1" lang="ja-JP" altLang="en-US" sz="1200" b="0" i="0" u="none" strike="noStrike" kern="0" cap="none" spc="0" normalizeH="0" baseline="0" noProof="0" dirty="0" smtClean="0">
                  <a:ln>
                    <a:noFill/>
                  </a:ln>
                  <a:solidFill>
                    <a:sysClr val="windowText" lastClr="000000"/>
                  </a:solidFill>
                  <a:effectLst/>
                  <a:uLnTx/>
                  <a:uFillTx/>
                  <a:latin typeface="+mn-lt"/>
                  <a:ea typeface="+mn-ea"/>
                </a:rPr>
                <a:t>データのみを</a:t>
              </a:r>
              <a:r>
                <a:rPr kumimoji="1" lang="ja-JP" altLang="en-US" sz="1200" b="0" i="0" u="none" strike="noStrike" kern="0" cap="none" spc="0" normalizeH="0" baseline="0" noProof="0" dirty="0">
                  <a:ln>
                    <a:noFill/>
                  </a:ln>
                  <a:solidFill>
                    <a:sysClr val="windowText" lastClr="000000"/>
                  </a:solidFill>
                  <a:effectLst/>
                  <a:uLnTx/>
                  <a:uFillTx/>
                  <a:latin typeface="+mn-lt"/>
                  <a:ea typeface="+mn-ea"/>
                </a:rPr>
                <a:t>対象とし、並列度</a:t>
              </a:r>
              <a:endParaRPr kumimoji="1" lang="en-US" altLang="ja-JP" sz="1200" b="0" i="0" u="none" strike="noStrike" kern="0" cap="none" spc="0" normalizeH="0" baseline="0" noProof="0" dirty="0">
                <a:ln>
                  <a:noFill/>
                </a:ln>
                <a:solidFill>
                  <a:sysClr val="windowText" lastClr="000000"/>
                </a:solidFill>
                <a:effectLst/>
                <a:uLnTx/>
                <a:uFillTx/>
                <a:latin typeface="+mn-lt"/>
                <a:ea typeface="+mn-ea"/>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ysClr val="windowText" lastClr="000000"/>
                  </a:solidFill>
                  <a:effectLst/>
                  <a:uLnTx/>
                  <a:uFillTx/>
                  <a:latin typeface="+mn-lt"/>
                  <a:ea typeface="+mn-ea"/>
                </a:rPr>
                <a:t> 128</a:t>
              </a:r>
              <a:r>
                <a:rPr kumimoji="1" lang="ja-JP" altLang="en-US" sz="1200" b="0" i="0" u="none" strike="noStrike" kern="0" cap="none" spc="0" normalizeH="0" baseline="0" noProof="0" dirty="0">
                  <a:ln>
                    <a:noFill/>
                  </a:ln>
                  <a:solidFill>
                    <a:sysClr val="windowText" lastClr="000000"/>
                  </a:solidFill>
                  <a:effectLst/>
                  <a:uLnTx/>
                  <a:uFillTx/>
                  <a:latin typeface="+mn-lt"/>
                  <a:ea typeface="+mn-ea"/>
                </a:rPr>
                <a:t>で実行。一つのパーティションを</a:t>
              </a:r>
              <a:endParaRPr kumimoji="1" lang="en-US" altLang="ja-JP" sz="1200" b="0" i="0" u="none" strike="noStrike" kern="0" cap="none" spc="0" normalizeH="0" baseline="0" noProof="0" dirty="0">
                <a:ln>
                  <a:noFill/>
                </a:ln>
                <a:solidFill>
                  <a:sysClr val="windowText" lastClr="000000"/>
                </a:solidFill>
                <a:effectLst/>
                <a:uLnTx/>
                <a:uFillTx/>
                <a:latin typeface="+mn-lt"/>
                <a:ea typeface="+mn-ea"/>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ysClr val="windowText" lastClr="000000"/>
                  </a:solidFill>
                  <a:effectLst/>
                  <a:uLnTx/>
                  <a:uFillTx/>
                  <a:latin typeface="+mn-lt"/>
                  <a:ea typeface="+mn-ea"/>
                </a:rPr>
                <a:t> 複数プロセスで分散処理。</a:t>
              </a:r>
              <a:endParaRPr kumimoji="1" lang="en-US" altLang="ja-JP" sz="1200" b="0" i="0" u="none" strike="noStrike" kern="0" cap="none" spc="0" normalizeH="0" baseline="0" noProof="0" dirty="0">
                <a:ln>
                  <a:noFill/>
                </a:ln>
                <a:solidFill>
                  <a:sysClr val="windowText" lastClr="000000"/>
                </a:solidFill>
                <a:effectLst/>
                <a:uLnTx/>
                <a:uFillTx/>
                <a:latin typeface="+mn-lt"/>
                <a:ea typeface="+mn-ea"/>
              </a:endParaRPr>
            </a:p>
          </p:txBody>
        </p:sp>
        <p:sp>
          <p:nvSpPr>
            <p:cNvPr id="374" name="正方形/長方形 227"/>
            <p:cNvSpPr>
              <a:spLocks noChangeArrowheads="1"/>
            </p:cNvSpPr>
            <p:nvPr/>
          </p:nvSpPr>
          <p:spPr bwMode="auto">
            <a:xfrm>
              <a:off x="4691635" y="4679950"/>
              <a:ext cx="150812" cy="342900"/>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000000"/>
                </a:solidFill>
                <a:effectLst/>
                <a:uLnTx/>
                <a:uFillTx/>
                <a:latin typeface="+mn-ea"/>
                <a:ea typeface="+mn-ea"/>
                <a:cs typeface="+mn-cs"/>
              </a:endParaRPr>
            </a:p>
          </p:txBody>
        </p:sp>
        <p:sp>
          <p:nvSpPr>
            <p:cNvPr id="375" name="正方形/長方形 228"/>
            <p:cNvSpPr>
              <a:spLocks noChangeArrowheads="1"/>
            </p:cNvSpPr>
            <p:nvPr/>
          </p:nvSpPr>
          <p:spPr bwMode="auto">
            <a:xfrm>
              <a:off x="4893247" y="4679950"/>
              <a:ext cx="150813" cy="342900"/>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000000"/>
                </a:solidFill>
                <a:effectLst/>
                <a:uLnTx/>
                <a:uFillTx/>
                <a:latin typeface="+mn-ea"/>
                <a:ea typeface="+mn-ea"/>
                <a:cs typeface="+mn-cs"/>
              </a:endParaRPr>
            </a:p>
          </p:txBody>
        </p:sp>
        <p:sp>
          <p:nvSpPr>
            <p:cNvPr id="376" name="正方形/長方形 229"/>
            <p:cNvSpPr>
              <a:spLocks noChangeArrowheads="1"/>
            </p:cNvSpPr>
            <p:nvPr/>
          </p:nvSpPr>
          <p:spPr bwMode="auto">
            <a:xfrm>
              <a:off x="5093272" y="4679950"/>
              <a:ext cx="150813" cy="342900"/>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000000"/>
                </a:solidFill>
                <a:effectLst/>
                <a:uLnTx/>
                <a:uFillTx/>
                <a:latin typeface="+mn-ea"/>
                <a:ea typeface="+mn-ea"/>
                <a:cs typeface="+mn-cs"/>
              </a:endParaRPr>
            </a:p>
          </p:txBody>
        </p:sp>
        <p:sp>
          <p:nvSpPr>
            <p:cNvPr id="377" name="正方形/長方形 230"/>
            <p:cNvSpPr>
              <a:spLocks noChangeArrowheads="1"/>
            </p:cNvSpPr>
            <p:nvPr/>
          </p:nvSpPr>
          <p:spPr bwMode="auto">
            <a:xfrm>
              <a:off x="5313935" y="4679950"/>
              <a:ext cx="150812" cy="342900"/>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000000"/>
                </a:solidFill>
                <a:effectLst/>
                <a:uLnTx/>
                <a:uFillTx/>
                <a:latin typeface="+mn-ea"/>
                <a:ea typeface="+mn-ea"/>
                <a:cs typeface="+mn-cs"/>
              </a:endParaRPr>
            </a:p>
          </p:txBody>
        </p:sp>
        <p:sp>
          <p:nvSpPr>
            <p:cNvPr id="378" name="正方形/長方形 231"/>
            <p:cNvSpPr>
              <a:spLocks noChangeArrowheads="1"/>
            </p:cNvSpPr>
            <p:nvPr/>
          </p:nvSpPr>
          <p:spPr bwMode="auto">
            <a:xfrm>
              <a:off x="5639372" y="4679950"/>
              <a:ext cx="150813" cy="342900"/>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000000"/>
                </a:solidFill>
                <a:effectLst/>
                <a:uLnTx/>
                <a:uFillTx/>
                <a:latin typeface="+mn-ea"/>
                <a:ea typeface="+mn-ea"/>
                <a:cs typeface="+mn-cs"/>
              </a:endParaRPr>
            </a:p>
          </p:txBody>
        </p:sp>
        <p:sp>
          <p:nvSpPr>
            <p:cNvPr id="379" name="正方形/長方形 232"/>
            <p:cNvSpPr>
              <a:spLocks noChangeArrowheads="1"/>
            </p:cNvSpPr>
            <p:nvPr/>
          </p:nvSpPr>
          <p:spPr bwMode="auto">
            <a:xfrm>
              <a:off x="5839397" y="4679950"/>
              <a:ext cx="150813" cy="342900"/>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000000"/>
                </a:solidFill>
                <a:effectLst/>
                <a:uLnTx/>
                <a:uFillTx/>
                <a:latin typeface="+mn-ea"/>
                <a:ea typeface="+mn-ea"/>
                <a:cs typeface="+mn-cs"/>
              </a:endParaRPr>
            </a:p>
          </p:txBody>
        </p:sp>
        <p:sp>
          <p:nvSpPr>
            <p:cNvPr id="380" name="正方形/長方形 233"/>
            <p:cNvSpPr>
              <a:spLocks noChangeArrowheads="1"/>
            </p:cNvSpPr>
            <p:nvPr/>
          </p:nvSpPr>
          <p:spPr bwMode="auto">
            <a:xfrm>
              <a:off x="6041010" y="4679950"/>
              <a:ext cx="150812" cy="342900"/>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000000"/>
                </a:solidFill>
                <a:effectLst/>
                <a:uLnTx/>
                <a:uFillTx/>
                <a:latin typeface="+mn-ea"/>
                <a:ea typeface="+mn-ea"/>
                <a:cs typeface="+mn-cs"/>
              </a:endParaRPr>
            </a:p>
          </p:txBody>
        </p:sp>
        <p:cxnSp>
          <p:nvCxnSpPr>
            <p:cNvPr id="381" name="直線矢印コネクタ 235"/>
            <p:cNvCxnSpPr>
              <a:cxnSpLocks noChangeShapeType="1"/>
              <a:endCxn id="374" idx="0"/>
            </p:cNvCxnSpPr>
            <p:nvPr/>
          </p:nvCxnSpPr>
          <p:spPr bwMode="auto">
            <a:xfrm rot="5400000">
              <a:off x="4751166" y="4187032"/>
              <a:ext cx="509587" cy="476250"/>
            </a:xfrm>
            <a:prstGeom prst="straightConnector1">
              <a:avLst/>
            </a:prstGeom>
            <a:noFill/>
            <a:ln w="9525" algn="ctr">
              <a:solidFill>
                <a:srgbClr val="000000"/>
              </a:solidFill>
              <a:round/>
              <a:headEnd/>
              <a:tailEnd type="arrow" w="med" len="med"/>
            </a:ln>
          </p:spPr>
        </p:cxnSp>
        <p:cxnSp>
          <p:nvCxnSpPr>
            <p:cNvPr id="382" name="直線矢印コネクタ 236"/>
            <p:cNvCxnSpPr>
              <a:cxnSpLocks noChangeShapeType="1"/>
              <a:endCxn id="375" idx="0"/>
            </p:cNvCxnSpPr>
            <p:nvPr/>
          </p:nvCxnSpPr>
          <p:spPr bwMode="auto">
            <a:xfrm rot="5400000">
              <a:off x="4851972" y="4287838"/>
              <a:ext cx="509587" cy="274638"/>
            </a:xfrm>
            <a:prstGeom prst="straightConnector1">
              <a:avLst/>
            </a:prstGeom>
            <a:noFill/>
            <a:ln w="9525" algn="ctr">
              <a:solidFill>
                <a:srgbClr val="000000"/>
              </a:solidFill>
              <a:round/>
              <a:headEnd/>
              <a:tailEnd type="arrow" w="med" len="med"/>
            </a:ln>
          </p:spPr>
        </p:cxnSp>
        <p:cxnSp>
          <p:nvCxnSpPr>
            <p:cNvPr id="383" name="直線矢印コネクタ 237"/>
            <p:cNvCxnSpPr>
              <a:cxnSpLocks noChangeShapeType="1"/>
              <a:endCxn id="376" idx="0"/>
            </p:cNvCxnSpPr>
            <p:nvPr/>
          </p:nvCxnSpPr>
          <p:spPr bwMode="auto">
            <a:xfrm rot="5400000">
              <a:off x="4951985" y="4387850"/>
              <a:ext cx="509587" cy="74613"/>
            </a:xfrm>
            <a:prstGeom prst="straightConnector1">
              <a:avLst/>
            </a:prstGeom>
            <a:noFill/>
            <a:ln w="9525" algn="ctr">
              <a:solidFill>
                <a:srgbClr val="000000"/>
              </a:solidFill>
              <a:round/>
              <a:headEnd/>
              <a:tailEnd type="arrow" w="med" len="med"/>
            </a:ln>
          </p:spPr>
        </p:cxnSp>
        <p:cxnSp>
          <p:nvCxnSpPr>
            <p:cNvPr id="384" name="直線矢印コネクタ 238"/>
            <p:cNvCxnSpPr>
              <a:cxnSpLocks noChangeShapeType="1"/>
              <a:endCxn id="377" idx="0"/>
            </p:cNvCxnSpPr>
            <p:nvPr/>
          </p:nvCxnSpPr>
          <p:spPr bwMode="auto">
            <a:xfrm rot="16200000" flipH="1">
              <a:off x="5094066" y="4383882"/>
              <a:ext cx="465137" cy="127000"/>
            </a:xfrm>
            <a:prstGeom prst="straightConnector1">
              <a:avLst/>
            </a:prstGeom>
            <a:noFill/>
            <a:ln w="9525" algn="ctr">
              <a:solidFill>
                <a:srgbClr val="000000"/>
              </a:solidFill>
              <a:round/>
              <a:headEnd/>
              <a:tailEnd type="arrow" w="med" len="med"/>
            </a:ln>
          </p:spPr>
        </p:cxnSp>
        <p:cxnSp>
          <p:nvCxnSpPr>
            <p:cNvPr id="385" name="直線矢印コネクタ 239"/>
            <p:cNvCxnSpPr>
              <a:cxnSpLocks noChangeShapeType="1"/>
              <a:endCxn id="378" idx="0"/>
            </p:cNvCxnSpPr>
            <p:nvPr/>
          </p:nvCxnSpPr>
          <p:spPr bwMode="auto">
            <a:xfrm rot="5400000">
              <a:off x="5579047" y="4403725"/>
              <a:ext cx="412750" cy="139700"/>
            </a:xfrm>
            <a:prstGeom prst="straightConnector1">
              <a:avLst/>
            </a:prstGeom>
            <a:noFill/>
            <a:ln w="9525" algn="ctr">
              <a:solidFill>
                <a:srgbClr val="000000"/>
              </a:solidFill>
              <a:round/>
              <a:headEnd/>
              <a:tailEnd type="arrow" w="med" len="med"/>
            </a:ln>
          </p:spPr>
        </p:cxnSp>
        <p:cxnSp>
          <p:nvCxnSpPr>
            <p:cNvPr id="386" name="直線矢印コネクタ 240"/>
            <p:cNvCxnSpPr>
              <a:cxnSpLocks noChangeShapeType="1"/>
              <a:endCxn id="379" idx="0"/>
            </p:cNvCxnSpPr>
            <p:nvPr/>
          </p:nvCxnSpPr>
          <p:spPr bwMode="auto">
            <a:xfrm rot="16200000" flipH="1">
              <a:off x="5679060" y="4443412"/>
              <a:ext cx="412750" cy="60325"/>
            </a:xfrm>
            <a:prstGeom prst="straightConnector1">
              <a:avLst/>
            </a:prstGeom>
            <a:noFill/>
            <a:ln w="9525" algn="ctr">
              <a:solidFill>
                <a:srgbClr val="000000"/>
              </a:solidFill>
              <a:round/>
              <a:headEnd/>
              <a:tailEnd type="arrow" w="med" len="med"/>
            </a:ln>
          </p:spPr>
        </p:cxnSp>
        <p:cxnSp>
          <p:nvCxnSpPr>
            <p:cNvPr id="387" name="直線矢印コネクタ 241"/>
            <p:cNvCxnSpPr>
              <a:cxnSpLocks noChangeShapeType="1"/>
              <a:stCxn id="397" idx="3"/>
              <a:endCxn id="380" idx="0"/>
            </p:cNvCxnSpPr>
            <p:nvPr/>
          </p:nvCxnSpPr>
          <p:spPr bwMode="auto">
            <a:xfrm>
              <a:off x="5906072" y="4220474"/>
              <a:ext cx="210345" cy="459476"/>
            </a:xfrm>
            <a:prstGeom prst="straightConnector1">
              <a:avLst/>
            </a:prstGeom>
            <a:noFill/>
            <a:ln w="9525" algn="ctr">
              <a:solidFill>
                <a:srgbClr val="000000"/>
              </a:solidFill>
              <a:round/>
              <a:headEnd/>
              <a:tailEnd type="arrow" w="med" len="med"/>
            </a:ln>
          </p:spPr>
        </p:cxnSp>
        <p:sp>
          <p:nvSpPr>
            <p:cNvPr id="388" name="正方形/長方形 102"/>
            <p:cNvSpPr>
              <a:spLocks noChangeArrowheads="1"/>
            </p:cNvSpPr>
            <p:nvPr/>
          </p:nvSpPr>
          <p:spPr bwMode="auto">
            <a:xfrm>
              <a:off x="4961510" y="4121150"/>
              <a:ext cx="100012" cy="146050"/>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89" name="正方形/長方形 103"/>
            <p:cNvSpPr>
              <a:spLocks noChangeArrowheads="1"/>
            </p:cNvSpPr>
            <p:nvPr/>
          </p:nvSpPr>
          <p:spPr bwMode="auto">
            <a:xfrm>
              <a:off x="4910710" y="4071938"/>
              <a:ext cx="50800" cy="49212"/>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90" name="正方形/長方形 389"/>
            <p:cNvSpPr/>
            <p:nvPr/>
          </p:nvSpPr>
          <p:spPr>
            <a:xfrm>
              <a:off x="6477572" y="4071937"/>
              <a:ext cx="2706419" cy="1002614"/>
            </a:xfrm>
            <a:prstGeom prst="rect">
              <a:avLst/>
            </a:prstGeom>
          </p:spPr>
          <p:txBody>
            <a:bodyPr wrap="squar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solidFill>
                    <a:sysClr val="windowText" lastClr="000000"/>
                  </a:solidFill>
                  <a:effectLst/>
                  <a:uLnTx/>
                  <a:uFillTx/>
                  <a:latin typeface="+mn-lt"/>
                  <a:ea typeface="+mn-ea"/>
                </a:rPr>
                <a:t>(Step2)</a:t>
              </a: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ysClr val="windowText" lastClr="000000"/>
                  </a:solidFill>
                  <a:effectLst/>
                  <a:uLnTx/>
                  <a:uFillTx/>
                  <a:latin typeface="+mn-lt"/>
                  <a:ea typeface="+mn-ea"/>
                </a:rPr>
                <a:t> その後、残りのデータを一括処理</a:t>
              </a:r>
              <a:r>
                <a:rPr kumimoji="1" lang="en-US" altLang="ja-JP" sz="1200" b="0" i="0" u="none" strike="noStrike" kern="0" cap="none" spc="0" normalizeH="0" baseline="0" noProof="0" dirty="0">
                  <a:ln>
                    <a:noFill/>
                  </a:ln>
                  <a:solidFill>
                    <a:sysClr val="windowText" lastClr="000000"/>
                  </a:solidFill>
                  <a:effectLst/>
                  <a:uLnTx/>
                  <a:uFillTx/>
                  <a:latin typeface="+mn-lt"/>
                  <a:ea typeface="+mn-ea"/>
                </a:rPr>
                <a:t/>
              </a:r>
              <a:br>
                <a:rPr kumimoji="1" lang="en-US" altLang="ja-JP" sz="1200" b="0" i="0" u="none" strike="noStrike" kern="0" cap="none" spc="0" normalizeH="0" baseline="0" noProof="0" dirty="0">
                  <a:ln>
                    <a:noFill/>
                  </a:ln>
                  <a:solidFill>
                    <a:sysClr val="windowText" lastClr="000000"/>
                  </a:solidFill>
                  <a:effectLst/>
                  <a:uLnTx/>
                  <a:uFillTx/>
                  <a:latin typeface="+mn-lt"/>
                  <a:ea typeface="+mn-ea"/>
                </a:rPr>
              </a:br>
              <a:r>
                <a:rPr kumimoji="1" lang="en-US" altLang="ja-JP" sz="1200" b="0" i="0" u="none" strike="noStrike" kern="0" cap="none" spc="0" normalizeH="0" baseline="0" noProof="0" dirty="0">
                  <a:ln>
                    <a:noFill/>
                  </a:ln>
                  <a:solidFill>
                    <a:sysClr val="windowText" lastClr="000000"/>
                  </a:solidFill>
                  <a:effectLst/>
                  <a:uLnTx/>
                  <a:uFillTx/>
                  <a:latin typeface="+mn-lt"/>
                  <a:ea typeface="+mn-ea"/>
                </a:rPr>
                <a:t> </a:t>
              </a:r>
              <a:r>
                <a:rPr kumimoji="1" lang="ja-JP" altLang="en-US" sz="1200" b="0" i="0" u="none" strike="noStrike" kern="0" cap="none" spc="0" normalizeH="0" baseline="0" noProof="0" dirty="0">
                  <a:ln>
                    <a:noFill/>
                  </a:ln>
                  <a:solidFill>
                    <a:sysClr val="windowText" lastClr="000000"/>
                  </a:solidFill>
                  <a:effectLst/>
                  <a:uLnTx/>
                  <a:uFillTx/>
                  <a:latin typeface="+mn-lt"/>
                  <a:ea typeface="+mn-ea"/>
                </a:rPr>
                <a:t>（並列度は</a:t>
              </a:r>
              <a:r>
                <a:rPr kumimoji="1" lang="en-US" altLang="ja-JP" sz="1200" b="0" i="0" u="none" strike="noStrike" kern="0" cap="none" spc="0" normalizeH="0" baseline="0" noProof="0" dirty="0">
                  <a:ln>
                    <a:noFill/>
                  </a:ln>
                  <a:solidFill>
                    <a:sysClr val="windowText" lastClr="000000"/>
                  </a:solidFill>
                  <a:effectLst/>
                  <a:uLnTx/>
                  <a:uFillTx/>
                  <a:latin typeface="+mn-lt"/>
                  <a:ea typeface="+mn-ea"/>
                </a:rPr>
                <a:t>128</a:t>
              </a:r>
              <a:r>
                <a:rPr kumimoji="1" lang="ja-JP" altLang="en-US" sz="1200" b="0" i="0" u="none" strike="noStrike" kern="0" cap="none" spc="0" normalizeH="0" baseline="0" noProof="0" dirty="0">
                  <a:ln>
                    <a:noFill/>
                  </a:ln>
                  <a:solidFill>
                    <a:sysClr val="windowText" lastClr="000000"/>
                  </a:solidFill>
                  <a:effectLst/>
                  <a:uLnTx/>
                  <a:uFillTx/>
                  <a:latin typeface="+mn-lt"/>
                  <a:ea typeface="+mn-ea"/>
                </a:rPr>
                <a:t>）</a:t>
              </a:r>
              <a:endParaRPr kumimoji="1" lang="en-US" altLang="ja-JP" sz="1200" b="0" i="0" u="none" strike="noStrike" kern="0" cap="none" spc="0" normalizeH="0" baseline="0" noProof="0" dirty="0">
                <a:ln>
                  <a:noFill/>
                </a:ln>
                <a:solidFill>
                  <a:sysClr val="windowText" lastClr="000000"/>
                </a:solidFill>
                <a:effectLst/>
                <a:uLnTx/>
                <a:uFillTx/>
                <a:latin typeface="+mn-lt"/>
                <a:ea typeface="+mn-ea"/>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ysClr val="windowText" lastClr="000000"/>
                  </a:solidFill>
                  <a:effectLst/>
                  <a:uLnTx/>
                  <a:uFillTx/>
                  <a:latin typeface="+mn-lt"/>
                  <a:ea typeface="+mn-ea"/>
                </a:rPr>
                <a:t>　*</a:t>
              </a:r>
              <a:r>
                <a:rPr kumimoji="1" lang="en-US" altLang="ja-JP" sz="1200" b="0" i="0" u="none" strike="noStrike" kern="0" cap="none" spc="0" normalizeH="0" baseline="0" noProof="0" dirty="0">
                  <a:ln>
                    <a:noFill/>
                  </a:ln>
                  <a:solidFill>
                    <a:sysClr val="windowText" lastClr="000000"/>
                  </a:solidFill>
                  <a:effectLst/>
                  <a:uLnTx/>
                  <a:uFillTx/>
                  <a:latin typeface="+mn-lt"/>
                  <a:ea typeface="+mn-ea"/>
                </a:rPr>
                <a:t> SQL</a:t>
              </a:r>
              <a:r>
                <a:rPr kumimoji="1" lang="ja-JP" altLang="en-US" sz="1200" b="0" i="0" u="none" strike="noStrike" kern="0" cap="none" spc="0" normalizeH="0" baseline="0" noProof="0" dirty="0">
                  <a:ln>
                    <a:noFill/>
                  </a:ln>
                  <a:solidFill>
                    <a:sysClr val="windowText" lastClr="000000"/>
                  </a:solidFill>
                  <a:effectLst/>
                  <a:uLnTx/>
                  <a:uFillTx/>
                  <a:latin typeface="+mn-lt"/>
                  <a:ea typeface="+mn-ea"/>
                </a:rPr>
                <a:t>は条件のみ変更し実行</a:t>
              </a:r>
              <a:endParaRPr kumimoji="1" lang="en-US" altLang="ja-JP" sz="1200" b="0" i="0" u="none" strike="noStrike" kern="0" cap="none" spc="0" normalizeH="0" baseline="0" noProof="0" dirty="0">
                <a:ln>
                  <a:noFill/>
                </a:ln>
                <a:solidFill>
                  <a:sysClr val="windowText" lastClr="000000"/>
                </a:solidFill>
                <a:effectLst/>
                <a:uLnTx/>
                <a:uFillTx/>
                <a:latin typeface="+mn-lt"/>
                <a:ea typeface="+mn-ea"/>
              </a:endParaRPr>
            </a:p>
          </p:txBody>
        </p:sp>
        <p:sp>
          <p:nvSpPr>
            <p:cNvPr id="391" name="左中かっこ 252"/>
            <p:cNvSpPr>
              <a:spLocks/>
            </p:cNvSpPr>
            <p:nvPr/>
          </p:nvSpPr>
          <p:spPr bwMode="auto">
            <a:xfrm rot="5400000" flipV="1">
              <a:off x="5298853" y="3464719"/>
              <a:ext cx="214313" cy="1000125"/>
            </a:xfrm>
            <a:prstGeom prst="leftBrace">
              <a:avLst>
                <a:gd name="adj1" fmla="val 8339"/>
                <a:gd name="adj2" fmla="val 50000"/>
              </a:avLst>
            </a:prstGeom>
            <a:noFill/>
            <a:ln w="9525" algn="ctr">
              <a:solidFill>
                <a:srgbClr val="000000"/>
              </a:solidFill>
              <a:round/>
              <a:headEnd/>
              <a:tailEnd/>
            </a:ln>
          </p:spPr>
          <p:txBody>
            <a:bodyPr lIns="0" tIns="0" rIns="0" bIns="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92" name="正方形/長方形 391"/>
            <p:cNvSpPr/>
            <p:nvPr/>
          </p:nvSpPr>
          <p:spPr>
            <a:xfrm>
              <a:off x="4947360" y="3643312"/>
              <a:ext cx="904602" cy="29707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a:ln>
                    <a:noFill/>
                  </a:ln>
                  <a:solidFill>
                    <a:sysClr val="windowText" lastClr="000000"/>
                  </a:solidFill>
                  <a:effectLst/>
                  <a:uLnTx/>
                  <a:uFillTx/>
                  <a:latin typeface="+mn-ea"/>
                  <a:ea typeface="+mn-ea"/>
                </a:rPr>
                <a:t>並列度：</a:t>
              </a:r>
              <a:r>
                <a:rPr kumimoji="0" lang="en-US" altLang="ja-JP" sz="1000" b="0" i="0" u="none" strike="noStrike" kern="0" cap="none" spc="0" normalizeH="0" baseline="0" noProof="0">
                  <a:ln>
                    <a:noFill/>
                  </a:ln>
                  <a:solidFill>
                    <a:sysClr val="windowText" lastClr="000000"/>
                  </a:solidFill>
                  <a:effectLst/>
                  <a:uLnTx/>
                  <a:uFillTx/>
                  <a:latin typeface="+mn-ea"/>
                  <a:ea typeface="+mn-ea"/>
                </a:rPr>
                <a:t>128</a:t>
              </a:r>
              <a:endParaRPr kumimoji="0"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393" name="正方形/長方形 108"/>
            <p:cNvSpPr>
              <a:spLocks noChangeArrowheads="1"/>
            </p:cNvSpPr>
            <p:nvPr/>
          </p:nvSpPr>
          <p:spPr bwMode="auto">
            <a:xfrm>
              <a:off x="5163122" y="4121150"/>
              <a:ext cx="100013" cy="146050"/>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94" name="正方形/長方形 109"/>
            <p:cNvSpPr>
              <a:spLocks noChangeArrowheads="1"/>
            </p:cNvSpPr>
            <p:nvPr/>
          </p:nvSpPr>
          <p:spPr bwMode="auto">
            <a:xfrm>
              <a:off x="5112322" y="4071938"/>
              <a:ext cx="50800" cy="49212"/>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95" name="正方形/長方形 111"/>
            <p:cNvSpPr>
              <a:spLocks noChangeArrowheads="1"/>
            </p:cNvSpPr>
            <p:nvPr/>
          </p:nvSpPr>
          <p:spPr bwMode="auto">
            <a:xfrm>
              <a:off x="5806060" y="4121150"/>
              <a:ext cx="100012" cy="146050"/>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96" name="正方形/長方形 112"/>
            <p:cNvSpPr>
              <a:spLocks noChangeArrowheads="1"/>
            </p:cNvSpPr>
            <p:nvPr/>
          </p:nvSpPr>
          <p:spPr bwMode="auto">
            <a:xfrm>
              <a:off x="5755260" y="4071938"/>
              <a:ext cx="50800" cy="49212"/>
            </a:xfrm>
            <a:prstGeom prst="rect">
              <a:avLst/>
            </a:prstGeom>
            <a:solidFill>
              <a:srgbClr val="FFC000"/>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Text" lastClr="000000"/>
                </a:solidFill>
                <a:effectLst/>
                <a:uLnTx/>
                <a:uFillTx/>
                <a:latin typeface="+mn-ea"/>
                <a:ea typeface="+mn-ea"/>
              </a:endParaRPr>
            </a:p>
          </p:txBody>
        </p:sp>
        <p:sp>
          <p:nvSpPr>
            <p:cNvPr id="397" name="テキスト ボックス 396"/>
            <p:cNvSpPr txBox="1"/>
            <p:nvPr/>
          </p:nvSpPr>
          <p:spPr>
            <a:xfrm>
              <a:off x="5334572" y="4071937"/>
              <a:ext cx="571500" cy="297071"/>
            </a:xfrm>
            <a:prstGeom prst="rect">
              <a:avLst/>
            </a:prstGeom>
            <a:noFill/>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a:ln>
                    <a:noFill/>
                  </a:ln>
                  <a:solidFill>
                    <a:srgbClr val="9F9F9F"/>
                  </a:solidFill>
                  <a:effectLst/>
                  <a:uLnTx/>
                  <a:uFillTx/>
                  <a:latin typeface="+mn-ea"/>
                  <a:ea typeface="+mn-ea"/>
                </a:rPr>
                <a:t>・・・</a:t>
              </a:r>
            </a:p>
          </p:txBody>
        </p:sp>
        <p:sp>
          <p:nvSpPr>
            <p:cNvPr id="398" name="テキスト ボックス 397"/>
            <p:cNvSpPr txBox="1"/>
            <p:nvPr/>
          </p:nvSpPr>
          <p:spPr>
            <a:xfrm>
              <a:off x="1010039" y="5300078"/>
              <a:ext cx="2149099" cy="545084"/>
            </a:xfrm>
            <a:prstGeom prst="rect">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chorCtr="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smtClean="0">
                  <a:ln>
                    <a:noFill/>
                  </a:ln>
                  <a:solidFill>
                    <a:srgbClr val="FFFFFF"/>
                  </a:solidFill>
                  <a:effectLst/>
                  <a:uLnTx/>
                  <a:uFillTx/>
                  <a:latin typeface="+mn-lt"/>
                  <a:ea typeface="+mj-ea"/>
                  <a:cs typeface="+mn-cs"/>
                </a:rPr>
                <a:t>変更前</a:t>
              </a:r>
              <a:endParaRPr kumimoji="1" lang="en-US" altLang="ja-JP" sz="1400" b="0" i="0" u="none" strike="noStrike" kern="0" cap="none" spc="0" normalizeH="0" baseline="0" noProof="0" dirty="0" smtClean="0">
                <a:ln>
                  <a:noFill/>
                </a:ln>
                <a:solidFill>
                  <a:srgbClr val="FFFFFF"/>
                </a:solidFill>
                <a:effectLst/>
                <a:uLnTx/>
                <a:uFillTx/>
                <a:latin typeface="+mn-lt"/>
                <a:ea typeface="+mj-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smtClean="0">
                  <a:ln>
                    <a:noFill/>
                  </a:ln>
                  <a:solidFill>
                    <a:srgbClr val="FFFFFF"/>
                  </a:solidFill>
                  <a:effectLst/>
                  <a:uLnTx/>
                  <a:uFillTx/>
                  <a:latin typeface="+mn-lt"/>
                  <a:ea typeface="+mj-ea"/>
                  <a:cs typeface="+mn-cs"/>
                </a:rPr>
                <a:t>5</a:t>
              </a:r>
              <a:r>
                <a:rPr kumimoji="1" lang="ja-JP" altLang="en-US" sz="1400" b="0" i="0" u="none" strike="noStrike" kern="0" cap="none" spc="0" normalizeH="0" baseline="0" noProof="0" dirty="0" smtClean="0">
                  <a:ln>
                    <a:noFill/>
                  </a:ln>
                  <a:solidFill>
                    <a:srgbClr val="FFFFFF"/>
                  </a:solidFill>
                  <a:effectLst/>
                  <a:uLnTx/>
                  <a:uFillTx/>
                  <a:latin typeface="+mn-lt"/>
                  <a:ea typeface="+mj-ea"/>
                  <a:cs typeface="+mn-cs"/>
                </a:rPr>
                <a:t>時間</a:t>
              </a:r>
              <a:r>
                <a:rPr kumimoji="1" lang="en-US" altLang="ja-JP" sz="1400" b="0" i="0" u="none" strike="noStrike" kern="0" cap="none" spc="0" normalizeH="0" baseline="0" noProof="0" dirty="0" smtClean="0">
                  <a:ln>
                    <a:noFill/>
                  </a:ln>
                  <a:solidFill>
                    <a:srgbClr val="FFFFFF"/>
                  </a:solidFill>
                  <a:effectLst/>
                  <a:uLnTx/>
                  <a:uFillTx/>
                  <a:latin typeface="+mn-lt"/>
                  <a:ea typeface="+mj-ea"/>
                  <a:cs typeface="+mn-cs"/>
                </a:rPr>
                <a:t>30</a:t>
              </a:r>
              <a:r>
                <a:rPr kumimoji="1" lang="ja-JP" altLang="en-US" sz="1400" b="0" i="0" u="none" strike="noStrike" kern="0" cap="none" spc="0" normalizeH="0" baseline="0" noProof="0" dirty="0" smtClean="0">
                  <a:ln>
                    <a:noFill/>
                  </a:ln>
                  <a:solidFill>
                    <a:srgbClr val="FFFFFF"/>
                  </a:solidFill>
                  <a:effectLst/>
                  <a:uLnTx/>
                  <a:uFillTx/>
                  <a:latin typeface="+mn-lt"/>
                  <a:ea typeface="+mj-ea"/>
                  <a:cs typeface="+mn-cs"/>
                </a:rPr>
                <a:t>分</a:t>
              </a:r>
              <a:endParaRPr kumimoji="1" lang="en-US" altLang="ja-JP" sz="1400" b="0" i="0" u="none" strike="noStrike" kern="0" cap="none" spc="0" normalizeH="0" baseline="0" noProof="0" dirty="0" smtClean="0">
                <a:ln>
                  <a:noFill/>
                </a:ln>
                <a:solidFill>
                  <a:srgbClr val="FFFFFF"/>
                </a:solidFill>
                <a:effectLst/>
                <a:uLnTx/>
                <a:uFillTx/>
                <a:latin typeface="+mn-lt"/>
                <a:ea typeface="+mj-ea"/>
                <a:cs typeface="+mn-cs"/>
              </a:endParaRPr>
            </a:p>
          </p:txBody>
        </p:sp>
        <p:sp>
          <p:nvSpPr>
            <p:cNvPr id="399" name="テキスト ボックス 398"/>
            <p:cNvSpPr txBox="1"/>
            <p:nvPr/>
          </p:nvSpPr>
          <p:spPr>
            <a:xfrm>
              <a:off x="4580193" y="5305171"/>
              <a:ext cx="2149099" cy="539991"/>
            </a:xfrm>
            <a:prstGeom prst="rect">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chorCtr="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smtClean="0">
                  <a:ln>
                    <a:noFill/>
                  </a:ln>
                  <a:solidFill>
                    <a:srgbClr val="FFFFFF"/>
                  </a:solidFill>
                  <a:effectLst/>
                  <a:uLnTx/>
                  <a:uFillTx/>
                  <a:latin typeface="+mn-lt"/>
                  <a:ea typeface="+mj-ea"/>
                  <a:cs typeface="+mn-cs"/>
                </a:rPr>
                <a:t>変更後</a:t>
              </a:r>
              <a:endParaRPr kumimoji="1" lang="en-US" altLang="ja-JP" sz="1400" b="0" i="0" u="none" strike="noStrike" kern="0" cap="none" spc="0" normalizeH="0" baseline="0" noProof="0" dirty="0" smtClean="0">
                <a:ln>
                  <a:noFill/>
                </a:ln>
                <a:solidFill>
                  <a:srgbClr val="FFFFFF"/>
                </a:solidFill>
                <a:effectLst/>
                <a:uLnTx/>
                <a:uFillTx/>
                <a:latin typeface="+mn-lt"/>
                <a:ea typeface="+mj-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smtClean="0">
                  <a:ln>
                    <a:noFill/>
                  </a:ln>
                  <a:solidFill>
                    <a:srgbClr val="FFFFFF"/>
                  </a:solidFill>
                  <a:effectLst/>
                  <a:uLnTx/>
                  <a:uFillTx/>
                  <a:latin typeface="+mn-lt"/>
                  <a:ea typeface="+mj-ea"/>
                  <a:cs typeface="+mn-cs"/>
                </a:rPr>
                <a:t>3</a:t>
              </a:r>
              <a:r>
                <a:rPr kumimoji="1" lang="ja-JP" altLang="en-US" sz="1400" b="0" i="0" u="none" strike="noStrike" kern="0" cap="none" spc="0" normalizeH="0" baseline="0" noProof="0" dirty="0" smtClean="0">
                  <a:ln>
                    <a:noFill/>
                  </a:ln>
                  <a:solidFill>
                    <a:srgbClr val="FFFFFF"/>
                  </a:solidFill>
                  <a:effectLst/>
                  <a:uLnTx/>
                  <a:uFillTx/>
                  <a:latin typeface="+mn-lt"/>
                  <a:ea typeface="+mj-ea"/>
                  <a:cs typeface="+mn-cs"/>
                </a:rPr>
                <a:t>時間</a:t>
              </a:r>
              <a:r>
                <a:rPr kumimoji="1" lang="en-US" altLang="ja-JP" sz="1400" b="0" i="0" u="none" strike="noStrike" kern="0" cap="none" spc="0" normalizeH="0" baseline="0" noProof="0" dirty="0" smtClean="0">
                  <a:ln>
                    <a:noFill/>
                  </a:ln>
                  <a:solidFill>
                    <a:srgbClr val="FFFFFF"/>
                  </a:solidFill>
                  <a:effectLst/>
                  <a:uLnTx/>
                  <a:uFillTx/>
                  <a:latin typeface="+mn-lt"/>
                  <a:ea typeface="+mj-ea"/>
                  <a:cs typeface="+mn-cs"/>
                </a:rPr>
                <a:t>50</a:t>
              </a:r>
              <a:r>
                <a:rPr kumimoji="1" lang="ja-JP" altLang="en-US" sz="1400" b="0" i="0" u="none" strike="noStrike" kern="0" cap="none" spc="0" normalizeH="0" baseline="0" noProof="0" dirty="0" smtClean="0">
                  <a:ln>
                    <a:noFill/>
                  </a:ln>
                  <a:solidFill>
                    <a:srgbClr val="FFFFFF"/>
                  </a:solidFill>
                  <a:effectLst/>
                  <a:uLnTx/>
                  <a:uFillTx/>
                  <a:latin typeface="+mn-lt"/>
                  <a:ea typeface="+mj-ea"/>
                  <a:cs typeface="+mn-cs"/>
                </a:rPr>
                <a:t>分</a:t>
              </a:r>
              <a:endParaRPr kumimoji="1" lang="en-US" altLang="ja-JP" sz="1400" b="0" i="0" u="none" strike="noStrike" kern="0" cap="none" spc="0" normalizeH="0" baseline="0" noProof="0" dirty="0" smtClean="0">
                <a:ln>
                  <a:noFill/>
                </a:ln>
                <a:solidFill>
                  <a:srgbClr val="FFFFFF"/>
                </a:solidFill>
                <a:effectLst/>
                <a:uLnTx/>
                <a:uFillTx/>
                <a:latin typeface="+mn-lt"/>
                <a:ea typeface="+mj-ea"/>
                <a:cs typeface="+mn-cs"/>
              </a:endParaRPr>
            </a:p>
          </p:txBody>
        </p:sp>
        <p:sp>
          <p:nvSpPr>
            <p:cNvPr id="400" name="テキスト ボックス 399"/>
            <p:cNvSpPr txBox="1"/>
            <p:nvPr/>
          </p:nvSpPr>
          <p:spPr>
            <a:xfrm>
              <a:off x="7356486" y="5398432"/>
              <a:ext cx="967811" cy="40847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smtClean="0">
                  <a:ln>
                    <a:noFill/>
                  </a:ln>
                  <a:solidFill>
                    <a:sysClr val="windowText" lastClr="000000"/>
                  </a:solidFill>
                  <a:effectLst/>
                  <a:uLnTx/>
                  <a:uFillTx/>
                  <a:latin typeface="+mn-lt"/>
                  <a:ea typeface="+mj-ea"/>
                </a:rPr>
                <a:t>約</a:t>
              </a:r>
              <a:r>
                <a:rPr kumimoji="1" lang="en-US" altLang="ja-JP" sz="1600" b="1" i="0" u="none" strike="noStrike" kern="0" cap="none" spc="0" normalizeH="0" baseline="0" noProof="0" dirty="0" smtClean="0">
                  <a:ln>
                    <a:noFill/>
                  </a:ln>
                  <a:solidFill>
                    <a:sysClr val="windowText" lastClr="000000"/>
                  </a:solidFill>
                  <a:effectLst/>
                  <a:uLnTx/>
                  <a:uFillTx/>
                  <a:latin typeface="+mn-lt"/>
                  <a:ea typeface="+mj-ea"/>
                </a:rPr>
                <a:t>1.4</a:t>
              </a:r>
              <a:r>
                <a:rPr kumimoji="1" lang="ja-JP" altLang="en-US" sz="1600" b="1" i="0" u="none" strike="noStrike" kern="0" cap="none" spc="0" normalizeH="0" baseline="0" noProof="0" dirty="0" smtClean="0">
                  <a:ln>
                    <a:noFill/>
                  </a:ln>
                  <a:solidFill>
                    <a:sysClr val="windowText" lastClr="000000"/>
                  </a:solidFill>
                  <a:effectLst/>
                  <a:uLnTx/>
                  <a:uFillTx/>
                  <a:latin typeface="+mn-lt"/>
                  <a:ea typeface="+mj-ea"/>
                </a:rPr>
                <a:t>倍</a:t>
              </a:r>
              <a:endParaRPr kumimoji="1" lang="ja-JP" altLang="en-US" sz="1600" b="1" i="0" u="none" strike="noStrike" kern="0" cap="none" spc="0" normalizeH="0" baseline="0" noProof="0" dirty="0">
                <a:ln>
                  <a:noFill/>
                </a:ln>
                <a:solidFill>
                  <a:sysClr val="windowText" lastClr="000000"/>
                </a:solidFill>
                <a:effectLst/>
                <a:uLnTx/>
                <a:uFillTx/>
                <a:latin typeface="+mn-lt"/>
                <a:ea typeface="+mj-ea"/>
              </a:endParaRPr>
            </a:p>
          </p:txBody>
        </p:sp>
        <p:sp>
          <p:nvSpPr>
            <p:cNvPr id="401" name="右矢印 400"/>
            <p:cNvSpPr/>
            <p:nvPr/>
          </p:nvSpPr>
          <p:spPr bwMode="auto">
            <a:xfrm>
              <a:off x="3753134" y="2906973"/>
              <a:ext cx="723332" cy="953107"/>
            </a:xfrm>
            <a:prstGeom prst="rightArrow">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2075" tIns="46038" rIns="92075" bIns="46038" numCol="1" rtlCol="0" anchor="t" anchorCtr="0" compatLnSpc="1">
              <a:prstTxWarp prst="textNoShape">
                <a:avLst/>
              </a:prstTxWarp>
              <a:spAutoFit/>
            </a:bodyPr>
            <a:lstStyle/>
            <a:p>
              <a:pPr marL="119063" marR="0" lvl="0" indent="-119063" algn="ctr" defTabSz="914400" rtl="0" eaLnBrk="1" fontAlgn="base" latinLnBrk="0" hangingPunct="1">
                <a:lnSpc>
                  <a:spcPct val="90000"/>
                </a:lnSpc>
                <a:spcBef>
                  <a:spcPct val="50000"/>
                </a:spcBef>
                <a:spcAft>
                  <a:spcPct val="0"/>
                </a:spcAft>
                <a:buClr>
                  <a:srgbClr val="FD0000"/>
                </a:buClr>
                <a:buSzTx/>
                <a:buFontTx/>
                <a:buNone/>
                <a:tabLst/>
                <a:defRPr/>
              </a:pPr>
              <a:endParaRPr kumimoji="0" lang="ja-JP" altLang="en-US" sz="2200" b="0" i="0" u="none" strike="noStrike" kern="0" cap="none" spc="0" normalizeH="0" baseline="0" noProof="0">
                <a:ln>
                  <a:noFill/>
                </a:ln>
                <a:solidFill>
                  <a:srgbClr val="000000"/>
                </a:solidFill>
                <a:effectLst/>
                <a:uLnTx/>
                <a:uFillTx/>
                <a:latin typeface="+mn-ea"/>
                <a:ea typeface="+mn-ea"/>
                <a:cs typeface="+mn-cs"/>
              </a:endParaRPr>
            </a:p>
          </p:txBody>
        </p:sp>
      </p:grpSp>
      <p:sp>
        <p:nvSpPr>
          <p:cNvPr id="99" name="スライド番号プレースホルダ 98"/>
          <p:cNvSpPr>
            <a:spLocks noGrp="1"/>
          </p:cNvSpPr>
          <p:nvPr>
            <p:ph type="sldNum" sz="quarter" idx="12"/>
          </p:nvPr>
        </p:nvSpPr>
        <p:spPr/>
        <p:txBody>
          <a:bodyPr/>
          <a:lstStyle/>
          <a:p>
            <a:pPr>
              <a:defRPr/>
            </a:pPr>
            <a:fld id="{47645EBB-67B3-46AB-AC82-6F9B6AD9EB81}" type="slidenum">
              <a:rPr lang="en-US" altLang="ja-JP" smtClean="0"/>
              <a:pPr>
                <a:defRPr/>
              </a:pPr>
              <a:t>49</a:t>
            </a:fld>
            <a:endParaRPr lang="ja-JP" altLang="en-US" dirty="0"/>
          </a:p>
        </p:txBody>
      </p:sp>
      <p:sp>
        <p:nvSpPr>
          <p:cNvPr id="100" name="フッター プレースホルダ 99"/>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Grp="1" noChangeArrowheads="1"/>
          </p:cNvSpPr>
          <p:nvPr>
            <p:ph type="title"/>
          </p:nvPr>
        </p:nvSpPr>
        <p:spPr/>
        <p:txBody>
          <a:bodyPr/>
          <a:lstStyle/>
          <a:p>
            <a:r>
              <a:rPr lang="en-US" altLang="ja-JP" dirty="0" smtClean="0"/>
              <a:t>Oracle </a:t>
            </a:r>
            <a:r>
              <a:rPr lang="en-US" altLang="ja-JP" dirty="0" err="1" smtClean="0"/>
              <a:t>Exadata</a:t>
            </a:r>
            <a:r>
              <a:rPr lang="en-US" altLang="ja-JP" dirty="0" smtClean="0"/>
              <a:t> Database Machine</a:t>
            </a:r>
          </a:p>
        </p:txBody>
      </p:sp>
      <p:sp>
        <p:nvSpPr>
          <p:cNvPr id="7" name="テキスト プレースホルダ 6"/>
          <p:cNvSpPr>
            <a:spLocks noGrp="1"/>
          </p:cNvSpPr>
          <p:nvPr>
            <p:ph type="body" sz="quarter" idx="13"/>
          </p:nvPr>
        </p:nvSpPr>
        <p:spPr/>
        <p:txBody>
          <a:bodyPr/>
          <a:lstStyle/>
          <a:p>
            <a:r>
              <a:rPr lang="ja-JP" altLang="en-US" sz="1600" dirty="0" smtClean="0">
                <a:solidFill>
                  <a:srgbClr val="FF0000"/>
                </a:solidFill>
                <a:latin typeface="+mn-ea"/>
              </a:rPr>
              <a:t>オープンな製品・技術で構成され、様々なデータ活用に驚異的なパフォーマンスを発揮する、データベース・ソリューション</a:t>
            </a:r>
          </a:p>
          <a:p>
            <a:endParaRPr kumimoji="1" lang="ja-JP" altLang="en-US" sz="1600" dirty="0"/>
          </a:p>
        </p:txBody>
      </p:sp>
      <p:sp>
        <p:nvSpPr>
          <p:cNvPr id="10" name="コンテンツ プレースホルダ 9"/>
          <p:cNvSpPr>
            <a:spLocks noGrp="1"/>
          </p:cNvSpPr>
          <p:nvPr>
            <p:ph idx="1"/>
          </p:nvPr>
        </p:nvSpPr>
        <p:spPr>
          <a:xfrm>
            <a:off x="3250276" y="1485900"/>
            <a:ext cx="5495256" cy="2971800"/>
          </a:xfrm>
        </p:spPr>
        <p:txBody>
          <a:bodyPr>
            <a:noAutofit/>
          </a:bodyPr>
          <a:lstStyle/>
          <a:p>
            <a:pPr>
              <a:spcAft>
                <a:spcPts val="0"/>
              </a:spcAft>
              <a:buFont typeface="Arial" pitchFamily="34" charset="0"/>
              <a:buChar char="•"/>
            </a:pPr>
            <a:r>
              <a:rPr lang="ja-JP" altLang="en-US" sz="1400" dirty="0" smtClean="0"/>
              <a:t>大量データ処理基盤向けの特長</a:t>
            </a:r>
          </a:p>
          <a:p>
            <a:pPr lvl="1">
              <a:spcAft>
                <a:spcPts val="0"/>
              </a:spcAft>
            </a:pPr>
            <a:r>
              <a:rPr lang="en-US" altLang="ja-JP" sz="1100" dirty="0" smtClean="0"/>
              <a:t>Smart Scan</a:t>
            </a:r>
            <a:r>
              <a:rPr lang="ja-JP" altLang="en-US" sz="1100" dirty="0" smtClean="0"/>
              <a:t>によって</a:t>
            </a:r>
            <a:r>
              <a:rPr lang="ja-JP" altLang="en-US" sz="1100" dirty="0" smtClean="0">
                <a:solidFill>
                  <a:srgbClr val="FF0000"/>
                </a:solidFill>
              </a:rPr>
              <a:t>サーバ-ストレージ間の</a:t>
            </a:r>
            <a:r>
              <a:rPr lang="en-US" altLang="ja-JP" sz="1100" dirty="0" smtClean="0">
                <a:solidFill>
                  <a:srgbClr val="FF0000"/>
                </a:solidFill>
              </a:rPr>
              <a:t>I/O</a:t>
            </a:r>
            <a:r>
              <a:rPr lang="ja-JP" altLang="en-US" sz="1100" dirty="0" smtClean="0">
                <a:solidFill>
                  <a:srgbClr val="FF0000"/>
                </a:solidFill>
              </a:rPr>
              <a:t>量を削減</a:t>
            </a:r>
          </a:p>
          <a:p>
            <a:pPr lvl="1">
              <a:spcAft>
                <a:spcPts val="0"/>
              </a:spcAft>
            </a:pPr>
            <a:r>
              <a:rPr lang="en-US" altLang="ja-JP" sz="1100" dirty="0" smtClean="0"/>
              <a:t>Storage Index</a:t>
            </a:r>
            <a:r>
              <a:rPr lang="ja-JP" altLang="en-US" sz="1100" dirty="0" smtClean="0"/>
              <a:t>によって</a:t>
            </a:r>
            <a:r>
              <a:rPr lang="ja-JP" altLang="en-US" sz="1100" dirty="0" smtClean="0">
                <a:solidFill>
                  <a:srgbClr val="FF0000"/>
                </a:solidFill>
              </a:rPr>
              <a:t>ストレージ</a:t>
            </a:r>
            <a:r>
              <a:rPr lang="en-US" altLang="ja-JP" sz="1100" dirty="0" smtClean="0">
                <a:solidFill>
                  <a:srgbClr val="FF0000"/>
                </a:solidFill>
              </a:rPr>
              <a:t>I/O</a:t>
            </a:r>
            <a:r>
              <a:rPr lang="ja-JP" altLang="en-US" sz="1100" dirty="0" smtClean="0">
                <a:solidFill>
                  <a:srgbClr val="FF0000"/>
                </a:solidFill>
              </a:rPr>
              <a:t>量を削減</a:t>
            </a:r>
          </a:p>
          <a:p>
            <a:pPr lvl="1">
              <a:spcAft>
                <a:spcPts val="0"/>
              </a:spcAft>
            </a:pPr>
            <a:r>
              <a:rPr lang="en-US" altLang="ja-JP" sz="1100" dirty="0" err="1" smtClean="0"/>
              <a:t>InfiniBand</a:t>
            </a:r>
            <a:r>
              <a:rPr lang="ja-JP" altLang="en-US" sz="1100" dirty="0" smtClean="0"/>
              <a:t>による</a:t>
            </a:r>
            <a:r>
              <a:rPr lang="ja-JP" altLang="en-US" sz="1100" dirty="0" smtClean="0">
                <a:solidFill>
                  <a:srgbClr val="FF0000"/>
                </a:solidFill>
              </a:rPr>
              <a:t>超高速ネットワーク</a:t>
            </a:r>
            <a:endParaRPr lang="en-US" altLang="ja-JP" sz="1100" dirty="0" smtClean="0">
              <a:solidFill>
                <a:srgbClr val="FF0000"/>
              </a:solidFill>
            </a:endParaRPr>
          </a:p>
          <a:p>
            <a:pPr lvl="1">
              <a:spcAft>
                <a:spcPts val="0"/>
              </a:spcAft>
            </a:pPr>
            <a:r>
              <a:rPr lang="ja-JP" altLang="en-US" sz="1100" dirty="0" smtClean="0"/>
              <a:t>必要なストレージ容量と</a:t>
            </a:r>
            <a:r>
              <a:rPr lang="en-US" altLang="ja-JP" sz="1100" dirty="0" smtClean="0"/>
              <a:t>I/O</a:t>
            </a:r>
            <a:r>
              <a:rPr lang="ja-JP" altLang="en-US" sz="1100" dirty="0" smtClean="0"/>
              <a:t>量を削減可能な</a:t>
            </a:r>
            <a:r>
              <a:rPr lang="ja-JP" altLang="en-US" sz="1100" dirty="0" smtClean="0">
                <a:solidFill>
                  <a:srgbClr val="FF0000"/>
                </a:solidFill>
              </a:rPr>
              <a:t>列圧縮</a:t>
            </a:r>
            <a:endParaRPr lang="en-US" altLang="ja-JP" sz="1100" dirty="0" smtClean="0">
              <a:solidFill>
                <a:srgbClr val="FF0000"/>
              </a:solidFill>
            </a:endParaRPr>
          </a:p>
          <a:p>
            <a:pPr>
              <a:spcAft>
                <a:spcPts val="0"/>
              </a:spcAft>
              <a:buFont typeface="Arial" pitchFamily="34" charset="0"/>
              <a:buChar char="•"/>
            </a:pPr>
            <a:r>
              <a:rPr lang="ja-JP" altLang="en-US" sz="1400" dirty="0" smtClean="0"/>
              <a:t>オンライン処理基盤向けの特長</a:t>
            </a:r>
          </a:p>
          <a:p>
            <a:pPr lvl="1">
              <a:spcAft>
                <a:spcPts val="0"/>
              </a:spcAft>
              <a:buClr>
                <a:schemeClr val="tx1"/>
              </a:buClr>
            </a:pPr>
            <a:r>
              <a:rPr lang="ja-JP" altLang="en-US" sz="1100" dirty="0" smtClean="0">
                <a:solidFill>
                  <a:srgbClr val="FF0000"/>
                </a:solidFill>
              </a:rPr>
              <a:t>高いスケーラビリティ</a:t>
            </a:r>
            <a:r>
              <a:rPr lang="ja-JP" altLang="en-US" sz="1100" dirty="0" smtClean="0"/>
              <a:t>を持つ</a:t>
            </a:r>
            <a:r>
              <a:rPr lang="en-US" altLang="ja-JP" sz="1100" dirty="0" smtClean="0"/>
              <a:t>Grid </a:t>
            </a:r>
            <a:r>
              <a:rPr lang="en-US" altLang="ja-JP" sz="1100" dirty="0" err="1" smtClean="0"/>
              <a:t>Infrastructure（RAC</a:t>
            </a:r>
            <a:r>
              <a:rPr lang="en-US" altLang="ja-JP" sz="1100" dirty="0" smtClean="0"/>
              <a:t>, ASM）</a:t>
            </a:r>
          </a:p>
          <a:p>
            <a:pPr lvl="1">
              <a:spcAft>
                <a:spcPts val="0"/>
              </a:spcAft>
              <a:buClr>
                <a:schemeClr val="tx1"/>
              </a:buClr>
            </a:pPr>
            <a:r>
              <a:rPr lang="en-US" altLang="ja-JP" sz="1100" dirty="0" smtClean="0"/>
              <a:t>Smart flash cache</a:t>
            </a:r>
            <a:r>
              <a:rPr lang="ja-JP" altLang="en-US" sz="1100" dirty="0" smtClean="0"/>
              <a:t>による</a:t>
            </a:r>
            <a:r>
              <a:rPr lang="ja-JP" altLang="en-US" sz="1100" dirty="0" smtClean="0">
                <a:solidFill>
                  <a:srgbClr val="FF0000"/>
                </a:solidFill>
              </a:rPr>
              <a:t>極めて高い</a:t>
            </a:r>
            <a:r>
              <a:rPr lang="en-US" altLang="ja-JP" sz="1100" dirty="0" smtClean="0">
                <a:solidFill>
                  <a:srgbClr val="FF0000"/>
                </a:solidFill>
              </a:rPr>
              <a:t>Random I/O</a:t>
            </a:r>
            <a:r>
              <a:rPr lang="ja-JP" altLang="en-US" sz="1100" dirty="0" smtClean="0">
                <a:solidFill>
                  <a:srgbClr val="FF0000"/>
                </a:solidFill>
              </a:rPr>
              <a:t>性能</a:t>
            </a:r>
          </a:p>
          <a:p>
            <a:pPr lvl="1">
              <a:spcAft>
                <a:spcPts val="0"/>
              </a:spcAft>
              <a:buClr>
                <a:schemeClr val="tx1"/>
              </a:buClr>
            </a:pPr>
            <a:r>
              <a:rPr lang="ja-JP" altLang="en-US" sz="1100" dirty="0" smtClean="0"/>
              <a:t>過去履歴データの保持コストを最大1/50に圧縮</a:t>
            </a:r>
          </a:p>
          <a:p>
            <a:pPr lvl="1">
              <a:spcAft>
                <a:spcPts val="0"/>
              </a:spcAft>
              <a:buClr>
                <a:schemeClr val="tx1"/>
              </a:buClr>
            </a:pPr>
            <a:r>
              <a:rPr lang="ja-JP" altLang="en-US" sz="1100" dirty="0" smtClean="0">
                <a:solidFill>
                  <a:srgbClr val="FF0000"/>
                </a:solidFill>
              </a:rPr>
              <a:t>高い</a:t>
            </a:r>
            <a:r>
              <a:rPr lang="en-US" altLang="ja-JP" sz="1100" dirty="0" smtClean="0">
                <a:solidFill>
                  <a:srgbClr val="FF0000"/>
                </a:solidFill>
              </a:rPr>
              <a:t>DB</a:t>
            </a:r>
            <a:r>
              <a:rPr lang="ja-JP" altLang="en-US" sz="1100" dirty="0" smtClean="0">
                <a:solidFill>
                  <a:srgbClr val="FF0000"/>
                </a:solidFill>
              </a:rPr>
              <a:t>セキュリティ</a:t>
            </a:r>
            <a:r>
              <a:rPr lang="ja-JP" altLang="en-US" sz="1100" dirty="0" smtClean="0"/>
              <a:t>と</a:t>
            </a:r>
            <a:r>
              <a:rPr lang="en-US" altLang="ja-JP" sz="1100" dirty="0" err="1" smtClean="0"/>
              <a:t>MAA（Maximum</a:t>
            </a:r>
            <a:r>
              <a:rPr lang="en-US" altLang="ja-JP" sz="1100" dirty="0" smtClean="0"/>
              <a:t> Availability Architecture）</a:t>
            </a:r>
            <a:r>
              <a:rPr lang="ja-JP" altLang="en-US" sz="1100" dirty="0" smtClean="0"/>
              <a:t>による</a:t>
            </a:r>
            <a:r>
              <a:rPr lang="en-US" altLang="ja-JP" sz="1100" dirty="0" smtClean="0"/>
              <a:t/>
            </a:r>
            <a:br>
              <a:rPr lang="en-US" altLang="ja-JP" sz="1100" dirty="0" smtClean="0"/>
            </a:br>
            <a:r>
              <a:rPr lang="ja-JP" altLang="en-US" sz="1100" dirty="0" smtClean="0">
                <a:solidFill>
                  <a:srgbClr val="FF0000"/>
                </a:solidFill>
              </a:rPr>
              <a:t>高い業務継続性</a:t>
            </a:r>
            <a:r>
              <a:rPr lang="ja-JP" altLang="en-US" sz="1100" dirty="0" smtClean="0"/>
              <a:t>（</a:t>
            </a:r>
            <a:r>
              <a:rPr lang="en-US" altLang="ja-JP" sz="1100" dirty="0" smtClean="0"/>
              <a:t>RAC, Data Guard</a:t>
            </a:r>
            <a:r>
              <a:rPr lang="ja-JP" altLang="en-US" sz="1100" dirty="0" smtClean="0"/>
              <a:t>等）</a:t>
            </a:r>
            <a:endParaRPr lang="en-US" altLang="ja-JP" sz="1100" dirty="0" smtClean="0"/>
          </a:p>
          <a:p>
            <a:pPr>
              <a:spcAft>
                <a:spcPts val="0"/>
              </a:spcAft>
              <a:buFont typeface="Arial" pitchFamily="34" charset="0"/>
              <a:buChar char="•"/>
            </a:pPr>
            <a:r>
              <a:rPr lang="ja-JP" altLang="en-US" sz="1400" dirty="0" smtClean="0"/>
              <a:t>システム統合基盤向けの特長</a:t>
            </a:r>
          </a:p>
          <a:p>
            <a:pPr lvl="1">
              <a:spcAft>
                <a:spcPts val="0"/>
              </a:spcAft>
            </a:pPr>
            <a:r>
              <a:rPr lang="ja-JP" altLang="en-US" sz="1100" dirty="0" smtClean="0">
                <a:solidFill>
                  <a:schemeClr val="accent1"/>
                </a:solidFill>
              </a:rPr>
              <a:t>あらゆるワークロードに対して最適</a:t>
            </a:r>
            <a:r>
              <a:rPr lang="ja-JP" altLang="en-US" sz="1100" dirty="0" smtClean="0"/>
              <a:t>なパフォーマンスと拡張性を提供</a:t>
            </a:r>
          </a:p>
          <a:p>
            <a:pPr lvl="1">
              <a:spcAft>
                <a:spcPts val="0"/>
              </a:spcAft>
            </a:pPr>
            <a:r>
              <a:rPr lang="ja-JP" altLang="en-US" sz="1100" dirty="0" smtClean="0"/>
              <a:t>マルチ</a:t>
            </a:r>
            <a:r>
              <a:rPr lang="en-US" altLang="ja-JP" sz="1100" dirty="0" smtClean="0"/>
              <a:t>DB, </a:t>
            </a:r>
            <a:r>
              <a:rPr lang="ja-JP" altLang="en-US" sz="1100" dirty="0" smtClean="0"/>
              <a:t>マルチ</a:t>
            </a:r>
            <a:r>
              <a:rPr lang="en-US" altLang="ja-JP" sz="1100" dirty="0" smtClean="0"/>
              <a:t>AP、</a:t>
            </a:r>
            <a:r>
              <a:rPr lang="ja-JP" altLang="en-US" sz="1100" dirty="0" smtClean="0"/>
              <a:t>及びマルチユーザ環境でも、</a:t>
            </a:r>
            <a:r>
              <a:rPr lang="ja-JP" altLang="en-US" sz="1100" dirty="0" smtClean="0">
                <a:solidFill>
                  <a:schemeClr val="accent1"/>
                </a:solidFill>
              </a:rPr>
              <a:t>安定したレスポンス</a:t>
            </a:r>
            <a:r>
              <a:rPr lang="ja-JP" altLang="en-US" sz="1100" dirty="0" smtClean="0"/>
              <a:t>を提供</a:t>
            </a:r>
            <a:endParaRPr lang="en-US" altLang="ja-JP" sz="1100" dirty="0" smtClean="0"/>
          </a:p>
        </p:txBody>
      </p:sp>
      <p:sp>
        <p:nvSpPr>
          <p:cNvPr id="91" name="Content Placeholder 2"/>
          <p:cNvSpPr txBox="1">
            <a:spLocks/>
          </p:cNvSpPr>
          <p:nvPr/>
        </p:nvSpPr>
        <p:spPr bwMode="auto">
          <a:xfrm>
            <a:off x="3050631" y="1377826"/>
            <a:ext cx="6093370" cy="3187303"/>
          </a:xfrm>
          <a:prstGeom prst="rect">
            <a:avLst/>
          </a:prstGeom>
          <a:noFill/>
          <a:ln w="9525">
            <a:noFill/>
            <a:miter lim="800000"/>
            <a:headEnd/>
            <a:tailEnd/>
          </a:ln>
          <a:effectLst/>
        </p:spPr>
        <p:txBody>
          <a:bodyPr lIns="92075" tIns="46038" rIns="92075" bIns="46038"/>
          <a:lstStyle/>
          <a:p>
            <a:pPr marL="190500" indent="-190500" algn="l">
              <a:lnSpc>
                <a:spcPct val="80000"/>
              </a:lnSpc>
              <a:spcBef>
                <a:spcPct val="20000"/>
              </a:spcBef>
              <a:buClr>
                <a:srgbClr val="FF0000"/>
              </a:buClr>
              <a:buSzPct val="85000"/>
              <a:buFontTx/>
              <a:buChar char="•"/>
              <a:defRPr/>
            </a:pPr>
            <a:endParaRPr lang="en-US" altLang="ja-JP" sz="1400" kern="0" dirty="0">
              <a:latin typeface="Verdana" pitchFamily="34" charset="0"/>
              <a:ea typeface="HGP創英角ｺﾞｼｯｸUB" pitchFamily="50" charset="-128"/>
            </a:endParaRPr>
          </a:p>
        </p:txBody>
      </p:sp>
      <p:pic>
        <p:nvPicPr>
          <p:cNvPr id="22" name="Picture 9"/>
          <p:cNvPicPr>
            <a:picLocks noChangeAspect="1" noChangeArrowheads="1"/>
          </p:cNvPicPr>
          <p:nvPr/>
        </p:nvPicPr>
        <p:blipFill>
          <a:blip r:embed="rId3"/>
          <a:srcRect/>
          <a:stretch>
            <a:fillRect/>
          </a:stretch>
        </p:blipFill>
        <p:spPr bwMode="auto">
          <a:xfrm>
            <a:off x="1266674" y="1561995"/>
            <a:ext cx="1441585" cy="2842940"/>
          </a:xfrm>
          <a:prstGeom prst="rect">
            <a:avLst/>
          </a:prstGeom>
          <a:noFill/>
          <a:ln w="9525">
            <a:noFill/>
            <a:miter lim="800000"/>
            <a:headEnd/>
            <a:tailEnd/>
          </a:ln>
          <a:effectLst/>
        </p:spPr>
      </p:pic>
      <p:sp>
        <p:nvSpPr>
          <p:cNvPr id="8" name="スライド番号プレースホルダ 7"/>
          <p:cNvSpPr>
            <a:spLocks noGrp="1"/>
          </p:cNvSpPr>
          <p:nvPr>
            <p:ph type="sldNum" sz="quarter" idx="16"/>
          </p:nvPr>
        </p:nvSpPr>
        <p:spPr/>
        <p:txBody>
          <a:bodyPr/>
          <a:lstStyle/>
          <a:p>
            <a:pPr>
              <a:defRPr/>
            </a:pPr>
            <a:fld id="{B27B1E3C-9432-49E5-A460-E09A7323E94F}" type="slidenum">
              <a:rPr lang="en-US" altLang="ja-JP" smtClean="0"/>
              <a:pPr>
                <a:defRPr/>
              </a:pPr>
              <a:t>5</a:t>
            </a:fld>
            <a:endParaRPr lang="ja-JP" altLang="en-US" dirty="0"/>
          </a:p>
        </p:txBody>
      </p:sp>
      <p:sp>
        <p:nvSpPr>
          <p:cNvPr id="9" name="フッター プレースホルダ 8"/>
          <p:cNvSpPr>
            <a:spLocks noGrp="1"/>
          </p:cNvSpPr>
          <p:nvPr>
            <p:ph type="ftr" sz="quarter" idx="15"/>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角丸四角形 28"/>
          <p:cNvSpPr/>
          <p:nvPr/>
        </p:nvSpPr>
        <p:spPr bwMode="auto">
          <a:xfrm>
            <a:off x="1320200" y="1881105"/>
            <a:ext cx="1159697" cy="1682791"/>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2075" tIns="46038" rIns="92075" bIns="46038" numCol="1" rtlCol="0" anchor="t" anchorCtr="0" compatLnSpc="1">
            <a:prstTxWarp prst="textNoShape">
              <a:avLst/>
            </a:prstTxWarp>
            <a:noAutofit/>
          </a:bodyPr>
          <a:lstStyle/>
          <a:p>
            <a:pPr marL="119063" marR="0" indent="-119063" algn="l" defTabSz="914400" rtl="0" eaLnBrk="1" fontAlgn="base" latinLnBrk="0" hangingPunct="1">
              <a:lnSpc>
                <a:spcPct val="90000"/>
              </a:lnSpc>
              <a:spcBef>
                <a:spcPct val="50000"/>
              </a:spcBef>
              <a:spcAft>
                <a:spcPct val="0"/>
              </a:spcAft>
              <a:buClr>
                <a:schemeClr val="accent1"/>
              </a:buClr>
              <a:buSzTx/>
              <a:buFontTx/>
              <a:buNone/>
              <a:tabLst/>
            </a:pPr>
            <a:r>
              <a:rPr lang="ja-JP" altLang="en-US" sz="1100" dirty="0" smtClean="0">
                <a:solidFill>
                  <a:schemeClr val="tx1"/>
                </a:solidFill>
                <a:latin typeface="+mn-ea"/>
              </a:rPr>
              <a:t>処理ロジック</a:t>
            </a:r>
            <a:endParaRPr kumimoji="0" lang="ja-JP" altLang="en-US" sz="1100" b="0" i="0" u="none" strike="noStrike" cap="none" normalizeH="0" baseline="0" dirty="0">
              <a:ln>
                <a:noFill/>
              </a:ln>
              <a:solidFill>
                <a:schemeClr val="tx1"/>
              </a:solidFill>
              <a:effectLst/>
              <a:latin typeface="+mn-ea"/>
            </a:endParaRPr>
          </a:p>
        </p:txBody>
      </p:sp>
      <p:sp>
        <p:nvSpPr>
          <p:cNvPr id="30" name="AutoShape 12"/>
          <p:cNvSpPr>
            <a:spLocks noChangeArrowheads="1"/>
          </p:cNvSpPr>
          <p:nvPr/>
        </p:nvSpPr>
        <p:spPr bwMode="auto">
          <a:xfrm rot="5400000">
            <a:off x="1367491" y="2634497"/>
            <a:ext cx="1145512" cy="259506"/>
          </a:xfrm>
          <a:prstGeom prst="curvedLeftArrow">
            <a:avLst>
              <a:gd name="adj1" fmla="val 20000"/>
              <a:gd name="adj2" fmla="val 40000"/>
              <a:gd name="adj3" fmla="val 165333"/>
            </a:avLst>
          </a:prstGeom>
          <a:solidFill>
            <a:srgbClr val="FF0000"/>
          </a:solidFill>
          <a:ln w="9525">
            <a:solidFill>
              <a:schemeClr val="accent1"/>
            </a:solidFill>
            <a:miter lim="800000"/>
            <a:headEnd/>
            <a:tailEnd/>
          </a:ln>
          <a:effectLst/>
        </p:spPr>
        <p:txBody>
          <a:bodyPr wrap="none" lIns="0" tIns="0" rIns="0" bIns="0" anchor="ctr"/>
          <a:lstStyle/>
          <a:p>
            <a:endParaRPr lang="ja-JP" altLang="en-US">
              <a:latin typeface="+mn-ea"/>
              <a:ea typeface="+mn-ea"/>
            </a:endParaRPr>
          </a:p>
        </p:txBody>
      </p:sp>
      <p:sp>
        <p:nvSpPr>
          <p:cNvPr id="31" name="Text Box 13"/>
          <p:cNvSpPr txBox="1">
            <a:spLocks noChangeArrowheads="1"/>
          </p:cNvSpPr>
          <p:nvPr/>
        </p:nvSpPr>
        <p:spPr bwMode="auto">
          <a:xfrm>
            <a:off x="1372559" y="2657693"/>
            <a:ext cx="1053154" cy="35801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lIns="0" tIns="0" rIns="0" bIns="0" anchor="ctr" anchorCtr="1">
            <a:noAutofit/>
          </a:bodyPr>
          <a:lstStyle/>
          <a:p>
            <a:pPr>
              <a:spcBef>
                <a:spcPts val="0"/>
              </a:spcBef>
            </a:pPr>
            <a:r>
              <a:rPr lang="ja-JP" altLang="en-US" sz="1050" dirty="0" smtClean="0">
                <a:latin typeface="+mn-ea"/>
              </a:rPr>
              <a:t>1件ずつ</a:t>
            </a:r>
            <a:endParaRPr lang="en-US" altLang="ja-JP" sz="1050" dirty="0" smtClean="0">
              <a:latin typeface="+mn-ea"/>
            </a:endParaRPr>
          </a:p>
          <a:p>
            <a:pPr>
              <a:spcBef>
                <a:spcPts val="0"/>
              </a:spcBef>
            </a:pPr>
            <a:r>
              <a:rPr lang="ja-JP" altLang="en-US" sz="1050" dirty="0" smtClean="0">
                <a:latin typeface="+mn-ea"/>
              </a:rPr>
              <a:t>繰り返し処理</a:t>
            </a:r>
            <a:endParaRPr lang="ja-JP" altLang="en-US" sz="1050" dirty="0">
              <a:latin typeface="+mn-ea"/>
            </a:endParaRPr>
          </a:p>
        </p:txBody>
      </p:sp>
      <p:pic>
        <p:nvPicPr>
          <p:cNvPr id="32" name="図 31" descr="table014.gif"/>
          <p:cNvPicPr>
            <a:picLocks noChangeAspect="1"/>
          </p:cNvPicPr>
          <p:nvPr/>
        </p:nvPicPr>
        <p:blipFill>
          <a:blip r:embed="rId3"/>
          <a:stretch>
            <a:fillRect/>
          </a:stretch>
        </p:blipFill>
        <p:spPr>
          <a:xfrm>
            <a:off x="2967321" y="1236272"/>
            <a:ext cx="669755" cy="852820"/>
          </a:xfrm>
          <a:prstGeom prst="rect">
            <a:avLst/>
          </a:prstGeom>
        </p:spPr>
      </p:pic>
      <p:cxnSp>
        <p:nvCxnSpPr>
          <p:cNvPr id="33" name="直線矢印コネクタ 32"/>
          <p:cNvCxnSpPr>
            <a:stCxn id="32" idx="1"/>
          </p:cNvCxnSpPr>
          <p:nvPr/>
        </p:nvCxnSpPr>
        <p:spPr bwMode="auto">
          <a:xfrm rot="10800000" flipV="1">
            <a:off x="2249957" y="1662682"/>
            <a:ext cx="717364" cy="549310"/>
          </a:xfrm>
          <a:prstGeom prst="straightConnector1">
            <a:avLst/>
          </a:prstGeom>
          <a:ln w="381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5980224" y="1011311"/>
            <a:ext cx="1277207" cy="258532"/>
          </a:xfrm>
          <a:prstGeom prst="rect">
            <a:avLst/>
          </a:prstGeom>
          <a:noFill/>
        </p:spPr>
        <p:txBody>
          <a:bodyPr wrap="square" rtlCol="0">
            <a:spAutoFit/>
          </a:bodyPr>
          <a:lstStyle/>
          <a:p>
            <a:r>
              <a:rPr kumimoji="1" lang="ja-JP" altLang="en-US" sz="1200" dirty="0" smtClean="0">
                <a:latin typeface="+mn-ea"/>
                <a:ea typeface="+mn-ea"/>
              </a:rPr>
              <a:t>ソースデータ</a:t>
            </a:r>
            <a:endParaRPr kumimoji="1" lang="ja-JP" altLang="en-US" sz="1200" dirty="0">
              <a:latin typeface="+mn-ea"/>
              <a:ea typeface="+mn-ea"/>
            </a:endParaRPr>
          </a:p>
        </p:txBody>
      </p:sp>
      <p:sp>
        <p:nvSpPr>
          <p:cNvPr id="35" name="テキスト ボックス 34"/>
          <p:cNvSpPr txBox="1"/>
          <p:nvPr/>
        </p:nvSpPr>
        <p:spPr>
          <a:xfrm>
            <a:off x="2727767" y="3806911"/>
            <a:ext cx="1314782" cy="258532"/>
          </a:xfrm>
          <a:prstGeom prst="rect">
            <a:avLst/>
          </a:prstGeom>
          <a:noFill/>
        </p:spPr>
        <p:txBody>
          <a:bodyPr wrap="none" rtlCol="0">
            <a:spAutoFit/>
          </a:bodyPr>
          <a:lstStyle/>
          <a:p>
            <a:r>
              <a:rPr kumimoji="1" lang="ja-JP" altLang="en-US" sz="1200" dirty="0" smtClean="0">
                <a:latin typeface="+mn-ea"/>
                <a:ea typeface="+mn-ea"/>
              </a:rPr>
              <a:t>サマリーテーブル</a:t>
            </a:r>
            <a:endParaRPr kumimoji="1" lang="ja-JP" altLang="en-US" sz="1200" dirty="0">
              <a:latin typeface="+mn-ea"/>
              <a:ea typeface="+mn-ea"/>
            </a:endParaRPr>
          </a:p>
        </p:txBody>
      </p:sp>
      <p:cxnSp>
        <p:nvCxnSpPr>
          <p:cNvPr id="36" name="直線矢印コネクタ 35"/>
          <p:cNvCxnSpPr/>
          <p:nvPr/>
        </p:nvCxnSpPr>
        <p:spPr bwMode="auto">
          <a:xfrm>
            <a:off x="2239959" y="3214104"/>
            <a:ext cx="629837" cy="103994"/>
          </a:xfrm>
          <a:prstGeom prst="straightConnector1">
            <a:avLst/>
          </a:prstGeom>
          <a:ln w="38100">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7" name="右矢印 36"/>
          <p:cNvSpPr/>
          <p:nvPr/>
        </p:nvSpPr>
        <p:spPr bwMode="auto">
          <a:xfrm>
            <a:off x="4350801" y="2304539"/>
            <a:ext cx="811777" cy="789964"/>
          </a:xfrm>
          <a:prstGeom prs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2075" tIns="46038" rIns="92075" bIns="46038" numCol="1" rtlCol="0" anchor="t" anchorCtr="0" compatLnSpc="1">
            <a:prstTxWarp prst="textNoShape">
              <a:avLst/>
            </a:prstTxWarp>
            <a:sp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ja-JP" altLang="en-US" sz="2200" b="0" i="0" u="none" strike="noStrike" cap="none" normalizeH="0" baseline="0">
              <a:ln>
                <a:noFill/>
              </a:ln>
              <a:solidFill>
                <a:schemeClr val="tx1"/>
              </a:solidFill>
              <a:effectLst/>
              <a:latin typeface="+mn-ea"/>
            </a:endParaRPr>
          </a:p>
        </p:txBody>
      </p:sp>
      <p:pic>
        <p:nvPicPr>
          <p:cNvPr id="39" name="図 38" descr="cubes028.gif"/>
          <p:cNvPicPr>
            <a:picLocks noChangeAspect="1"/>
          </p:cNvPicPr>
          <p:nvPr/>
        </p:nvPicPr>
        <p:blipFill>
          <a:blip r:embed="rId4"/>
          <a:stretch>
            <a:fillRect/>
          </a:stretch>
        </p:blipFill>
        <p:spPr>
          <a:xfrm>
            <a:off x="2879844" y="2844515"/>
            <a:ext cx="1039624" cy="989703"/>
          </a:xfrm>
          <a:prstGeom prst="rect">
            <a:avLst/>
          </a:prstGeom>
        </p:spPr>
      </p:pic>
      <p:sp>
        <p:nvSpPr>
          <p:cNvPr id="40" name="テキスト ボックス 39"/>
          <p:cNvSpPr txBox="1"/>
          <p:nvPr/>
        </p:nvSpPr>
        <p:spPr>
          <a:xfrm>
            <a:off x="5842464" y="4168213"/>
            <a:ext cx="1314782" cy="258532"/>
          </a:xfrm>
          <a:prstGeom prst="rect">
            <a:avLst/>
          </a:prstGeom>
          <a:noFill/>
        </p:spPr>
        <p:txBody>
          <a:bodyPr wrap="none" rtlCol="0">
            <a:spAutoFit/>
          </a:bodyPr>
          <a:lstStyle/>
          <a:p>
            <a:r>
              <a:rPr kumimoji="1" lang="ja-JP" altLang="en-US" sz="1200" dirty="0" smtClean="0">
                <a:latin typeface="+mn-ea"/>
                <a:ea typeface="+mn-ea"/>
              </a:rPr>
              <a:t>サマリーテーブル</a:t>
            </a:r>
            <a:endParaRPr kumimoji="1" lang="ja-JP" altLang="en-US" sz="1200" dirty="0">
              <a:latin typeface="+mn-ea"/>
              <a:ea typeface="+mn-ea"/>
            </a:endParaRPr>
          </a:p>
        </p:txBody>
      </p:sp>
      <p:sp>
        <p:nvSpPr>
          <p:cNvPr id="41" name="テキスト ボックス 74"/>
          <p:cNvSpPr txBox="1">
            <a:spLocks noChangeArrowheads="1"/>
          </p:cNvSpPr>
          <p:nvPr/>
        </p:nvSpPr>
        <p:spPr bwMode="auto">
          <a:xfrm>
            <a:off x="834691" y="4222941"/>
            <a:ext cx="3915723" cy="480131"/>
          </a:xfrm>
          <a:prstGeom prst="rect">
            <a:avLst/>
          </a:prstGeom>
          <a:noFill/>
          <a:ln w="9525">
            <a:noFill/>
            <a:miter lim="800000"/>
            <a:headEnd/>
            <a:tailEnd/>
          </a:ln>
        </p:spPr>
        <p:txBody>
          <a:bodyPr wrap="square">
            <a:spAutoFit/>
          </a:bodyPr>
          <a:lstStyle/>
          <a:p>
            <a:pPr algn="l">
              <a:spcBef>
                <a:spcPts val="0"/>
              </a:spcBef>
            </a:pPr>
            <a:r>
              <a:rPr kumimoji="1" lang="ja-JP" altLang="en-US" sz="1400" dirty="0" smtClean="0">
                <a:latin typeface="+mn-lt"/>
                <a:ea typeface="+mn-ea"/>
              </a:rPr>
              <a:t>逐次処理から、一括処理に変更することで、</a:t>
            </a:r>
            <a:r>
              <a:rPr kumimoji="1" lang="en-US" altLang="ja-JP" sz="1400" dirty="0" err="1" smtClean="0">
                <a:latin typeface="+mn-lt"/>
                <a:ea typeface="+mn-ea"/>
              </a:rPr>
              <a:t>Exadata</a:t>
            </a:r>
            <a:r>
              <a:rPr kumimoji="1" lang="ja-JP" altLang="en-US" sz="1400" dirty="0" smtClean="0">
                <a:latin typeface="+mn-lt"/>
                <a:ea typeface="+mn-ea"/>
              </a:rPr>
              <a:t>の特長を活かすことができるようになる</a:t>
            </a:r>
          </a:p>
        </p:txBody>
      </p:sp>
      <p:sp>
        <p:nvSpPr>
          <p:cNvPr id="45" name="テキスト ボックス 74"/>
          <p:cNvSpPr txBox="1">
            <a:spLocks noChangeArrowheads="1"/>
          </p:cNvSpPr>
          <p:nvPr/>
        </p:nvSpPr>
        <p:spPr bwMode="auto">
          <a:xfrm>
            <a:off x="7098173" y="2193043"/>
            <a:ext cx="1346844" cy="775597"/>
          </a:xfrm>
          <a:prstGeom prst="rect">
            <a:avLst/>
          </a:prstGeom>
          <a:noFill/>
          <a:ln w="9525">
            <a:noFill/>
            <a:miter lim="800000"/>
            <a:headEnd/>
            <a:tailEnd/>
          </a:ln>
        </p:spPr>
        <p:txBody>
          <a:bodyPr wrap="none">
            <a:spAutoFit/>
          </a:bodyPr>
          <a:lstStyle/>
          <a:p>
            <a:pPr algn="l"/>
            <a:r>
              <a:rPr kumimoji="1" lang="ja-JP" altLang="en-US" sz="1200" dirty="0" smtClean="0">
                <a:latin typeface="+mn-ea"/>
                <a:ea typeface="+mn-ea"/>
              </a:rPr>
              <a:t>処理ロジックを</a:t>
            </a:r>
            <a:endParaRPr kumimoji="1" lang="en-US" altLang="ja-JP" sz="1200" dirty="0" smtClean="0">
              <a:latin typeface="+mn-ea"/>
              <a:ea typeface="+mn-ea"/>
            </a:endParaRPr>
          </a:p>
          <a:p>
            <a:pPr algn="l"/>
            <a:r>
              <a:rPr kumimoji="1" lang="ja-JP" altLang="en-US" sz="1200" dirty="0" smtClean="0">
                <a:latin typeface="+mn-ea"/>
                <a:ea typeface="+mn-ea"/>
              </a:rPr>
              <a:t>中間表を利用した</a:t>
            </a:r>
            <a:endParaRPr kumimoji="1" lang="en-US" altLang="ja-JP" sz="1200" dirty="0" smtClean="0">
              <a:latin typeface="+mn-ea"/>
              <a:ea typeface="+mn-ea"/>
            </a:endParaRPr>
          </a:p>
          <a:p>
            <a:pPr algn="l"/>
            <a:r>
              <a:rPr kumimoji="1" lang="ja-JP" altLang="en-US" sz="1200" dirty="0" smtClean="0">
                <a:latin typeface="+mn-ea"/>
                <a:ea typeface="+mn-ea"/>
              </a:rPr>
              <a:t>ロジックに変更</a:t>
            </a:r>
          </a:p>
        </p:txBody>
      </p:sp>
      <p:sp>
        <p:nvSpPr>
          <p:cNvPr id="46" name="テキスト ボックス 45"/>
          <p:cNvSpPr txBox="1"/>
          <p:nvPr/>
        </p:nvSpPr>
        <p:spPr>
          <a:xfrm>
            <a:off x="2505968" y="1011311"/>
            <a:ext cx="1277207" cy="258532"/>
          </a:xfrm>
          <a:prstGeom prst="rect">
            <a:avLst/>
          </a:prstGeom>
          <a:noFill/>
        </p:spPr>
        <p:txBody>
          <a:bodyPr wrap="square" rtlCol="0">
            <a:spAutoFit/>
          </a:bodyPr>
          <a:lstStyle/>
          <a:p>
            <a:r>
              <a:rPr kumimoji="1" lang="ja-JP" altLang="en-US" sz="1200" dirty="0" smtClean="0">
                <a:latin typeface="+mn-ea"/>
                <a:ea typeface="+mn-ea"/>
              </a:rPr>
              <a:t>ソースデータ</a:t>
            </a:r>
            <a:endParaRPr kumimoji="1" lang="ja-JP" altLang="en-US" sz="1200" dirty="0">
              <a:latin typeface="+mn-ea"/>
              <a:ea typeface="+mn-ea"/>
            </a:endParaRPr>
          </a:p>
        </p:txBody>
      </p:sp>
      <p:sp>
        <p:nvSpPr>
          <p:cNvPr id="12290" name="Rectangle 4"/>
          <p:cNvSpPr>
            <a:spLocks noGrp="1" noChangeArrowheads="1"/>
          </p:cNvSpPr>
          <p:nvPr>
            <p:ph type="title"/>
          </p:nvPr>
        </p:nvSpPr>
        <p:spPr/>
        <p:txBody>
          <a:bodyPr/>
          <a:lstStyle/>
          <a:p>
            <a:r>
              <a:rPr lang="ja-JP" altLang="en-US" smtClean="0"/>
              <a:t>中間表を利用した処理の見直し</a:t>
            </a:r>
            <a:endParaRPr lang="en-US" altLang="ja-JP" dirty="0" smtClean="0"/>
          </a:p>
        </p:txBody>
      </p:sp>
      <p:grpSp>
        <p:nvGrpSpPr>
          <p:cNvPr id="51" name="グループ化 50"/>
          <p:cNvGrpSpPr/>
          <p:nvPr/>
        </p:nvGrpSpPr>
        <p:grpSpPr>
          <a:xfrm>
            <a:off x="5998025" y="1281994"/>
            <a:ext cx="1037229" cy="2880924"/>
            <a:chOff x="4743271" y="1131518"/>
            <a:chExt cx="1232370" cy="3763332"/>
          </a:xfrm>
        </p:grpSpPr>
        <p:pic>
          <p:nvPicPr>
            <p:cNvPr id="52" name="図 51" descr="cubes028.gif"/>
            <p:cNvPicPr>
              <a:picLocks noChangeAspect="1"/>
            </p:cNvPicPr>
            <p:nvPr/>
          </p:nvPicPr>
          <p:blipFill>
            <a:blip r:embed="rId4"/>
            <a:stretch>
              <a:fillRect/>
            </a:stretch>
          </p:blipFill>
          <p:spPr>
            <a:xfrm>
              <a:off x="4743271" y="3718114"/>
              <a:ext cx="1145983" cy="1176736"/>
            </a:xfrm>
            <a:prstGeom prst="rect">
              <a:avLst/>
            </a:prstGeom>
          </p:spPr>
        </p:pic>
        <p:sp>
          <p:nvSpPr>
            <p:cNvPr id="53" name="下矢印 52"/>
            <p:cNvSpPr/>
            <p:nvPr/>
          </p:nvSpPr>
          <p:spPr bwMode="auto">
            <a:xfrm>
              <a:off x="5160141" y="2019984"/>
              <a:ext cx="341626" cy="1955841"/>
            </a:xfrm>
            <a:prstGeom prst="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2075" tIns="46038" rIns="92075" bIns="46038" numCol="1" rtlCol="0" anchor="t" anchorCtr="0" compatLnSpc="1">
              <a:prstTxWarp prst="textNoShape">
                <a:avLst/>
              </a:prstTxWarp>
              <a:sp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ja-JP" altLang="en-US" sz="2200" b="0" i="0" u="none" strike="noStrike" cap="none" normalizeH="0" baseline="0">
                <a:ln>
                  <a:noFill/>
                </a:ln>
                <a:solidFill>
                  <a:schemeClr val="tx1"/>
                </a:solidFill>
                <a:effectLst/>
                <a:latin typeface="Arial" pitchFamily="-111" charset="0"/>
              </a:endParaRPr>
            </a:p>
          </p:txBody>
        </p:sp>
        <p:pic>
          <p:nvPicPr>
            <p:cNvPr id="54" name="図 53" descr="table014.gif"/>
            <p:cNvPicPr>
              <a:picLocks noChangeAspect="1"/>
            </p:cNvPicPr>
            <p:nvPr/>
          </p:nvPicPr>
          <p:blipFill>
            <a:blip r:embed="rId3"/>
            <a:stretch>
              <a:fillRect/>
            </a:stretch>
          </p:blipFill>
          <p:spPr>
            <a:xfrm>
              <a:off x="4960919" y="1131518"/>
              <a:ext cx="738275" cy="1013985"/>
            </a:xfrm>
            <a:prstGeom prst="rect">
              <a:avLst/>
            </a:prstGeom>
          </p:spPr>
        </p:pic>
        <p:pic>
          <p:nvPicPr>
            <p:cNvPr id="55" name="図 54" descr="cubes019.gif"/>
            <p:cNvPicPr>
              <a:picLocks noChangeAspect="1"/>
            </p:cNvPicPr>
            <p:nvPr/>
          </p:nvPicPr>
          <p:blipFill>
            <a:blip r:embed="rId5"/>
            <a:stretch>
              <a:fillRect/>
            </a:stretch>
          </p:blipFill>
          <p:spPr>
            <a:xfrm>
              <a:off x="5114048" y="2323476"/>
              <a:ext cx="478256" cy="483341"/>
            </a:xfrm>
            <a:prstGeom prst="rect">
              <a:avLst/>
            </a:prstGeom>
          </p:spPr>
        </p:pic>
        <p:pic>
          <p:nvPicPr>
            <p:cNvPr id="56" name="図 55" descr="cubes019.gif"/>
            <p:cNvPicPr>
              <a:picLocks noChangeAspect="1"/>
            </p:cNvPicPr>
            <p:nvPr/>
          </p:nvPicPr>
          <p:blipFill>
            <a:blip r:embed="rId5"/>
            <a:stretch>
              <a:fillRect/>
            </a:stretch>
          </p:blipFill>
          <p:spPr>
            <a:xfrm>
              <a:off x="5071805" y="2999777"/>
              <a:ext cx="478256" cy="483341"/>
            </a:xfrm>
            <a:prstGeom prst="rect">
              <a:avLst/>
            </a:prstGeom>
          </p:spPr>
        </p:pic>
        <p:sp>
          <p:nvSpPr>
            <p:cNvPr id="57" name="右中かっこ 56"/>
            <p:cNvSpPr/>
            <p:nvPr/>
          </p:nvSpPr>
          <p:spPr bwMode="auto">
            <a:xfrm>
              <a:off x="5854419" y="1795175"/>
              <a:ext cx="121222" cy="2045765"/>
            </a:xfrm>
            <a:prstGeom prst="rightBrace">
              <a:avLst/>
            </a:prstGeom>
            <a:noFill/>
            <a:ln>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2075" tIns="46038" rIns="92075" bIns="46038" numCol="1" rtlCol="0" anchor="t" anchorCtr="0" compatLnSpc="1">
              <a:prstTxWarp prst="textNoShape">
                <a:avLst/>
              </a:prstTxWarp>
              <a:sp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ja-JP" altLang="en-US" sz="2200" b="0" i="0" u="none" strike="noStrike" cap="none" normalizeH="0" baseline="0">
                <a:ln>
                  <a:noFill/>
                </a:ln>
                <a:solidFill>
                  <a:schemeClr val="tx1"/>
                </a:solidFill>
                <a:effectLst/>
                <a:latin typeface="Arial" pitchFamily="-111" charset="0"/>
              </a:endParaRPr>
            </a:p>
          </p:txBody>
        </p:sp>
      </p:grpSp>
      <p:sp>
        <p:nvSpPr>
          <p:cNvPr id="24" name="スライド番号プレースホルダ 23"/>
          <p:cNvSpPr>
            <a:spLocks noGrp="1"/>
          </p:cNvSpPr>
          <p:nvPr>
            <p:ph type="sldNum" sz="quarter" idx="12"/>
          </p:nvPr>
        </p:nvSpPr>
        <p:spPr/>
        <p:txBody>
          <a:bodyPr/>
          <a:lstStyle/>
          <a:p>
            <a:pPr>
              <a:defRPr/>
            </a:pPr>
            <a:fld id="{47645EBB-67B3-46AB-AC82-6F9B6AD9EB81}" type="slidenum">
              <a:rPr lang="en-US" altLang="ja-JP" smtClean="0"/>
              <a:pPr>
                <a:defRPr/>
              </a:pPr>
              <a:t>50</a:t>
            </a:fld>
            <a:endParaRPr lang="ja-JP" altLang="en-US" dirty="0"/>
          </a:p>
        </p:txBody>
      </p:sp>
      <p:sp>
        <p:nvSpPr>
          <p:cNvPr id="25" name="フッター プレースホルダ 24"/>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r>
              <a:rPr lang="en-US" altLang="ja-JP" smtClean="0"/>
              <a:t>PL/SQL</a:t>
            </a:r>
            <a:r>
              <a:rPr lang="ja-JP" altLang="en-US" smtClean="0"/>
              <a:t>⇒</a:t>
            </a:r>
            <a:r>
              <a:rPr lang="en-US" altLang="ja-JP" smtClean="0"/>
              <a:t>SQL</a:t>
            </a:r>
            <a:r>
              <a:rPr lang="ja-JP" altLang="en-US" smtClean="0"/>
              <a:t>への書き換え</a:t>
            </a:r>
            <a:endParaRPr lang="en-US" altLang="ja-JP" dirty="0" smtClean="0"/>
          </a:p>
        </p:txBody>
      </p:sp>
      <p:grpSp>
        <p:nvGrpSpPr>
          <p:cNvPr id="59" name="グループ化 58"/>
          <p:cNvGrpSpPr/>
          <p:nvPr/>
        </p:nvGrpSpPr>
        <p:grpSpPr>
          <a:xfrm>
            <a:off x="833428" y="955719"/>
            <a:ext cx="7490767" cy="3886752"/>
            <a:chOff x="-348794" y="795130"/>
            <a:chExt cx="9148236" cy="5000791"/>
          </a:xfrm>
        </p:grpSpPr>
        <p:sp>
          <p:nvSpPr>
            <p:cNvPr id="60" name="Rectangle 5"/>
            <p:cNvSpPr>
              <a:spLocks noChangeArrowheads="1"/>
            </p:cNvSpPr>
            <p:nvPr/>
          </p:nvSpPr>
          <p:spPr bwMode="auto">
            <a:xfrm>
              <a:off x="-348794" y="1053154"/>
              <a:ext cx="4113791" cy="3716339"/>
            </a:xfrm>
            <a:prstGeom prst="rect">
              <a:avLst/>
            </a:prstGeom>
            <a:solidFill>
              <a:srgbClr val="FFFFFF"/>
            </a:solidFill>
            <a:ln w="9525">
              <a:solidFill>
                <a:srgbClr val="000000"/>
              </a:solidFill>
              <a:miter lim="800000"/>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61" name="Rectangle 6"/>
            <p:cNvSpPr>
              <a:spLocks noChangeArrowheads="1"/>
            </p:cNvSpPr>
            <p:nvPr/>
          </p:nvSpPr>
          <p:spPr bwMode="auto">
            <a:xfrm>
              <a:off x="-340265" y="813441"/>
              <a:ext cx="4118633" cy="243934"/>
            </a:xfrm>
            <a:prstGeom prst="rect">
              <a:avLst/>
            </a:prstGeom>
            <a:gradFill rotWithShape="0">
              <a:gsLst>
                <a:gs pos="0">
                  <a:srgbClr val="000066"/>
                </a:gs>
                <a:gs pos="100000">
                  <a:srgbClr val="000080"/>
                </a:gs>
              </a:gsLst>
              <a:lin ang="0" scaled="1"/>
            </a:gradFill>
            <a:ln w="9525">
              <a:solidFill>
                <a:srgbClr val="000000"/>
              </a:solidFill>
              <a:miter lim="800000"/>
              <a:headEnd/>
              <a:tailEnd/>
            </a:ln>
            <a:effectLst/>
          </p:spPr>
          <p:txBody>
            <a:bodyPr wrap="none" lIns="144000" tIns="0" rIns="144000" bIns="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srgbClr val="FFFFFF"/>
                  </a:solidFill>
                  <a:effectLst/>
                  <a:uLnTx/>
                  <a:uFillTx/>
                  <a:latin typeface="+mn-lt"/>
                  <a:ea typeface="+mn-ea"/>
                </a:rPr>
                <a:t>PL/SQL</a:t>
              </a:r>
              <a:r>
                <a:rPr kumimoji="0" lang="ja-JP" altLang="en-US" sz="1200" b="0" i="0" u="none" strike="noStrike" kern="0" cap="none" spc="0" normalizeH="0" baseline="0" noProof="0" dirty="0">
                  <a:ln>
                    <a:noFill/>
                  </a:ln>
                  <a:solidFill>
                    <a:srgbClr val="FFFFFF"/>
                  </a:solidFill>
                  <a:effectLst/>
                  <a:uLnTx/>
                  <a:uFillTx/>
                  <a:latin typeface="+mn-lt"/>
                  <a:ea typeface="+mn-ea"/>
                </a:rPr>
                <a:t>プログラム（</a:t>
              </a:r>
              <a:r>
                <a:rPr kumimoji="0" lang="ja-JP" altLang="en-US" sz="1200" b="0" i="0" u="none" strike="noStrike" kern="0" cap="none" spc="0" normalizeH="0" baseline="0" noProof="0" dirty="0" smtClean="0">
                  <a:ln>
                    <a:noFill/>
                  </a:ln>
                  <a:solidFill>
                    <a:srgbClr val="FFFFFF"/>
                  </a:solidFill>
                  <a:effectLst/>
                  <a:uLnTx/>
                  <a:uFillTx/>
                  <a:latin typeface="+mn-lt"/>
                  <a:ea typeface="+mn-ea"/>
                </a:rPr>
                <a:t>チューニング</a:t>
              </a:r>
              <a:r>
                <a:rPr kumimoji="0" lang="ja-JP" altLang="en-US" sz="1200" b="0" i="0" u="none" strike="noStrike" kern="0" cap="none" spc="0" normalizeH="0" baseline="0" noProof="0" dirty="0">
                  <a:ln>
                    <a:noFill/>
                  </a:ln>
                  <a:solidFill>
                    <a:srgbClr val="FFFFFF"/>
                  </a:solidFill>
                  <a:effectLst/>
                  <a:uLnTx/>
                  <a:uFillTx/>
                  <a:latin typeface="+mn-lt"/>
                  <a:ea typeface="+mn-ea"/>
                </a:rPr>
                <a:t>なし）</a:t>
              </a:r>
            </a:p>
          </p:txBody>
        </p:sp>
        <p:sp>
          <p:nvSpPr>
            <p:cNvPr id="62" name="Rectangle 7"/>
            <p:cNvSpPr>
              <a:spLocks noChangeArrowheads="1"/>
            </p:cNvSpPr>
            <p:nvPr/>
          </p:nvSpPr>
          <p:spPr bwMode="auto">
            <a:xfrm>
              <a:off x="3883725" y="1043629"/>
              <a:ext cx="4915717" cy="4229499"/>
            </a:xfrm>
            <a:prstGeom prst="rect">
              <a:avLst/>
            </a:prstGeom>
            <a:solidFill>
              <a:srgbClr val="FFFFFF"/>
            </a:solidFill>
            <a:ln w="9525">
              <a:solidFill>
                <a:srgbClr val="000000"/>
              </a:solidFill>
              <a:miter lim="800000"/>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63" name="Text Box 9"/>
            <p:cNvSpPr txBox="1">
              <a:spLocks noChangeArrowheads="1"/>
            </p:cNvSpPr>
            <p:nvPr/>
          </p:nvSpPr>
          <p:spPr bwMode="auto">
            <a:xfrm>
              <a:off x="4052919" y="1147840"/>
              <a:ext cx="3123330" cy="4199997"/>
            </a:xfrm>
            <a:prstGeom prst="rect">
              <a:avLst/>
            </a:prstGeom>
            <a:noFill/>
            <a:ln w="9525">
              <a:noFill/>
              <a:miter lim="800000"/>
              <a:headEnd/>
              <a:tailEnd/>
            </a:ln>
            <a:effectLst/>
          </p:spPr>
          <p:txBody>
            <a:bodyPr wrap="square" lIns="0" tIns="0" rIns="0" bIns="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INSERT /*+ append */ INTO OUT_PUT_TABLE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   CLIENT_CD</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SELECT</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   col1,</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   col2,</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FROM</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  (select</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       col1</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   FROM TABLE_B</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   WHERE col1 in (5, 4))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  (SELECT col2</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   FROM TABLE_C</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   WHERE col2 = 'ABCD'</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  (SELECT</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       col3,</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   GROUP BY </a:t>
              </a:r>
              <a:r>
                <a:rPr kumimoji="0" lang="en-US" altLang="ja-JP" sz="900" b="0" i="0" u="none" strike="noStrike" kern="0" cap="none" spc="0" normalizeH="0" baseline="0" noProof="0" dirty="0" err="1"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client_cd</a:t>
              </a: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 )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commit;</a:t>
              </a:r>
              <a:endPar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endParaRPr>
            </a:p>
          </p:txBody>
        </p:sp>
        <p:sp>
          <p:nvSpPr>
            <p:cNvPr id="64" name="Text Box 10"/>
            <p:cNvSpPr txBox="1">
              <a:spLocks noChangeArrowheads="1"/>
            </p:cNvSpPr>
            <p:nvPr/>
          </p:nvSpPr>
          <p:spPr bwMode="auto">
            <a:xfrm>
              <a:off x="-216303" y="1186503"/>
              <a:ext cx="3831213" cy="2692752"/>
            </a:xfrm>
            <a:prstGeom prst="rect">
              <a:avLst/>
            </a:prstGeom>
            <a:noFill/>
            <a:ln w="9525">
              <a:noFill/>
              <a:miter lim="800000"/>
              <a:headEnd/>
              <a:tailEnd/>
            </a:ln>
            <a:effectLst/>
          </p:spPr>
          <p:txBody>
            <a:bodyPr wrap="none" lIns="0" tIns="0" rIns="0" bIns="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a:t>
              </a:r>
              <a:r>
                <a:rPr kumimoji="0" lang="ja-JP" altLang="en-US" sz="900" b="0" i="0" u="none" strike="noStrike" kern="0" cap="none" spc="0" normalizeH="0" baseline="0" noProof="0" dirty="0">
                  <a:ln>
                    <a:noFill/>
                  </a:ln>
                  <a:solidFill>
                    <a:sysClr val="windowText" lastClr="000000"/>
                  </a:solidFill>
                  <a:effectLst/>
                  <a:uLnTx/>
                  <a:uFillTx/>
                  <a:latin typeface="+mn-ea"/>
                  <a:ea typeface="+mn-ea"/>
                  <a:cs typeface="Courier New" pitchFamily="49" charset="0"/>
                </a:rPr>
                <a:t>顧客コードの情報からレコードがなくなる</a:t>
              </a:r>
              <a:r>
                <a:rPr kumimoji="0" lang="ja-JP" altLang="en-US" sz="900" b="0" i="0" u="none" strike="noStrike" kern="0" cap="none" spc="0" normalizeH="0" baseline="0" noProof="0" dirty="0" smtClean="0">
                  <a:ln>
                    <a:noFill/>
                  </a:ln>
                  <a:solidFill>
                    <a:sysClr val="windowText" lastClr="000000"/>
                  </a:solidFill>
                  <a:effectLst/>
                  <a:uLnTx/>
                  <a:uFillTx/>
                  <a:latin typeface="+mn-ea"/>
                  <a:ea typeface="+mn-ea"/>
                  <a:cs typeface="Courier New" pitchFamily="49" charset="0"/>
                </a:rPr>
                <a:t>まで処理</a:t>
              </a:r>
              <a:r>
                <a:rPr kumimoji="0" lang="ja-JP" altLang="en-US" sz="900" b="0" i="0" u="none" strike="noStrike" kern="0" cap="none" spc="0" normalizeH="0" baseline="0" noProof="0" dirty="0">
                  <a:ln>
                    <a:noFill/>
                  </a:ln>
                  <a:solidFill>
                    <a:sysClr val="windowText" lastClr="000000"/>
                  </a:solidFill>
                  <a:effectLst/>
                  <a:uLnTx/>
                  <a:uFillTx/>
                  <a:latin typeface="+mn-ea"/>
                  <a:ea typeface="+mn-ea"/>
                  <a:cs typeface="Courier New" pitchFamily="49" charset="0"/>
                </a:rPr>
                <a:t>を繰り返す</a:t>
              </a:r>
              <a:endParaRPr kumimoji="0" lang="ja-JP" altLang="en-US" sz="1000" b="0" i="0" u="none" strike="noStrike" kern="0" cap="none" spc="0" normalizeH="0" baseline="0" noProof="0" dirty="0">
                <a:ln>
                  <a:noFill/>
                </a:ln>
                <a:solidFill>
                  <a:sysClr val="windowText" lastClr="000000"/>
                </a:solidFill>
                <a:effectLst/>
                <a:uLnTx/>
                <a:uFillTx/>
                <a:latin typeface="+mn-ea"/>
                <a:ea typeface="+mn-ea"/>
                <a:cs typeface="Courier New" pitchFamily="49"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LOOP</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FETCH </a:t>
              </a:r>
              <a:r>
                <a:rPr kumimoji="0" lang="en-US" altLang="ja-JP" sz="900" b="0" i="0" u="none" strike="noStrike" kern="0" cap="none" spc="0" normalizeH="0" baseline="0" noProof="0" dirty="0" err="1"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get_client_cd</a:t>
              </a:r>
              <a:endPar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INTO </a:t>
              </a:r>
              <a:r>
                <a:rPr kumimoji="0" lang="en-US" altLang="ja-JP" sz="900" b="0" i="0" u="none" strike="noStrike" kern="0" cap="none" spc="0" normalizeH="0" baseline="0" noProof="0" dirty="0" err="1"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arr_client_cd</a:t>
              </a: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a:t>
              </a:r>
              <a:r>
                <a:rPr kumimoji="0" lang="en-US" altLang="ja-JP" sz="900" b="0" i="0" u="none" strike="noStrike" kern="0" cap="none" spc="0" normalizeH="0" baseline="0" noProof="0" dirty="0" err="1"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i</a:t>
              </a: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INSERT INTO </a:t>
              </a: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OUT_PUT_TABLE(</a:t>
              </a:r>
              <a:endPar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CLIENT_CD,</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    </a:t>
              </a:r>
              <a:r>
                <a:rPr kumimoji="0" lang="ja-JP" altLang="en-US"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a:t>
              </a:r>
              <a:endPar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VALUES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a:t>
              </a:r>
              <a:r>
                <a:rPr kumimoji="0" lang="en-US" altLang="ja-JP" sz="900" b="0" i="0" u="none" strike="noStrike" kern="0" cap="none" spc="0" normalizeH="0" baseline="0" noProof="0" dirty="0" err="1">
                  <a:ln>
                    <a:noFill/>
                  </a:ln>
                  <a:solidFill>
                    <a:sysClr val="windowText" lastClr="000000"/>
                  </a:solidFill>
                  <a:effectLst/>
                  <a:uLnTx/>
                  <a:uFillTx/>
                  <a:latin typeface="Courier New" pitchFamily="49" charset="0"/>
                  <a:ea typeface="HGP創英角ｺﾞｼｯｸUB" pitchFamily="50" charset="-128"/>
                  <a:cs typeface="Courier New" pitchFamily="49" charset="0"/>
                </a:rPr>
                <a:t>arr_client_cd</a:t>
              </a: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a:t>
              </a:r>
              <a:r>
                <a:rPr kumimoji="0" lang="en-US" altLang="ja-JP" sz="900" b="0" i="0" u="none" strike="noStrike" kern="0" cap="none" spc="0" normalizeH="0" baseline="0" noProof="0" dirty="0" err="1">
                  <a:ln>
                    <a:noFill/>
                  </a:ln>
                  <a:solidFill>
                    <a:sysClr val="windowText" lastClr="000000"/>
                  </a:solidFill>
                  <a:effectLst/>
                  <a:uLnTx/>
                  <a:uFillTx/>
                  <a:latin typeface="Courier New" pitchFamily="49" charset="0"/>
                  <a:ea typeface="HGP創英角ｺﾞｼｯｸUB" pitchFamily="50" charset="-128"/>
                  <a:cs typeface="Courier New" pitchFamily="49" charset="0"/>
                </a:rPr>
                <a:t>i</a:t>
              </a: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    </a:t>
              </a:r>
              <a:r>
                <a:rPr kumimoji="0" lang="ja-JP" altLang="en-US" sz="900" b="0" i="0" u="none" strike="noStrike" kern="0" cap="none" spc="0" normalizeH="0" baseline="0" noProof="0" dirty="0" smtClean="0">
                  <a:ln>
                    <a:noFill/>
                  </a:ln>
                  <a:solidFill>
                    <a:sysClr val="windowText" lastClr="000000"/>
                  </a:solidFill>
                  <a:effectLst/>
                  <a:uLnTx/>
                  <a:uFillTx/>
                  <a:latin typeface="Courier New" pitchFamily="49" charset="0"/>
                  <a:ea typeface="HGP創英角ｺﾞｼｯｸUB" pitchFamily="50" charset="-128"/>
                  <a:cs typeface="Courier New" pitchFamily="49" charset="0"/>
                </a:rPr>
                <a:t>：</a:t>
              </a:r>
              <a:endPar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COMMIT;</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a:t>
              </a:r>
              <a:r>
                <a:rPr kumimoji="0" lang="en-US" altLang="ja-JP" sz="900" b="0" i="0" u="none" strike="noStrike" kern="0" cap="none" spc="0" normalizeH="0" baseline="0" noProof="0" dirty="0" err="1">
                  <a:ln>
                    <a:noFill/>
                  </a:ln>
                  <a:solidFill>
                    <a:sysClr val="windowText" lastClr="000000"/>
                  </a:solidFill>
                  <a:effectLst/>
                  <a:uLnTx/>
                  <a:uFillTx/>
                  <a:latin typeface="Courier New" pitchFamily="49" charset="0"/>
                  <a:ea typeface="HGP創英角ｺﾞｼｯｸUB" pitchFamily="50" charset="-128"/>
                  <a:cs typeface="Courier New" pitchFamily="49" charset="0"/>
                </a:rPr>
                <a:t>i</a:t>
              </a: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 := i+1;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ja-JP" sz="900" b="0" i="0" u="none" strike="noStrike" kern="0" cap="none" spc="0" normalizeH="0" baseline="0" noProof="0" dirty="0">
                  <a:ln>
                    <a:noFill/>
                  </a:ln>
                  <a:solidFill>
                    <a:sysClr val="windowText" lastClr="000000"/>
                  </a:solidFill>
                  <a:effectLst/>
                  <a:uLnTx/>
                  <a:uFillTx/>
                  <a:latin typeface="Courier New" pitchFamily="49" charset="0"/>
                  <a:ea typeface="HGP創英角ｺﾞｼｯｸUB" pitchFamily="50" charset="-128"/>
                  <a:cs typeface="Courier New" pitchFamily="49" charset="0"/>
                </a:rPr>
                <a:t>END LOOP;</a:t>
              </a:r>
            </a:p>
          </p:txBody>
        </p:sp>
        <p:sp>
          <p:nvSpPr>
            <p:cNvPr id="65" name="AutoShape 12"/>
            <p:cNvSpPr>
              <a:spLocks noChangeArrowheads="1"/>
            </p:cNvSpPr>
            <p:nvPr/>
          </p:nvSpPr>
          <p:spPr bwMode="auto">
            <a:xfrm rot="5400000">
              <a:off x="1608544" y="2458884"/>
              <a:ext cx="2165351" cy="436563"/>
            </a:xfrm>
            <a:prstGeom prst="curvedLeftArrow">
              <a:avLst>
                <a:gd name="adj1" fmla="val 20000"/>
                <a:gd name="adj2" fmla="val 40000"/>
                <a:gd name="adj3" fmla="val 165333"/>
              </a:avLst>
            </a:prstGeom>
            <a:solidFill>
              <a:srgbClr val="FF0000"/>
            </a:solidFill>
            <a:ln w="9525">
              <a:solidFill>
                <a:srgbClr val="FD0000"/>
              </a:solidFill>
              <a:miter lim="800000"/>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66" name="Text Box 13"/>
            <p:cNvSpPr txBox="1">
              <a:spLocks noChangeArrowheads="1"/>
            </p:cNvSpPr>
            <p:nvPr/>
          </p:nvSpPr>
          <p:spPr bwMode="auto">
            <a:xfrm>
              <a:off x="1875097" y="2676938"/>
              <a:ext cx="1437698" cy="516835"/>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wrap="square" lIns="0" tIns="0" rIns="0" bIns="0" anchor="ctr" anchorCtr="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rgbClr val="000000"/>
                  </a:solidFill>
                  <a:effectLst/>
                  <a:uLnTx/>
                  <a:uFillTx/>
                  <a:latin typeface="+mn-ea"/>
                  <a:ea typeface="+mn-ea"/>
                  <a:cs typeface="+mn-cs"/>
                </a:rPr>
                <a:t>顧客</a:t>
              </a:r>
              <a:r>
                <a:rPr kumimoji="0" lang="en-US" altLang="ja-JP" sz="1050" b="0" i="0" u="none" strike="noStrike" kern="0" cap="none" spc="0" normalizeH="0" baseline="0" noProof="0" dirty="0">
                  <a:ln>
                    <a:noFill/>
                  </a:ln>
                  <a:solidFill>
                    <a:srgbClr val="000000"/>
                  </a:solidFill>
                  <a:effectLst/>
                  <a:uLnTx/>
                  <a:uFillTx/>
                  <a:latin typeface="+mn-ea"/>
                  <a:ea typeface="+mn-ea"/>
                  <a:cs typeface="+mn-cs"/>
                </a:rPr>
                <a:t>CD</a:t>
              </a:r>
              <a:r>
                <a:rPr kumimoji="0" lang="ja-JP" altLang="en-US" sz="1050" b="0" i="0" u="none" strike="noStrike" kern="0" cap="none" spc="0" normalizeH="0" baseline="0" noProof="0" dirty="0">
                  <a:ln>
                    <a:noFill/>
                  </a:ln>
                  <a:solidFill>
                    <a:srgbClr val="000000"/>
                  </a:solidFill>
                  <a:effectLst/>
                  <a:uLnTx/>
                  <a:uFillTx/>
                  <a:latin typeface="+mn-ea"/>
                  <a:ea typeface="+mn-ea"/>
                  <a:cs typeface="+mn-cs"/>
                </a:rPr>
                <a:t>を</a:t>
              </a:r>
              <a:br>
                <a:rPr kumimoji="0" lang="ja-JP" altLang="en-US" sz="1050" b="0" i="0" u="none" strike="noStrike" kern="0" cap="none" spc="0" normalizeH="0" baseline="0" noProof="0" dirty="0">
                  <a:ln>
                    <a:noFill/>
                  </a:ln>
                  <a:solidFill>
                    <a:srgbClr val="000000"/>
                  </a:solidFill>
                  <a:effectLst/>
                  <a:uLnTx/>
                  <a:uFillTx/>
                  <a:latin typeface="+mn-ea"/>
                  <a:ea typeface="+mn-ea"/>
                  <a:cs typeface="+mn-cs"/>
                </a:rPr>
              </a:br>
              <a:r>
                <a:rPr kumimoji="0" lang="ja-JP" altLang="en-US" sz="1050" b="0" i="0" u="none" strike="noStrike" kern="0" cap="none" spc="0" normalizeH="0" baseline="0" noProof="0" dirty="0">
                  <a:ln>
                    <a:noFill/>
                  </a:ln>
                  <a:solidFill>
                    <a:srgbClr val="000000"/>
                  </a:solidFill>
                  <a:effectLst/>
                  <a:uLnTx/>
                  <a:uFillTx/>
                  <a:latin typeface="+mn-ea"/>
                  <a:ea typeface="+mn-ea"/>
                  <a:cs typeface="+mn-cs"/>
                </a:rPr>
                <a:t>1件ずつ処理</a:t>
              </a:r>
            </a:p>
          </p:txBody>
        </p:sp>
        <p:sp>
          <p:nvSpPr>
            <p:cNvPr id="67" name="AutoShape 16"/>
            <p:cNvSpPr>
              <a:spLocks noChangeArrowheads="1"/>
            </p:cNvSpPr>
            <p:nvPr/>
          </p:nvSpPr>
          <p:spPr bwMode="auto">
            <a:xfrm>
              <a:off x="8093122" y="1525323"/>
              <a:ext cx="252788" cy="3555575"/>
            </a:xfrm>
            <a:prstGeom prst="downArrow">
              <a:avLst>
                <a:gd name="adj1" fmla="val 30231"/>
                <a:gd name="adj2" fmla="val 39888"/>
              </a:avLst>
            </a:prstGeom>
            <a:solidFill>
              <a:srgbClr val="FD0000"/>
            </a:solidFill>
            <a:ln w="9525">
              <a:solidFill>
                <a:srgbClr val="FD0000"/>
              </a:solidFill>
              <a:miter lim="800000"/>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68" name="Rectangle 18"/>
            <p:cNvSpPr>
              <a:spLocks noChangeArrowheads="1"/>
            </p:cNvSpPr>
            <p:nvPr/>
          </p:nvSpPr>
          <p:spPr bwMode="auto">
            <a:xfrm>
              <a:off x="3883725" y="795130"/>
              <a:ext cx="4915717" cy="253261"/>
            </a:xfrm>
            <a:prstGeom prst="rect">
              <a:avLst/>
            </a:prstGeom>
            <a:gradFill rotWithShape="0">
              <a:gsLst>
                <a:gs pos="0">
                  <a:srgbClr val="000066"/>
                </a:gs>
                <a:gs pos="100000">
                  <a:srgbClr val="000080"/>
                </a:gs>
              </a:gsLst>
              <a:lin ang="0" scaled="1"/>
            </a:gradFill>
            <a:ln w="9525">
              <a:solidFill>
                <a:srgbClr val="000000"/>
              </a:solidFill>
              <a:miter lim="800000"/>
              <a:headEnd/>
              <a:tailEnd/>
            </a:ln>
            <a:effectLst/>
          </p:spPr>
          <p:txBody>
            <a:bodyPr wrap="none" lIns="144000" tIns="0" rIns="144000" bIns="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srgbClr val="FFFFFF"/>
                  </a:solidFill>
                  <a:effectLst/>
                  <a:uLnTx/>
                  <a:uFillTx/>
                  <a:latin typeface="+mn-lt"/>
                  <a:ea typeface="+mn-ea"/>
                </a:rPr>
                <a:t>PL/SQL</a:t>
              </a:r>
              <a:r>
                <a:rPr kumimoji="0" lang="ja-JP" altLang="en-US" sz="1200" b="0" i="0" u="none" strike="noStrike" kern="0" cap="none" spc="0" normalizeH="0" baseline="0" noProof="0" dirty="0">
                  <a:ln>
                    <a:noFill/>
                  </a:ln>
                  <a:solidFill>
                    <a:srgbClr val="FFFFFF"/>
                  </a:solidFill>
                  <a:effectLst/>
                  <a:uLnTx/>
                  <a:uFillTx/>
                  <a:latin typeface="+mn-lt"/>
                  <a:ea typeface="+mn-ea"/>
                </a:rPr>
                <a:t>プログラム（</a:t>
              </a:r>
              <a:r>
                <a:rPr kumimoji="0" lang="ja-JP" altLang="en-US" sz="1200" b="0" i="0" u="none" strike="noStrike" kern="0" cap="none" spc="0" normalizeH="0" baseline="0" noProof="0" dirty="0" smtClean="0">
                  <a:ln>
                    <a:noFill/>
                  </a:ln>
                  <a:solidFill>
                    <a:srgbClr val="FFFFFF"/>
                  </a:solidFill>
                  <a:effectLst/>
                  <a:uLnTx/>
                  <a:uFillTx/>
                  <a:latin typeface="+mn-lt"/>
                  <a:ea typeface="+mn-ea"/>
                </a:rPr>
                <a:t>チューニング後）</a:t>
              </a:r>
              <a:endParaRPr kumimoji="0" lang="ja-JP" altLang="en-US" sz="1200" b="0" i="0" u="none" strike="noStrike" kern="0" cap="none" spc="0" normalizeH="0" baseline="0" noProof="0" dirty="0">
                <a:ln>
                  <a:noFill/>
                </a:ln>
                <a:solidFill>
                  <a:srgbClr val="FFFFFF"/>
                </a:solidFill>
                <a:effectLst/>
                <a:uLnTx/>
                <a:uFillTx/>
                <a:latin typeface="+mn-lt"/>
                <a:ea typeface="+mn-ea"/>
              </a:endParaRPr>
            </a:p>
          </p:txBody>
        </p:sp>
        <p:sp>
          <p:nvSpPr>
            <p:cNvPr id="69" name="Text Box 13"/>
            <p:cNvSpPr txBox="1">
              <a:spLocks noChangeArrowheads="1"/>
            </p:cNvSpPr>
            <p:nvPr/>
          </p:nvSpPr>
          <p:spPr bwMode="auto">
            <a:xfrm>
              <a:off x="7309543" y="3289161"/>
              <a:ext cx="1437696" cy="516834"/>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wrap="square" lIns="0" tIns="0" rIns="0" bIns="0" anchor="ctr" anchorCtr="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smtClean="0">
                  <a:ln>
                    <a:noFill/>
                  </a:ln>
                  <a:solidFill>
                    <a:srgbClr val="000000"/>
                  </a:solidFill>
                  <a:effectLst/>
                  <a:uLnTx/>
                  <a:uFillTx/>
                  <a:latin typeface="+mn-ea"/>
                  <a:ea typeface="+mn-ea"/>
                  <a:cs typeface="+mn-cs"/>
                </a:rPr>
                <a:t>一括処理</a:t>
              </a:r>
              <a:endParaRPr kumimoji="0" lang="ja-JP" altLang="en-US" sz="1050" b="0" i="0" u="none" strike="noStrike" kern="0" cap="none" spc="0" normalizeH="0" baseline="0" noProof="0" dirty="0">
                <a:ln>
                  <a:noFill/>
                </a:ln>
                <a:solidFill>
                  <a:srgbClr val="000000"/>
                </a:solidFill>
                <a:effectLst/>
                <a:uLnTx/>
                <a:uFillTx/>
                <a:latin typeface="+mn-ea"/>
                <a:ea typeface="+mn-ea"/>
                <a:cs typeface="+mn-cs"/>
              </a:endParaRPr>
            </a:p>
          </p:txBody>
        </p:sp>
        <p:sp>
          <p:nvSpPr>
            <p:cNvPr id="70" name="テキスト ボックス 69"/>
            <p:cNvSpPr txBox="1"/>
            <p:nvPr/>
          </p:nvSpPr>
          <p:spPr>
            <a:xfrm>
              <a:off x="517190" y="5416354"/>
              <a:ext cx="2149101" cy="373543"/>
            </a:xfrm>
            <a:prstGeom prst="rect">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chorCtr="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smtClean="0">
                  <a:ln>
                    <a:noFill/>
                  </a:ln>
                  <a:solidFill>
                    <a:srgbClr val="FFFFFF"/>
                  </a:solidFill>
                  <a:effectLst/>
                  <a:uLnTx/>
                  <a:uFillTx/>
                  <a:latin typeface="+mn-lt"/>
                  <a:ea typeface="+mn-ea"/>
                  <a:cs typeface="+mn-cs"/>
                </a:rPr>
                <a:t>10</a:t>
              </a:r>
              <a:r>
                <a:rPr kumimoji="1" lang="ja-JP" altLang="en-US" sz="1200" b="0" i="0" u="none" strike="noStrike" kern="0" cap="none" spc="0" normalizeH="0" baseline="0" noProof="0" dirty="0" smtClean="0">
                  <a:ln>
                    <a:noFill/>
                  </a:ln>
                  <a:solidFill>
                    <a:srgbClr val="FFFFFF"/>
                  </a:solidFill>
                  <a:effectLst/>
                  <a:uLnTx/>
                  <a:uFillTx/>
                  <a:latin typeface="+mn-lt"/>
                  <a:ea typeface="+mn-ea"/>
                  <a:cs typeface="+mn-cs"/>
                </a:rPr>
                <a:t>分</a:t>
              </a:r>
              <a:r>
                <a:rPr kumimoji="1" lang="en-US" altLang="ja-JP" sz="1200" b="0" i="0" u="none" strike="noStrike" kern="0" cap="none" spc="0" normalizeH="0" baseline="0" noProof="0" dirty="0" smtClean="0">
                  <a:ln>
                    <a:noFill/>
                  </a:ln>
                  <a:solidFill>
                    <a:srgbClr val="FFFFFF"/>
                  </a:solidFill>
                  <a:effectLst/>
                  <a:uLnTx/>
                  <a:uFillTx/>
                  <a:latin typeface="+mn-lt"/>
                  <a:ea typeface="+mn-ea"/>
                  <a:cs typeface="+mn-cs"/>
                </a:rPr>
                <a:t>30</a:t>
              </a:r>
              <a:r>
                <a:rPr kumimoji="1" lang="ja-JP" altLang="en-US" sz="1200" b="0" i="0" u="none" strike="noStrike" kern="0" cap="none" spc="0" normalizeH="0" baseline="0" noProof="0" dirty="0" smtClean="0">
                  <a:ln>
                    <a:noFill/>
                  </a:ln>
                  <a:solidFill>
                    <a:srgbClr val="FFFFFF"/>
                  </a:solidFill>
                  <a:effectLst/>
                  <a:uLnTx/>
                  <a:uFillTx/>
                  <a:latin typeface="+mn-lt"/>
                  <a:ea typeface="+mn-ea"/>
                  <a:cs typeface="+mn-cs"/>
                </a:rPr>
                <a:t>秒</a:t>
              </a:r>
              <a:endParaRPr kumimoji="1" lang="en-US" altLang="ja-JP" sz="1200" b="0" i="0" u="none" strike="noStrike" kern="0" cap="none" spc="0" normalizeH="0" baseline="0" noProof="0" dirty="0" smtClean="0">
                <a:ln>
                  <a:noFill/>
                </a:ln>
                <a:solidFill>
                  <a:srgbClr val="FFFFFF"/>
                </a:solidFill>
                <a:effectLst/>
                <a:uLnTx/>
                <a:uFillTx/>
                <a:latin typeface="+mn-lt"/>
                <a:ea typeface="+mn-ea"/>
                <a:cs typeface="+mn-cs"/>
              </a:endParaRPr>
            </a:p>
          </p:txBody>
        </p:sp>
        <p:sp>
          <p:nvSpPr>
            <p:cNvPr id="71" name="テキスト ボックス 70"/>
            <p:cNvSpPr txBox="1"/>
            <p:nvPr/>
          </p:nvSpPr>
          <p:spPr>
            <a:xfrm>
              <a:off x="4909068" y="5416353"/>
              <a:ext cx="2149099" cy="364632"/>
            </a:xfrm>
            <a:prstGeom prst="rect">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rtlCol="0" anchor="ctr" anchorCtr="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smtClean="0">
                  <a:ln>
                    <a:noFill/>
                  </a:ln>
                  <a:solidFill>
                    <a:srgbClr val="FFFFFF"/>
                  </a:solidFill>
                  <a:effectLst/>
                  <a:uLnTx/>
                  <a:uFillTx/>
                  <a:latin typeface="+mn-lt"/>
                  <a:ea typeface="+mn-ea"/>
                </a:rPr>
                <a:t>25</a:t>
              </a:r>
              <a:r>
                <a:rPr kumimoji="1" lang="ja-JP" altLang="en-US" sz="1200" b="0" i="0" u="none" strike="noStrike" kern="0" cap="none" spc="0" normalizeH="0" baseline="0" noProof="0" dirty="0" smtClean="0">
                  <a:ln>
                    <a:noFill/>
                  </a:ln>
                  <a:solidFill>
                    <a:srgbClr val="FFFFFF"/>
                  </a:solidFill>
                  <a:effectLst/>
                  <a:uLnTx/>
                  <a:uFillTx/>
                  <a:latin typeface="+mn-lt"/>
                  <a:ea typeface="+mn-ea"/>
                </a:rPr>
                <a:t>秒</a:t>
              </a:r>
              <a:endParaRPr kumimoji="1" lang="en-US" altLang="ja-JP" sz="1200" b="0" i="0" u="none" strike="noStrike" kern="0" cap="none" spc="0" normalizeH="0" baseline="0" noProof="0" dirty="0" smtClean="0">
                <a:ln>
                  <a:noFill/>
                </a:ln>
                <a:solidFill>
                  <a:srgbClr val="FFFFFF"/>
                </a:solidFill>
                <a:effectLst/>
                <a:uLnTx/>
                <a:uFillTx/>
                <a:latin typeface="+mn-lt"/>
                <a:ea typeface="+mn-ea"/>
              </a:endParaRPr>
            </a:p>
          </p:txBody>
        </p:sp>
        <p:sp>
          <p:nvSpPr>
            <p:cNvPr id="72" name="テキスト ボックス 71"/>
            <p:cNvSpPr txBox="1"/>
            <p:nvPr/>
          </p:nvSpPr>
          <p:spPr>
            <a:xfrm>
              <a:off x="7276197" y="5360329"/>
              <a:ext cx="1218078" cy="4355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smtClean="0">
                  <a:ln>
                    <a:noFill/>
                  </a:ln>
                  <a:solidFill>
                    <a:sysClr val="windowText" lastClr="000000"/>
                  </a:solidFill>
                  <a:effectLst/>
                  <a:uLnTx/>
                  <a:uFillTx/>
                  <a:latin typeface="+mn-lt"/>
                  <a:ea typeface="+mn-ea"/>
                </a:rPr>
                <a:t>約</a:t>
              </a:r>
              <a:r>
                <a:rPr kumimoji="1" lang="en-US" altLang="ja-JP" sz="1600" b="1" i="0" u="none" strike="noStrike" kern="0" cap="none" spc="0" normalizeH="0" baseline="0" noProof="0" dirty="0" smtClean="0">
                  <a:ln>
                    <a:noFill/>
                  </a:ln>
                  <a:solidFill>
                    <a:sysClr val="windowText" lastClr="000000"/>
                  </a:solidFill>
                  <a:effectLst/>
                  <a:uLnTx/>
                  <a:uFillTx/>
                  <a:latin typeface="+mn-lt"/>
                  <a:ea typeface="+mn-ea"/>
                </a:rPr>
                <a:t>25.2</a:t>
              </a:r>
              <a:r>
                <a:rPr kumimoji="1" lang="ja-JP" altLang="en-US" sz="1600" b="1" i="0" u="none" strike="noStrike" kern="0" cap="none" spc="0" normalizeH="0" baseline="0" noProof="0" dirty="0" smtClean="0">
                  <a:ln>
                    <a:noFill/>
                  </a:ln>
                  <a:solidFill>
                    <a:sysClr val="windowText" lastClr="000000"/>
                  </a:solidFill>
                  <a:effectLst/>
                  <a:uLnTx/>
                  <a:uFillTx/>
                  <a:latin typeface="+mn-lt"/>
                  <a:ea typeface="+mn-ea"/>
                </a:rPr>
                <a:t>倍</a:t>
              </a:r>
              <a:endParaRPr kumimoji="1" lang="ja-JP" altLang="en-US" sz="1600" b="1" i="0" u="none" strike="noStrike" kern="0" cap="none" spc="0" normalizeH="0" baseline="0" noProof="0" dirty="0">
                <a:ln>
                  <a:noFill/>
                </a:ln>
                <a:solidFill>
                  <a:sysClr val="windowText" lastClr="000000"/>
                </a:solidFill>
                <a:effectLst/>
                <a:uLnTx/>
                <a:uFillTx/>
                <a:latin typeface="+mn-lt"/>
                <a:ea typeface="+mn-ea"/>
              </a:endParaRPr>
            </a:p>
          </p:txBody>
        </p:sp>
      </p:grpSp>
      <p:sp>
        <p:nvSpPr>
          <p:cNvPr id="17" name="スライド番号プレースホルダ 16"/>
          <p:cNvSpPr>
            <a:spLocks noGrp="1"/>
          </p:cNvSpPr>
          <p:nvPr>
            <p:ph type="sldNum" sz="quarter" idx="12"/>
          </p:nvPr>
        </p:nvSpPr>
        <p:spPr/>
        <p:txBody>
          <a:bodyPr/>
          <a:lstStyle/>
          <a:p>
            <a:pPr>
              <a:defRPr/>
            </a:pPr>
            <a:fld id="{47645EBB-67B3-46AB-AC82-6F9B6AD9EB81}" type="slidenum">
              <a:rPr lang="en-US" altLang="ja-JP" smtClean="0"/>
              <a:pPr>
                <a:defRPr/>
              </a:pPr>
              <a:t>51</a:t>
            </a:fld>
            <a:endParaRPr lang="ja-JP" altLang="en-US" dirty="0"/>
          </a:p>
        </p:txBody>
      </p:sp>
      <p:sp>
        <p:nvSpPr>
          <p:cNvPr id="18" name="フッター プレースホルダ 17"/>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smtClean="0"/>
              <a:t>SQL</a:t>
            </a:r>
            <a:r>
              <a:rPr lang="ja-JP" altLang="en-US" dirty="0" smtClean="0"/>
              <a:t>の書き換えテクニック</a:t>
            </a:r>
            <a:br>
              <a:rPr lang="ja-JP" altLang="en-US" dirty="0" smtClean="0"/>
            </a:br>
            <a:r>
              <a:rPr lang="ja-JP" altLang="en-US" sz="1800" dirty="0" smtClean="0"/>
              <a:t>（さらに</a:t>
            </a:r>
            <a:r>
              <a:rPr lang="en-US" altLang="ja-JP" sz="1800" dirty="0" err="1" smtClean="0"/>
              <a:t>Exadata</a:t>
            </a:r>
            <a:r>
              <a:rPr lang="ja-JP" altLang="en-US" sz="1800" dirty="0" smtClean="0"/>
              <a:t>の効果を引き出すために </a:t>
            </a:r>
            <a:r>
              <a:rPr lang="en-US" altLang="ja-JP" sz="1800" dirty="0" smtClean="0"/>
              <a:t>#2</a:t>
            </a:r>
            <a:r>
              <a:rPr lang="ja-JP" altLang="en-US" sz="1800" dirty="0" smtClean="0"/>
              <a:t>）</a:t>
            </a:r>
            <a:endParaRPr kumimoji="1" lang="ja-JP" altLang="en-US" dirty="0"/>
          </a:p>
        </p:txBody>
      </p:sp>
    </p:spTree>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r>
              <a:rPr lang="en-US" altLang="ja-JP" smtClean="0"/>
              <a:t>DELETE</a:t>
            </a:r>
            <a:r>
              <a:rPr lang="ja-JP" altLang="en-US" smtClean="0"/>
              <a:t>処理</a:t>
            </a:r>
            <a:endParaRPr lang="en-US" altLang="ja-JP" dirty="0" smtClean="0"/>
          </a:p>
        </p:txBody>
      </p:sp>
      <p:sp>
        <p:nvSpPr>
          <p:cNvPr id="8" name="コンテンツ プレースホルダ 7"/>
          <p:cNvSpPr>
            <a:spLocks noGrp="1"/>
          </p:cNvSpPr>
          <p:nvPr>
            <p:ph idx="1"/>
          </p:nvPr>
        </p:nvSpPr>
        <p:spPr>
          <a:xfrm>
            <a:off x="709448" y="1035548"/>
            <a:ext cx="8229600" cy="472966"/>
          </a:xfrm>
        </p:spPr>
        <p:txBody>
          <a:bodyPr/>
          <a:lstStyle/>
          <a:p>
            <a:pPr>
              <a:buNone/>
            </a:pPr>
            <a:r>
              <a:rPr lang="en-US" altLang="ja-JP" sz="1600" dirty="0" smtClean="0">
                <a:latin typeface="+mn-lt"/>
              </a:rPr>
              <a:t>DELETE</a:t>
            </a:r>
            <a:r>
              <a:rPr lang="ja-JP" altLang="en-US" sz="1600" dirty="0" smtClean="0">
                <a:latin typeface="+mn-lt"/>
              </a:rPr>
              <a:t>　⇒ </a:t>
            </a:r>
            <a:r>
              <a:rPr lang="en-US" altLang="ja-JP" sz="1600" dirty="0" smtClean="0">
                <a:latin typeface="+mn-lt"/>
              </a:rPr>
              <a:t>CREATE TABLE AS SELECT</a:t>
            </a:r>
            <a:r>
              <a:rPr lang="ja-JP" altLang="en-US" sz="1600" dirty="0" smtClean="0">
                <a:latin typeface="+mn-lt"/>
              </a:rPr>
              <a:t>へ変更</a:t>
            </a:r>
          </a:p>
        </p:txBody>
      </p:sp>
      <p:graphicFrame>
        <p:nvGraphicFramePr>
          <p:cNvPr id="5" name="Table 5"/>
          <p:cNvGraphicFramePr>
            <a:graphicFrameLocks noGrp="1"/>
          </p:cNvGraphicFramePr>
          <p:nvPr/>
        </p:nvGraphicFramePr>
        <p:xfrm>
          <a:off x="774705" y="1359664"/>
          <a:ext cx="6735304" cy="3165364"/>
        </p:xfrm>
        <a:graphic>
          <a:graphicData uri="http://schemas.openxmlformats.org/drawingml/2006/table">
            <a:tbl>
              <a:tblPr/>
              <a:tblGrid>
                <a:gridCol w="3208311"/>
                <a:gridCol w="3526993"/>
              </a:tblGrid>
              <a:tr h="316536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alter session enable parallel </a:t>
                      </a:r>
                      <a:r>
                        <a:rPr kumimoji="0" lang="en-US" altLang="ja-JP" sz="10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dml</a:t>
                      </a:r>
                      <a:endPar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delete from </a:t>
                      </a:r>
                      <a:r>
                        <a:rPr kumimoji="0" lang="en-US" altLang="ja-JP" sz="10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tx_log</a:t>
                      </a:r>
                      <a:endPar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FF0000"/>
                          </a:solidFill>
                          <a:effectLst/>
                          <a:latin typeface="Courier New" pitchFamily="49" charset="0"/>
                          <a:ea typeface="ＭＳ Ｐゴシック" pitchFamily="50" charset="-128"/>
                          <a:cs typeface="Courier New" pitchFamily="49" charset="0"/>
                        </a:rPr>
                        <a:t>where</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FF0000"/>
                          </a:solidFill>
                          <a:effectLst/>
                          <a:latin typeface="Courier New" pitchFamily="49" charset="0"/>
                          <a:ea typeface="ＭＳ Ｐゴシック" pitchFamily="50" charset="-128"/>
                          <a:cs typeface="Courier New" pitchFamily="49" charset="0"/>
                        </a:rPr>
                        <a:t>  symbol = ‘JAVA’</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commit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p>
                  </a:txBody>
                  <a:tcPr marT="34290" marB="34290"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AEBEA"/>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create table </a:t>
                      </a:r>
                      <a:r>
                        <a:rPr kumimoji="0" lang="en-US" altLang="ja-JP" sz="10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tx_log_new</a:t>
                      </a:r>
                      <a:endPar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nologging</a:t>
                      </a: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parallel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compress for all operations</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as</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select * from </a:t>
                      </a:r>
                      <a:r>
                        <a:rPr kumimoji="0" lang="en-US" altLang="ja-JP" sz="10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tx_log</a:t>
                      </a:r>
                      <a:endPar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FF0000"/>
                          </a:solidFill>
                          <a:effectLst/>
                          <a:latin typeface="Courier New" pitchFamily="49" charset="0"/>
                          <a:ea typeface="ＭＳ Ｐゴシック" pitchFamily="50" charset="-128"/>
                          <a:cs typeface="Courier New" pitchFamily="49" charset="0"/>
                        </a:rPr>
                        <a:t>where</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FF0000"/>
                          </a:solidFill>
                          <a:effectLst/>
                          <a:latin typeface="Courier New" pitchFamily="49" charset="0"/>
                          <a:ea typeface="ＭＳ Ｐゴシック" pitchFamily="50" charset="-128"/>
                          <a:cs typeface="Courier New" pitchFamily="49" charset="0"/>
                        </a:rPr>
                        <a:t>  symbol != ‘JAVA’</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alter table </a:t>
                      </a:r>
                      <a:r>
                        <a:rPr kumimoji="0" lang="en-US" altLang="ja-JP" sz="10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tx_log</a:t>
                      </a: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rename to </a:t>
                      </a:r>
                      <a:r>
                        <a:rPr kumimoji="0" lang="en-US" altLang="ja-JP" sz="10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tx_log_old</a:t>
                      </a:r>
                      <a:endPar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alter table </a:t>
                      </a:r>
                      <a:r>
                        <a:rPr kumimoji="0" lang="en-US" altLang="ja-JP" sz="10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tx_log_new</a:t>
                      </a: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rename to </a:t>
                      </a:r>
                      <a:r>
                        <a:rPr kumimoji="0" lang="en-US" altLang="ja-JP" sz="10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tx_log</a:t>
                      </a:r>
                      <a:endPar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endParaRPr>
                    </a:p>
                  </a:txBody>
                  <a:tcPr marT="34290" marB="34290"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AEBEA"/>
                    </a:solidFill>
                  </a:tcPr>
                </a:tc>
              </a:tr>
            </a:tbl>
          </a:graphicData>
        </a:graphic>
      </p:graphicFrame>
      <p:sp>
        <p:nvSpPr>
          <p:cNvPr id="6" name="スライド番号プレースホルダ 5"/>
          <p:cNvSpPr>
            <a:spLocks noGrp="1"/>
          </p:cNvSpPr>
          <p:nvPr>
            <p:ph type="sldNum" sz="quarter" idx="12"/>
          </p:nvPr>
        </p:nvSpPr>
        <p:spPr/>
        <p:txBody>
          <a:bodyPr/>
          <a:lstStyle/>
          <a:p>
            <a:pPr>
              <a:defRPr/>
            </a:pPr>
            <a:fld id="{47645EBB-67B3-46AB-AC82-6F9B6AD9EB81}" type="slidenum">
              <a:rPr lang="en-US" altLang="ja-JP" smtClean="0"/>
              <a:pPr>
                <a:defRPr/>
              </a:pPr>
              <a:t>53</a:t>
            </a:fld>
            <a:endParaRPr lang="ja-JP" altLang="en-US" dirty="0"/>
          </a:p>
        </p:txBody>
      </p:sp>
      <p:sp>
        <p:nvSpPr>
          <p:cNvPr id="7" name="フッター プレースホルダ 6"/>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r>
              <a:rPr lang="en-US" altLang="ja-JP" smtClean="0"/>
              <a:t>UPDATE</a:t>
            </a:r>
            <a:r>
              <a:rPr lang="ja-JP" altLang="en-US" smtClean="0"/>
              <a:t>処理</a:t>
            </a:r>
            <a:endParaRPr lang="en-US" altLang="ja-JP" dirty="0" smtClean="0"/>
          </a:p>
        </p:txBody>
      </p:sp>
      <p:sp>
        <p:nvSpPr>
          <p:cNvPr id="9" name="コンテンツ プレースホルダ 8"/>
          <p:cNvSpPr>
            <a:spLocks noGrp="1"/>
          </p:cNvSpPr>
          <p:nvPr>
            <p:ph idx="1"/>
          </p:nvPr>
        </p:nvSpPr>
        <p:spPr>
          <a:xfrm>
            <a:off x="709200" y="1022725"/>
            <a:ext cx="8229600" cy="447103"/>
          </a:xfrm>
        </p:spPr>
        <p:txBody>
          <a:bodyPr/>
          <a:lstStyle/>
          <a:p>
            <a:pPr>
              <a:buNone/>
            </a:pPr>
            <a:r>
              <a:rPr lang="en-US" altLang="ja-JP" sz="1600" dirty="0" smtClean="0">
                <a:latin typeface="+mn-lt"/>
              </a:rPr>
              <a:t>UPDATE</a:t>
            </a:r>
            <a:r>
              <a:rPr lang="ja-JP" altLang="en-US" sz="1600" dirty="0" smtClean="0">
                <a:latin typeface="+mn-lt"/>
              </a:rPr>
              <a:t>　⇒ </a:t>
            </a:r>
            <a:r>
              <a:rPr lang="en-US" altLang="ja-JP" sz="1600" dirty="0" smtClean="0">
                <a:latin typeface="+mn-lt"/>
              </a:rPr>
              <a:t>CREATE TABLE AS SELECT</a:t>
            </a:r>
            <a:r>
              <a:rPr lang="ja-JP" altLang="en-US" sz="1600" dirty="0" smtClean="0">
                <a:latin typeface="+mn-lt"/>
              </a:rPr>
              <a:t>へ変更</a:t>
            </a:r>
          </a:p>
          <a:p>
            <a:endParaRPr lang="ja-JP" altLang="en-US" sz="1600" dirty="0">
              <a:latin typeface="+mn-lt"/>
            </a:endParaRPr>
          </a:p>
        </p:txBody>
      </p:sp>
      <p:graphicFrame>
        <p:nvGraphicFramePr>
          <p:cNvPr id="6" name="Table 5"/>
          <p:cNvGraphicFramePr>
            <a:graphicFrameLocks noGrp="1"/>
          </p:cNvGraphicFramePr>
          <p:nvPr/>
        </p:nvGraphicFramePr>
        <p:xfrm>
          <a:off x="781166" y="1411884"/>
          <a:ext cx="6446948" cy="3150127"/>
        </p:xfrm>
        <a:graphic>
          <a:graphicData uri="http://schemas.openxmlformats.org/drawingml/2006/table">
            <a:tbl>
              <a:tblPr/>
              <a:tblGrid>
                <a:gridCol w="3207304"/>
                <a:gridCol w="3239644"/>
              </a:tblGrid>
              <a:tr h="3150127">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alter session enable parallel </a:t>
                      </a:r>
                      <a:r>
                        <a:rPr kumimoji="0" lang="en-US" altLang="ja-JP" sz="10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dml</a:t>
                      </a:r>
                      <a:endPar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update </a:t>
                      </a:r>
                      <a:r>
                        <a:rPr kumimoji="0" lang="en-US" altLang="ja-JP" sz="10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sales_ledger</a:t>
                      </a:r>
                      <a:endPar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FF0000"/>
                          </a:solidFill>
                          <a:effectLst/>
                          <a:latin typeface="Courier New" pitchFamily="49" charset="0"/>
                          <a:ea typeface="ＭＳ Ｐゴシック" pitchFamily="50" charset="-128"/>
                          <a:cs typeface="Courier New" pitchFamily="49" charset="0"/>
                        </a:rPr>
                        <a:t>set </a:t>
                      </a:r>
                      <a:r>
                        <a:rPr kumimoji="0" lang="en-US" altLang="ja-JP" sz="1000" b="1" i="0" u="none" strike="noStrike" cap="none" normalizeH="0" baseline="0" dirty="0" err="1" smtClean="0">
                          <a:ln>
                            <a:noFill/>
                          </a:ln>
                          <a:solidFill>
                            <a:srgbClr val="FF0000"/>
                          </a:solidFill>
                          <a:effectLst/>
                          <a:latin typeface="Courier New" pitchFamily="49" charset="0"/>
                          <a:ea typeface="ＭＳ Ｐゴシック" pitchFamily="50" charset="-128"/>
                          <a:cs typeface="Courier New" pitchFamily="49" charset="0"/>
                        </a:rPr>
                        <a:t>tax_rate</a:t>
                      </a:r>
                      <a:r>
                        <a:rPr kumimoji="0" lang="en-US" altLang="ja-JP" sz="1000" b="1" i="0" u="none" strike="noStrike" cap="none" normalizeH="0" baseline="0" dirty="0" smtClean="0">
                          <a:ln>
                            <a:noFill/>
                          </a:ln>
                          <a:solidFill>
                            <a:srgbClr val="FF0000"/>
                          </a:solidFill>
                          <a:effectLst/>
                          <a:latin typeface="Courier New" pitchFamily="49" charset="0"/>
                          <a:ea typeface="ＭＳ Ｐゴシック" pitchFamily="50" charset="-128"/>
                          <a:cs typeface="Courier New" pitchFamily="49" charset="0"/>
                        </a:rPr>
                        <a:t> = 9.9</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FF0000"/>
                          </a:solidFill>
                          <a:effectLst/>
                          <a:latin typeface="Courier New" pitchFamily="49" charset="0"/>
                          <a:ea typeface="ＭＳ Ｐゴシック" pitchFamily="50" charset="-128"/>
                          <a:cs typeface="Courier New" pitchFamily="49" charset="0"/>
                        </a:rPr>
                        <a:t>where </a:t>
                      </a:r>
                      <a:r>
                        <a:rPr kumimoji="0" lang="en-US" altLang="ja-JP" sz="1000" b="1" i="0" u="none" strike="noStrike" cap="none" normalizeH="0" baseline="0" dirty="0" err="1" smtClean="0">
                          <a:ln>
                            <a:noFill/>
                          </a:ln>
                          <a:solidFill>
                            <a:srgbClr val="FF0000"/>
                          </a:solidFill>
                          <a:effectLst/>
                          <a:latin typeface="Courier New" pitchFamily="49" charset="0"/>
                          <a:ea typeface="ＭＳ Ｐゴシック" pitchFamily="50" charset="-128"/>
                          <a:cs typeface="Courier New" pitchFamily="49" charset="0"/>
                        </a:rPr>
                        <a:t>tax_rate</a:t>
                      </a:r>
                      <a:r>
                        <a:rPr kumimoji="0" lang="en-US" altLang="ja-JP" sz="1000" b="1" i="0" u="none" strike="noStrike" cap="none" normalizeH="0" baseline="0" dirty="0" smtClean="0">
                          <a:ln>
                            <a:noFill/>
                          </a:ln>
                          <a:solidFill>
                            <a:srgbClr val="FF0000"/>
                          </a:solidFill>
                          <a:effectLst/>
                          <a:latin typeface="Courier New" pitchFamily="49" charset="0"/>
                          <a:ea typeface="ＭＳ Ｐゴシック" pitchFamily="50" charset="-128"/>
                          <a:cs typeface="Courier New" pitchFamily="49" charset="0"/>
                        </a:rPr>
                        <a:t> = 9.3</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FF0000"/>
                          </a:solidFill>
                          <a:effectLst/>
                          <a:latin typeface="Courier New" pitchFamily="49" charset="0"/>
                          <a:ea typeface="ＭＳ Ｐゴシック" pitchFamily="50" charset="-128"/>
                          <a:cs typeface="Courier New" pitchFamily="49" charset="0"/>
                        </a:rPr>
                        <a:t>and   </a:t>
                      </a:r>
                      <a:r>
                        <a:rPr kumimoji="0" lang="en-US" altLang="ja-JP" sz="1000" b="1" i="0" u="none" strike="noStrike" cap="none" normalizeH="0" baseline="0" dirty="0" err="1" smtClean="0">
                          <a:ln>
                            <a:noFill/>
                          </a:ln>
                          <a:solidFill>
                            <a:srgbClr val="FF0000"/>
                          </a:solidFill>
                          <a:effectLst/>
                          <a:latin typeface="Courier New" pitchFamily="49" charset="0"/>
                          <a:ea typeface="ＭＳ Ｐゴシック" pitchFamily="50" charset="-128"/>
                          <a:cs typeface="Courier New" pitchFamily="49" charset="0"/>
                        </a:rPr>
                        <a:t>sales_date</a:t>
                      </a:r>
                      <a:r>
                        <a:rPr kumimoji="0" lang="en-US" altLang="ja-JP" sz="1000" b="1" i="0" u="none" strike="noStrike" cap="none" normalizeH="0" baseline="0" dirty="0" smtClean="0">
                          <a:ln>
                            <a:noFill/>
                          </a:ln>
                          <a:solidFill>
                            <a:srgbClr val="FF0000"/>
                          </a:solidFill>
                          <a:effectLst/>
                          <a:latin typeface="Courier New" pitchFamily="49" charset="0"/>
                          <a:ea typeface="ＭＳ Ｐゴシック" pitchFamily="50" charset="-128"/>
                          <a:cs typeface="Courier New" pitchFamily="49" charset="0"/>
                        </a:rPr>
                        <a:t> &gt; ‘01-Jan-09’</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commit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p>
                  </a:txBody>
                  <a:tcPr marT="34290" marB="34290"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AEBEA"/>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create table </a:t>
                      </a:r>
                      <a:r>
                        <a:rPr kumimoji="0" lang="en-US" altLang="ja-JP" sz="10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tx_log_new</a:t>
                      </a:r>
                      <a:endPar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nologging</a:t>
                      </a:r>
                      <a:endPar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parallel</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compress for all operations</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as</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select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FF0000"/>
                          </a:solidFill>
                          <a:effectLst/>
                          <a:latin typeface="Courier New" pitchFamily="49" charset="0"/>
                          <a:ea typeface="ＭＳ Ｐゴシック" pitchFamily="50" charset="-128"/>
                          <a:cs typeface="Courier New" pitchFamily="49" charset="0"/>
                        </a:rPr>
                        <a:t>case when</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FF0000"/>
                          </a:solidFill>
                          <a:effectLst/>
                          <a:latin typeface="Courier New" pitchFamily="49" charset="0"/>
                          <a:ea typeface="ＭＳ Ｐゴシック" pitchFamily="50" charset="-128"/>
                          <a:cs typeface="Courier New" pitchFamily="49" charset="0"/>
                        </a:rPr>
                        <a:t>    </a:t>
                      </a:r>
                      <a:r>
                        <a:rPr kumimoji="0" lang="en-US" altLang="ja-JP" sz="1000" b="1" i="0" u="none" strike="noStrike" cap="none" normalizeH="0" baseline="0" dirty="0" err="1" smtClean="0">
                          <a:ln>
                            <a:noFill/>
                          </a:ln>
                          <a:solidFill>
                            <a:srgbClr val="FF0000"/>
                          </a:solidFill>
                          <a:effectLst/>
                          <a:latin typeface="Courier New" pitchFamily="49" charset="0"/>
                          <a:ea typeface="ＭＳ Ｐゴシック" pitchFamily="50" charset="-128"/>
                          <a:cs typeface="Courier New" pitchFamily="49" charset="0"/>
                        </a:rPr>
                        <a:t>sales_date</a:t>
                      </a:r>
                      <a:r>
                        <a:rPr kumimoji="0" lang="en-US" altLang="ja-JP" sz="1000" b="1" i="0" u="none" strike="noStrike" cap="none" normalizeH="0" baseline="0" dirty="0" smtClean="0">
                          <a:ln>
                            <a:noFill/>
                          </a:ln>
                          <a:solidFill>
                            <a:srgbClr val="FF0000"/>
                          </a:solidFill>
                          <a:effectLst/>
                          <a:latin typeface="Courier New" pitchFamily="49" charset="0"/>
                          <a:ea typeface="ＭＳ Ｐゴシック" pitchFamily="50" charset="-128"/>
                          <a:cs typeface="Courier New" pitchFamily="49" charset="0"/>
                        </a:rPr>
                        <a:t>&gt;‘01-Jan-09’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FF0000"/>
                          </a:solidFill>
                          <a:effectLst/>
                          <a:latin typeface="Courier New" pitchFamily="49" charset="0"/>
                          <a:ea typeface="ＭＳ Ｐゴシック" pitchFamily="50" charset="-128"/>
                          <a:cs typeface="Courier New" pitchFamily="49" charset="0"/>
                        </a:rPr>
                        <a:t>    and</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FF0000"/>
                          </a:solidFill>
                          <a:effectLst/>
                          <a:latin typeface="Courier New" pitchFamily="49" charset="0"/>
                          <a:ea typeface="ＭＳ Ｐゴシック" pitchFamily="50" charset="-128"/>
                          <a:cs typeface="Courier New" pitchFamily="49" charset="0"/>
                        </a:rPr>
                        <a:t>    </a:t>
                      </a:r>
                      <a:r>
                        <a:rPr kumimoji="0" lang="en-US" altLang="ja-JP" sz="1000" b="1" i="0" u="none" strike="noStrike" cap="none" normalizeH="0" baseline="0" dirty="0" err="1" smtClean="0">
                          <a:ln>
                            <a:noFill/>
                          </a:ln>
                          <a:solidFill>
                            <a:srgbClr val="FF0000"/>
                          </a:solidFill>
                          <a:effectLst/>
                          <a:latin typeface="Courier New" pitchFamily="49" charset="0"/>
                          <a:ea typeface="ＭＳ Ｐゴシック" pitchFamily="50" charset="-128"/>
                          <a:cs typeface="Courier New" pitchFamily="49" charset="0"/>
                        </a:rPr>
                        <a:t>tax_rate</a:t>
                      </a:r>
                      <a:r>
                        <a:rPr kumimoji="0" lang="en-US" altLang="ja-JP" sz="1000" b="1" i="0" u="none" strike="noStrike" cap="none" normalizeH="0" baseline="0" dirty="0" smtClean="0">
                          <a:ln>
                            <a:noFill/>
                          </a:ln>
                          <a:solidFill>
                            <a:srgbClr val="FF0000"/>
                          </a:solidFill>
                          <a:effectLst/>
                          <a:latin typeface="Courier New" pitchFamily="49" charset="0"/>
                          <a:ea typeface="ＭＳ Ｐゴシック" pitchFamily="50" charset="-128"/>
                          <a:cs typeface="Courier New" pitchFamily="49" charset="0"/>
                        </a:rPr>
                        <a:t>=9.3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FF0000"/>
                          </a:solidFill>
                          <a:effectLst/>
                          <a:latin typeface="Courier New" pitchFamily="49" charset="0"/>
                          <a:ea typeface="ＭＳ Ｐゴシック" pitchFamily="50" charset="-128"/>
                          <a:cs typeface="Courier New" pitchFamily="49" charset="0"/>
                        </a:rPr>
                        <a:t>then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FF0000"/>
                          </a:solidFill>
                          <a:effectLst/>
                          <a:latin typeface="Courier New" pitchFamily="49" charset="0"/>
                          <a:ea typeface="ＭＳ Ｐゴシック" pitchFamily="50" charset="-128"/>
                          <a:cs typeface="Courier New" pitchFamily="49" charset="0"/>
                        </a:rPr>
                        <a:t>    9.9</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FF0000"/>
                          </a:solidFill>
                          <a:effectLst/>
                          <a:latin typeface="Courier New" pitchFamily="49" charset="0"/>
                          <a:ea typeface="ＭＳ Ｐゴシック" pitchFamily="50" charset="-128"/>
                          <a:cs typeface="Courier New" pitchFamily="49" charset="0"/>
                        </a:rPr>
                        <a:t>else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FF0000"/>
                          </a:solidFill>
                          <a:effectLst/>
                          <a:latin typeface="Courier New" pitchFamily="49" charset="0"/>
                          <a:ea typeface="ＭＳ Ｐゴシック" pitchFamily="50" charset="-128"/>
                          <a:cs typeface="Courier New" pitchFamily="49" charset="0"/>
                        </a:rPr>
                        <a:t>    </a:t>
                      </a:r>
                      <a:r>
                        <a:rPr kumimoji="0" lang="en-US" altLang="ja-JP" sz="1000" b="1" i="0" u="none" strike="noStrike" cap="none" normalizeH="0" baseline="0" dirty="0" err="1" smtClean="0">
                          <a:ln>
                            <a:noFill/>
                          </a:ln>
                          <a:solidFill>
                            <a:srgbClr val="FF0000"/>
                          </a:solidFill>
                          <a:effectLst/>
                          <a:latin typeface="Courier New" pitchFamily="49" charset="0"/>
                          <a:ea typeface="ＭＳ Ｐゴシック" pitchFamily="50" charset="-128"/>
                          <a:cs typeface="Courier New" pitchFamily="49" charset="0"/>
                        </a:rPr>
                        <a:t>tax_rate</a:t>
                      </a:r>
                      <a:endParaRPr kumimoji="0" lang="en-US" altLang="ja-JP" sz="1000" b="1" i="0" u="none" strike="noStrike" cap="none" normalizeH="0" baseline="0" dirty="0" smtClean="0">
                        <a:ln>
                          <a:noFill/>
                        </a:ln>
                        <a:solidFill>
                          <a:srgbClr val="FF0000"/>
                        </a:solidFill>
                        <a:effectLst/>
                        <a:latin typeface="Courier New" pitchFamily="49" charset="0"/>
                        <a:ea typeface="ＭＳ Ｐゴシック" pitchFamily="50" charset="-128"/>
                        <a:cs typeface="Courier New" pitchFamily="49"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FF0000"/>
                          </a:solidFill>
                          <a:effectLst/>
                          <a:latin typeface="Courier New" pitchFamily="49" charset="0"/>
                          <a:ea typeface="ＭＳ Ｐゴシック" pitchFamily="50" charset="-128"/>
                          <a:cs typeface="Courier New" pitchFamily="49" charset="0"/>
                        </a:rPr>
                        <a:t>end </a:t>
                      </a:r>
                      <a:r>
                        <a:rPr kumimoji="0" lang="en-US" altLang="ja-JP" sz="1000" b="1" i="0" u="none" strike="noStrike" cap="none" normalizeH="0" baseline="0" dirty="0" err="1" smtClean="0">
                          <a:ln>
                            <a:noFill/>
                          </a:ln>
                          <a:solidFill>
                            <a:srgbClr val="FF0000"/>
                          </a:solidFill>
                          <a:effectLst/>
                          <a:latin typeface="Courier New" pitchFamily="49" charset="0"/>
                          <a:ea typeface="ＭＳ Ｐゴシック" pitchFamily="50" charset="-128"/>
                          <a:cs typeface="Courier New" pitchFamily="49" charset="0"/>
                        </a:rPr>
                        <a:t>tax_rate</a:t>
                      </a:r>
                      <a:r>
                        <a:rPr kumimoji="0" lang="en-US" altLang="ja-JP" sz="1000" b="1" i="0" u="none" strike="noStrike" cap="none" normalizeH="0" baseline="0" dirty="0" smtClean="0">
                          <a:ln>
                            <a:noFill/>
                          </a:ln>
                          <a:solidFill>
                            <a:srgbClr val="FF0000"/>
                          </a:solidFill>
                          <a:effectLst/>
                          <a:latin typeface="Courier New" pitchFamily="49" charset="0"/>
                          <a:ea typeface="ＭＳ Ｐゴシック" pitchFamily="50" charset="-128"/>
                          <a:cs typeface="Courier New" pitchFamily="49" charset="0"/>
                        </a:rPr>
                        <a: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from </a:t>
                      </a:r>
                      <a:r>
                        <a:rPr kumimoji="0" lang="en-US" altLang="ja-JP" sz="10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sales_ledger</a:t>
                      </a: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0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p>
                  </a:txBody>
                  <a:tcPr marT="34290" marB="34290"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AEBEA"/>
                    </a:solidFill>
                  </a:tcPr>
                </a:tc>
              </a:tr>
            </a:tbl>
          </a:graphicData>
        </a:graphic>
      </p:graphicFrame>
      <p:sp>
        <p:nvSpPr>
          <p:cNvPr id="5" name="スライド番号プレースホルダ 4"/>
          <p:cNvSpPr>
            <a:spLocks noGrp="1"/>
          </p:cNvSpPr>
          <p:nvPr>
            <p:ph type="sldNum" sz="quarter" idx="12"/>
          </p:nvPr>
        </p:nvSpPr>
        <p:spPr/>
        <p:txBody>
          <a:bodyPr/>
          <a:lstStyle/>
          <a:p>
            <a:pPr>
              <a:defRPr/>
            </a:pPr>
            <a:fld id="{47645EBB-67B3-46AB-AC82-6F9B6AD9EB81}" type="slidenum">
              <a:rPr lang="en-US" altLang="ja-JP" smtClean="0"/>
              <a:pPr>
                <a:defRPr/>
              </a:pPr>
              <a:t>54</a:t>
            </a:fld>
            <a:endParaRPr lang="ja-JP" altLang="en-US" dirty="0"/>
          </a:p>
        </p:txBody>
      </p:sp>
      <p:sp>
        <p:nvSpPr>
          <p:cNvPr id="7" name="フッター プレースホルダ 6"/>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r>
              <a:rPr lang="en-US" altLang="ja-JP" smtClean="0"/>
              <a:t>MERGE</a:t>
            </a:r>
            <a:r>
              <a:rPr lang="ja-JP" altLang="en-US" smtClean="0"/>
              <a:t>処理</a:t>
            </a:r>
            <a:endParaRPr lang="en-US" altLang="ja-JP" dirty="0" smtClean="0"/>
          </a:p>
        </p:txBody>
      </p:sp>
      <p:graphicFrame>
        <p:nvGraphicFramePr>
          <p:cNvPr id="5" name="Table 5"/>
          <p:cNvGraphicFramePr>
            <a:graphicFrameLocks noGrp="1"/>
          </p:cNvGraphicFramePr>
          <p:nvPr/>
        </p:nvGraphicFramePr>
        <p:xfrm>
          <a:off x="725715" y="1033048"/>
          <a:ext cx="7366503" cy="3793044"/>
        </p:xfrm>
        <a:graphic>
          <a:graphicData uri="http://schemas.openxmlformats.org/drawingml/2006/table">
            <a:tbl>
              <a:tblPr/>
              <a:tblGrid>
                <a:gridCol w="3603469"/>
                <a:gridCol w="3763034"/>
              </a:tblGrid>
              <a:tr h="379304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merge /*+ append */ into policy p</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using </a:t>
                      </a:r>
                      <a:r>
                        <a:rPr kumimoji="0" lang="en-US" altLang="ja-JP" sz="8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policy_etl</a:t>
                      </a: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e</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on (</a:t>
                      </a:r>
                      <a:r>
                        <a:rPr kumimoji="0" lang="en-US" altLang="ja-JP" sz="8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p.policy_id</a:t>
                      </a: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 </a:t>
                      </a:r>
                      <a:r>
                        <a:rPr kumimoji="0" lang="en-US" altLang="ja-JP" sz="8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e.policy_id</a:t>
                      </a: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when matched then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update set </a:t>
                      </a:r>
                      <a:r>
                        <a:rPr kumimoji="0" lang="en-US" altLang="ja-JP" sz="8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p.last_update</a:t>
                      </a: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a:t>
                      </a:r>
                      <a:r>
                        <a:rPr kumimoji="0" lang="en-US" altLang="ja-JP" sz="8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e.last_update</a:t>
                      </a: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where (e.ETL= ’UPDATE' or e.ETL = ’DELETE')</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delete where (e.ETL = ‘DELETE’)</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when not matched then</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insert( &lt;columns&gt; ) values ( &lt;values&gt; )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where (e.ETL</a:t>
                      </a:r>
                      <a:r>
                        <a:rPr kumimoji="0" lang="ja-JP" altLang="en-US"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a:t>
                      </a: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’INSERT’)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commit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a:t>
                      </a:r>
                    </a:p>
                  </a:txBody>
                  <a:tcPr marT="34290" marB="34290"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AEBEA"/>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create table </a:t>
                      </a:r>
                      <a:r>
                        <a:rPr kumimoji="0" lang="en-US" altLang="ja-JP" sz="8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policy_clean</a:t>
                      </a:r>
                      <a:endPar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nologging</a:t>
                      </a:r>
                      <a:endPar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parallel</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compress for all operations</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as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select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case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when e.etl = 'UPDATE' or e.ETL = 'INSERT'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then </a:t>
                      </a:r>
                      <a:r>
                        <a:rPr kumimoji="0" lang="en-US" altLang="ja-JP" sz="8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e.policy_id</a:t>
                      </a:r>
                      <a:endPar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when e.etl is NULL</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then </a:t>
                      </a:r>
                      <a:r>
                        <a:rPr kumimoji="0" lang="en-US" altLang="ja-JP" sz="8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p.policy_id</a:t>
                      </a:r>
                      <a:endPar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end as </a:t>
                      </a:r>
                      <a:r>
                        <a:rPr kumimoji="0" lang="en-US" altLang="ja-JP" sz="8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policy_id</a:t>
                      </a: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case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when e.ETL = 'UPDATE' or e.ETL = 'INSERT'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then e.etl</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when e.ETL is NULL</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then p.etl</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end as </a:t>
                      </a:r>
                      <a:r>
                        <a:rPr kumimoji="0" lang="en-US" altLang="ja-JP" sz="8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etl</a:t>
                      </a: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case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when e.ETL = 'UPDATE' or e.ETL = 'INSERT'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then </a:t>
                      </a:r>
                      <a:r>
                        <a:rPr kumimoji="0" lang="en-US" altLang="ja-JP" sz="8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e.last_update</a:t>
                      </a:r>
                      <a:endPar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when e.ETL is NULL</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then </a:t>
                      </a:r>
                      <a:r>
                        <a:rPr kumimoji="0" lang="en-US" altLang="ja-JP" sz="8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p.last_update</a:t>
                      </a:r>
                      <a:endPar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end as </a:t>
                      </a:r>
                      <a:r>
                        <a:rPr kumimoji="0" lang="en-US" altLang="ja-JP" sz="8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last_update</a:t>
                      </a:r>
                      <a:endPar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from policy p full outer join </a:t>
                      </a:r>
                      <a:r>
                        <a:rPr kumimoji="0" lang="en-US" altLang="ja-JP" sz="8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policy_etl</a:t>
                      </a: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e</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on </a:t>
                      </a:r>
                      <a:r>
                        <a:rPr kumimoji="0" lang="en-US" altLang="ja-JP" sz="8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p.policy_id</a:t>
                      </a: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 </a:t>
                      </a:r>
                      <a:r>
                        <a:rPr kumimoji="0" lang="en-US" altLang="ja-JP" sz="8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e.policy_id</a:t>
                      </a:r>
                      <a:endPar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where (e.ETL= 'UPDATE' and </a:t>
                      </a:r>
                      <a:r>
                        <a:rPr kumimoji="0" lang="en-US" altLang="ja-JP" sz="8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p.policy_id</a:t>
                      </a: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is not NULL)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or     e.ETL is NULL</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or     e.ETL= 'INSERT'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8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a:t>
                      </a:r>
                    </a:p>
                  </a:txBody>
                  <a:tcPr marT="34290" marB="34290"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AEBEA"/>
                    </a:solidFill>
                  </a:tcPr>
                </a:tc>
              </a:tr>
            </a:tbl>
          </a:graphicData>
        </a:graphic>
      </p:graphicFrame>
      <p:sp>
        <p:nvSpPr>
          <p:cNvPr id="4" name="スライド番号プレースホルダ 3"/>
          <p:cNvSpPr>
            <a:spLocks noGrp="1"/>
          </p:cNvSpPr>
          <p:nvPr>
            <p:ph type="sldNum" sz="quarter" idx="12"/>
          </p:nvPr>
        </p:nvSpPr>
        <p:spPr/>
        <p:txBody>
          <a:bodyPr/>
          <a:lstStyle/>
          <a:p>
            <a:pPr>
              <a:defRPr/>
            </a:pPr>
            <a:fld id="{47645EBB-67B3-46AB-AC82-6F9B6AD9EB81}" type="slidenum">
              <a:rPr lang="en-US" altLang="ja-JP" smtClean="0"/>
              <a:pPr>
                <a:defRPr/>
              </a:pPr>
              <a:t>55</a:t>
            </a:fld>
            <a:endParaRPr lang="ja-JP" altLang="en-US" dirty="0"/>
          </a:p>
        </p:txBody>
      </p:sp>
      <p:sp>
        <p:nvSpPr>
          <p:cNvPr id="6" name="フッター プレースホルダ 5"/>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r>
              <a:rPr lang="en-US" altLang="ja-JP" dirty="0" smtClean="0"/>
              <a:t>Fuzzy Join</a:t>
            </a:r>
            <a:r>
              <a:rPr lang="ja-JP" altLang="en-US" dirty="0" smtClean="0"/>
              <a:t>処理（変更前）</a:t>
            </a:r>
            <a:endParaRPr lang="en-US" altLang="ja-JP" dirty="0" smtClean="0"/>
          </a:p>
        </p:txBody>
      </p:sp>
      <p:graphicFrame>
        <p:nvGraphicFramePr>
          <p:cNvPr id="10" name="Table 5"/>
          <p:cNvGraphicFramePr>
            <a:graphicFrameLocks noGrp="1"/>
          </p:cNvGraphicFramePr>
          <p:nvPr/>
        </p:nvGraphicFramePr>
        <p:xfrm>
          <a:off x="720547" y="1169882"/>
          <a:ext cx="6613419" cy="3245167"/>
        </p:xfrm>
        <a:graphic>
          <a:graphicData uri="http://schemas.openxmlformats.org/drawingml/2006/table">
            <a:tbl>
              <a:tblPr/>
              <a:tblGrid>
                <a:gridCol w="6613419"/>
              </a:tblGrid>
              <a:tr h="3245167">
                <a:tc>
                  <a:txBody>
                    <a:bodyPr/>
                    <a:lstStyle>
                      <a:defPPr>
                        <a:defRPr lang="en-US"/>
                      </a:defPPr>
                      <a:lvl1pPr marL="0" algn="l" defTabSz="914400" rtl="0" eaLnBrk="1" latinLnBrk="0" hangingPunct="1">
                        <a:defRPr kumimoji="1" sz="1800" kern="1200">
                          <a:solidFill>
                            <a:schemeClr val="tx1"/>
                          </a:solidFill>
                        </a:defRPr>
                      </a:lvl1pPr>
                      <a:lvl2pPr marL="457200" algn="l" defTabSz="914400" rtl="0" eaLnBrk="1" latinLnBrk="0" hangingPunct="1">
                        <a:defRPr kumimoji="1" sz="1800" kern="1200">
                          <a:solidFill>
                            <a:schemeClr val="tx1"/>
                          </a:solidFill>
                        </a:defRPr>
                      </a:lvl2pPr>
                      <a:lvl3pPr marL="914400" algn="l" defTabSz="914400" rtl="0" eaLnBrk="1" latinLnBrk="0" hangingPunct="1">
                        <a:defRPr kumimoji="1" sz="1800" kern="1200">
                          <a:solidFill>
                            <a:schemeClr val="tx1"/>
                          </a:solidFill>
                        </a:defRPr>
                      </a:lvl3pPr>
                      <a:lvl4pPr marL="1371600" algn="l" defTabSz="914400" rtl="0" eaLnBrk="1" latinLnBrk="0" hangingPunct="1">
                        <a:defRPr kumimoji="1" sz="1800" kern="1200">
                          <a:solidFill>
                            <a:schemeClr val="tx1"/>
                          </a:solidFill>
                        </a:defRPr>
                      </a:lvl4pPr>
                      <a:lvl5pPr marL="1828800" algn="l" defTabSz="914400" rtl="0" eaLnBrk="1" latinLnBrk="0" hangingPunct="1">
                        <a:defRPr kumimoji="1" sz="1800" kern="1200">
                          <a:solidFill>
                            <a:schemeClr val="tx1"/>
                          </a:solidFill>
                        </a:defRPr>
                      </a:lvl5pPr>
                      <a:lvl6pPr marL="2286000" algn="l" defTabSz="914400" rtl="0" eaLnBrk="1" latinLnBrk="0" hangingPunct="1">
                        <a:defRPr kumimoji="1" sz="1800" kern="1200">
                          <a:solidFill>
                            <a:schemeClr val="tx1"/>
                          </a:solidFill>
                        </a:defRPr>
                      </a:lvl6pPr>
                      <a:lvl7pPr marL="2743200" algn="l" defTabSz="914400" rtl="0" eaLnBrk="1" latinLnBrk="0" hangingPunct="1">
                        <a:defRPr kumimoji="1" sz="1800" kern="1200">
                          <a:solidFill>
                            <a:schemeClr val="tx1"/>
                          </a:solidFill>
                        </a:defRPr>
                      </a:lvl7pPr>
                      <a:lvl8pPr marL="3200400" algn="l" defTabSz="914400" rtl="0" eaLnBrk="1" latinLnBrk="0" hangingPunct="1">
                        <a:defRPr kumimoji="1" sz="1800" kern="1200">
                          <a:solidFill>
                            <a:schemeClr val="tx1"/>
                          </a:solidFill>
                        </a:defRPr>
                      </a:lvl8pPr>
                      <a:lvl9pPr marL="3657600" algn="l" defTabSz="914400" rtl="0" eaLnBrk="1" latinLnBrk="0" hangingPunct="1">
                        <a:defRPr kumimoji="1" sz="1800" kern="1200">
                          <a:solidFill>
                            <a:schemeClr val="tx1"/>
                          </a:solidFill>
                        </a:defRPr>
                      </a:lvl9p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select a.*, b.*</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from </a:t>
                      </a:r>
                      <a:r>
                        <a:rPr kumimoji="0" lang="en-US" altLang="ja-JP" sz="11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et_ca_oidd_details_new</a:t>
                      </a: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a, </a:t>
                      </a:r>
                      <a:r>
                        <a:rPr kumimoji="0" lang="en-US" altLang="ja-JP" sz="11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et_HL_URCALLSD</a:t>
                      </a: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b</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where </a:t>
                      </a:r>
                      <a:r>
                        <a:rPr kumimoji="0" lang="en-US" altLang="ja-JP" sz="1100" b="1" i="0" u="none" strike="noStrike" cap="none" normalizeH="0" baseline="0" dirty="0" err="1" smtClean="0">
                          <a:ln>
                            <a:noFill/>
                          </a:ln>
                          <a:solidFill>
                            <a:schemeClr val="accent1"/>
                          </a:solidFill>
                          <a:effectLst/>
                          <a:latin typeface="Courier New" pitchFamily="49" charset="0"/>
                          <a:ea typeface="ＭＳ Ｐゴシック" pitchFamily="50" charset="-128"/>
                          <a:cs typeface="Courier New" pitchFamily="49" charset="0"/>
                        </a:rPr>
                        <a:t>a.called_no</a:t>
                      </a:r>
                      <a:r>
                        <a:rPr kumimoji="0" lang="en-US" altLang="ja-JP" sz="1100" b="1" i="0" u="none" strike="noStrike" cap="none" normalizeH="0" baseline="0" dirty="0" smtClean="0">
                          <a:ln>
                            <a:noFill/>
                          </a:ln>
                          <a:solidFill>
                            <a:schemeClr val="accent1"/>
                          </a:solidFill>
                          <a:effectLst/>
                          <a:latin typeface="Courier New" pitchFamily="49" charset="0"/>
                          <a:ea typeface="ＭＳ Ｐゴシック" pitchFamily="50" charset="-128"/>
                          <a:cs typeface="Courier New" pitchFamily="49" charset="0"/>
                        </a:rPr>
                        <a:t> = </a:t>
                      </a:r>
                      <a:r>
                        <a:rPr kumimoji="0" lang="en-US" altLang="ja-JP" sz="1100" b="1" i="0" u="none" strike="noStrike" cap="none" normalizeH="0" baseline="0" dirty="0" err="1" smtClean="0">
                          <a:ln>
                            <a:noFill/>
                          </a:ln>
                          <a:solidFill>
                            <a:schemeClr val="accent1"/>
                          </a:solidFill>
                          <a:effectLst/>
                          <a:latin typeface="Courier New" pitchFamily="49" charset="0"/>
                          <a:ea typeface="ＭＳ Ｐゴシック" pitchFamily="50" charset="-128"/>
                          <a:cs typeface="Courier New" pitchFamily="49" charset="0"/>
                        </a:rPr>
                        <a:t>substr</a:t>
                      </a:r>
                      <a:r>
                        <a:rPr kumimoji="0" lang="en-US" altLang="ja-JP" sz="1100" b="1" i="0" u="none" strike="noStrike" cap="none" normalizeH="0" baseline="0" dirty="0" smtClean="0">
                          <a:ln>
                            <a:noFill/>
                          </a:ln>
                          <a:solidFill>
                            <a:schemeClr val="accent1"/>
                          </a:solidFill>
                          <a:effectLst/>
                          <a:latin typeface="Courier New" pitchFamily="49" charset="0"/>
                          <a:ea typeface="ＭＳ Ｐゴシック" pitchFamily="50" charset="-128"/>
                          <a:cs typeface="Courier New" pitchFamily="49" charset="0"/>
                        </a:rPr>
                        <a:t>(</a:t>
                      </a:r>
                      <a:r>
                        <a:rPr kumimoji="0" lang="en-US" altLang="ja-JP" sz="1100" b="1" i="0" u="none" strike="noStrike" cap="none" normalizeH="0" baseline="0" dirty="0" err="1" smtClean="0">
                          <a:ln>
                            <a:noFill/>
                          </a:ln>
                          <a:solidFill>
                            <a:schemeClr val="accent1"/>
                          </a:solidFill>
                          <a:effectLst/>
                          <a:latin typeface="Courier New" pitchFamily="49" charset="0"/>
                          <a:ea typeface="ＭＳ Ｐゴシック" pitchFamily="50" charset="-128"/>
                          <a:cs typeface="Courier New" pitchFamily="49" charset="0"/>
                        </a:rPr>
                        <a:t>b.called_no</a:t>
                      </a:r>
                      <a:r>
                        <a:rPr kumimoji="0" lang="en-US" altLang="ja-JP" sz="1100" b="1" i="0" u="none" strike="noStrike" cap="none" normalizeH="0" baseline="0" dirty="0" smtClean="0">
                          <a:ln>
                            <a:noFill/>
                          </a:ln>
                          <a:solidFill>
                            <a:schemeClr val="accent1"/>
                          </a:solidFill>
                          <a:effectLst/>
                          <a:latin typeface="Courier New" pitchFamily="49" charset="0"/>
                          <a:ea typeface="ＭＳ Ｐゴシック" pitchFamily="50" charset="-128"/>
                          <a:cs typeface="Courier New" pitchFamily="49" charset="0"/>
                        </a:rPr>
                        <a:t>,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chemeClr val="accent1"/>
                          </a:solidFill>
                          <a:effectLst/>
                          <a:latin typeface="Courier New" pitchFamily="49" charset="0"/>
                          <a:ea typeface="ＭＳ Ｐゴシック" pitchFamily="50" charset="-128"/>
                          <a:cs typeface="Courier New" pitchFamily="49" charset="0"/>
                        </a:rPr>
                        <a:t>                           length(</a:t>
                      </a:r>
                      <a:r>
                        <a:rPr kumimoji="0" lang="en-US" altLang="ja-JP" sz="1100" b="1" i="0" u="none" strike="noStrike" cap="none" normalizeH="0" baseline="0" dirty="0" err="1" smtClean="0">
                          <a:ln>
                            <a:noFill/>
                          </a:ln>
                          <a:solidFill>
                            <a:schemeClr val="accent1"/>
                          </a:solidFill>
                          <a:effectLst/>
                          <a:latin typeface="Courier New" pitchFamily="49" charset="0"/>
                          <a:ea typeface="ＭＳ Ｐゴシック" pitchFamily="50" charset="-128"/>
                          <a:cs typeface="Courier New" pitchFamily="49" charset="0"/>
                        </a:rPr>
                        <a:t>b.called_no</a:t>
                      </a:r>
                      <a:r>
                        <a:rPr kumimoji="0" lang="en-US" altLang="ja-JP" sz="1100" b="1" i="0" u="none" strike="noStrike" cap="none" normalizeH="0" baseline="0" dirty="0" smtClean="0">
                          <a:ln>
                            <a:noFill/>
                          </a:ln>
                          <a:solidFill>
                            <a:schemeClr val="accent1"/>
                          </a:solidFill>
                          <a:effectLst/>
                          <a:latin typeface="Courier New" pitchFamily="49" charset="0"/>
                          <a:ea typeface="ＭＳ Ｐゴシック" pitchFamily="50" charset="-128"/>
                          <a:cs typeface="Courier New" pitchFamily="49" charset="0"/>
                        </a:rPr>
                        <a:t>) - length(</a:t>
                      </a:r>
                      <a:r>
                        <a:rPr kumimoji="0" lang="en-US" altLang="ja-JP" sz="1100" b="1" i="0" u="none" strike="noStrike" cap="none" normalizeH="0" baseline="0" dirty="0" err="1" smtClean="0">
                          <a:ln>
                            <a:noFill/>
                          </a:ln>
                          <a:solidFill>
                            <a:schemeClr val="accent1"/>
                          </a:solidFill>
                          <a:effectLst/>
                          <a:latin typeface="Courier New" pitchFamily="49" charset="0"/>
                          <a:ea typeface="ＭＳ Ｐゴシック" pitchFamily="50" charset="-128"/>
                          <a:cs typeface="Courier New" pitchFamily="49" charset="0"/>
                        </a:rPr>
                        <a:t>a.called_no</a:t>
                      </a:r>
                      <a:r>
                        <a:rPr kumimoji="0" lang="en-US" altLang="ja-JP" sz="1100" b="1" i="0" u="none" strike="noStrike" cap="none" normalizeH="0" baseline="0" dirty="0" smtClean="0">
                          <a:ln>
                            <a:noFill/>
                          </a:ln>
                          <a:solidFill>
                            <a:schemeClr val="accent1"/>
                          </a:solidFill>
                          <a:effectLst/>
                          <a:latin typeface="Courier New" pitchFamily="49" charset="0"/>
                          <a:ea typeface="ＭＳ Ｐゴシック" pitchFamily="50" charset="-128"/>
                          <a:cs typeface="Courier New" pitchFamily="49" charset="0"/>
                        </a:rPr>
                        <a:t>) + 1,</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chemeClr val="accent1"/>
                          </a:solidFill>
                          <a:effectLst/>
                          <a:latin typeface="Courier New" pitchFamily="49" charset="0"/>
                          <a:ea typeface="ＭＳ Ｐゴシック" pitchFamily="50" charset="-128"/>
                          <a:cs typeface="Courier New" pitchFamily="49" charset="0"/>
                        </a:rPr>
                        <a:t>                           length(</a:t>
                      </a:r>
                      <a:r>
                        <a:rPr kumimoji="0" lang="en-US" altLang="ja-JP" sz="1100" b="1" i="0" u="none" strike="noStrike" cap="none" normalizeH="0" baseline="0" dirty="0" err="1" smtClean="0">
                          <a:ln>
                            <a:noFill/>
                          </a:ln>
                          <a:solidFill>
                            <a:schemeClr val="accent1"/>
                          </a:solidFill>
                          <a:effectLst/>
                          <a:latin typeface="Courier New" pitchFamily="49" charset="0"/>
                          <a:ea typeface="ＭＳ Ｐゴシック" pitchFamily="50" charset="-128"/>
                          <a:cs typeface="Courier New" pitchFamily="49" charset="0"/>
                        </a:rPr>
                        <a:t>b.called_no</a:t>
                      </a:r>
                      <a:r>
                        <a:rPr kumimoji="0" lang="en-US" altLang="ja-JP" sz="1100" b="1" i="0" u="none" strike="noStrike" cap="none" normalizeH="0" baseline="0" dirty="0" smtClean="0">
                          <a:ln>
                            <a:noFill/>
                          </a:ln>
                          <a:solidFill>
                            <a:schemeClr val="accent1"/>
                          </a:solidFill>
                          <a:effectLst/>
                          <a:latin typeface="Courier New" pitchFamily="49" charset="0"/>
                          <a:ea typeface="ＭＳ Ｐゴシック" pitchFamily="50" charset="-128"/>
                          <a:cs typeface="Courier New" pitchFamily="49" charset="0"/>
                        </a:rPr>
                        <a: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chemeClr val="accent1"/>
                          </a:solidFill>
                          <a:effectLst/>
                          <a:latin typeface="Courier New" pitchFamily="49" charset="0"/>
                          <a:ea typeface="ＭＳ Ｐゴシック" pitchFamily="50" charset="-128"/>
                          <a:cs typeface="Courier New" pitchFamily="49" charset="0"/>
                        </a:rPr>
                        <a:t>                          )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and </a:t>
                      </a:r>
                      <a:r>
                        <a:rPr kumimoji="0" lang="en-US" altLang="ja-JP" sz="11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to_number</a:t>
                      </a: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r>
                        <a:rPr kumimoji="0" lang="en-US" altLang="ja-JP" sz="11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a.conversation_sec</a:t>
                      </a: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'999999')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between </a:t>
                      </a:r>
                      <a:r>
                        <a:rPr kumimoji="0" lang="en-US" altLang="ja-JP" sz="11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to_number</a:t>
                      </a: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r>
                        <a:rPr kumimoji="0" lang="en-US" altLang="ja-JP" sz="11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b.duration</a:t>
                      </a: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'999999') - 2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and     </a:t>
                      </a:r>
                      <a:r>
                        <a:rPr kumimoji="0" lang="en-US" altLang="ja-JP" sz="11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to_number</a:t>
                      </a: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r>
                        <a:rPr kumimoji="0" lang="en-US" altLang="ja-JP" sz="11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b.duration</a:t>
                      </a: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'999999') + 2</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and </a:t>
                      </a:r>
                      <a:r>
                        <a:rPr kumimoji="0" lang="en-US" altLang="ja-JP" sz="11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to_date</a:t>
                      </a: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r>
                        <a:rPr kumimoji="0" lang="en-US" altLang="ja-JP" sz="11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a.call_date_time</a:t>
                      </a: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'yyyymmddhh24miss')</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between (</a:t>
                      </a:r>
                      <a:r>
                        <a:rPr kumimoji="0" lang="en-US" altLang="ja-JP" sz="11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to_date</a:t>
                      </a: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r>
                        <a:rPr kumimoji="0" lang="en-US" altLang="ja-JP" sz="11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substr</a:t>
                      </a: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r>
                        <a:rPr kumimoji="0" lang="en-US" altLang="ja-JP" sz="11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b.call_date</a:t>
                      </a: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1, 8) || </a:t>
                      </a:r>
                      <a:r>
                        <a:rPr kumimoji="0" lang="en-US" altLang="ja-JP" sz="11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b.call_time</a:t>
                      </a: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'yyyymmddhh24miss') + </a:t>
                      </a:r>
                      <a:r>
                        <a:rPr kumimoji="0" lang="en-US" altLang="ja-JP" sz="11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to_number</a:t>
                      </a: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(b.call_duration,'999999')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86400 - 1 / 24)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and     (</a:t>
                      </a:r>
                      <a:r>
                        <a:rPr kumimoji="0" lang="en-US" altLang="ja-JP" sz="11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to_date</a:t>
                      </a: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r>
                        <a:rPr kumimoji="0" lang="en-US" altLang="ja-JP" sz="11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substr</a:t>
                      </a: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r>
                        <a:rPr kumimoji="0" lang="en-US" altLang="ja-JP" sz="11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b.call_date</a:t>
                      </a: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1, 8) || </a:t>
                      </a:r>
                      <a:r>
                        <a:rPr kumimoji="0" lang="en-US" altLang="ja-JP" sz="11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b.call_time</a:t>
                      </a: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'yyyymmddhh24miss') + </a:t>
                      </a:r>
                      <a:r>
                        <a:rPr kumimoji="0" lang="en-US" altLang="ja-JP" sz="11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to_number</a:t>
                      </a: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(b.call_duration,'999999')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11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86400 + 1 / 24); </a:t>
                      </a:r>
                    </a:p>
                  </a:txBody>
                  <a:tcPr horzOverflow="overflow">
                    <a:lnL w="12700" cap="flat" cmpd="sng" algn="ctr">
                      <a:solidFill>
                        <a:srgbClr val="FD0000"/>
                      </a:solidFill>
                      <a:prstDash val="solid"/>
                      <a:round/>
                      <a:headEnd type="none" w="med" len="med"/>
                      <a:tailEnd type="none" w="med" len="med"/>
                    </a:lnL>
                    <a:lnR w="12700" cap="flat" cmpd="sng" algn="ctr">
                      <a:solidFill>
                        <a:srgbClr val="FD0000"/>
                      </a:solidFill>
                      <a:prstDash val="solid"/>
                      <a:round/>
                      <a:headEnd type="none" w="med" len="med"/>
                      <a:tailEnd type="none" w="med" len="med"/>
                    </a:lnR>
                    <a:lnT w="12700" cap="flat" cmpd="sng" algn="ctr">
                      <a:solidFill>
                        <a:srgbClr val="FD0000"/>
                      </a:solidFill>
                      <a:prstDash val="solid"/>
                      <a:round/>
                      <a:headEnd type="none" w="med" len="med"/>
                      <a:tailEnd type="none" w="med" len="med"/>
                    </a:lnT>
                    <a:lnB w="12700" cap="flat" cmpd="sng" algn="ctr">
                      <a:solidFill>
                        <a:srgbClr val="FD0000"/>
                      </a:solidFill>
                      <a:prstDash val="solid"/>
                      <a:round/>
                      <a:headEnd type="none" w="med" len="med"/>
                      <a:tailEnd type="none" w="med" len="med"/>
                    </a:lnB>
                    <a:lnTlToBr>
                      <a:noFill/>
                    </a:lnTlToBr>
                    <a:lnBlToTr>
                      <a:noFill/>
                    </a:lnBlToTr>
                    <a:solidFill>
                      <a:srgbClr val="EAEBEA"/>
                    </a:solidFill>
                  </a:tcPr>
                </a:tc>
              </a:tr>
            </a:tbl>
          </a:graphicData>
        </a:graphic>
      </p:graphicFrame>
      <p:sp>
        <p:nvSpPr>
          <p:cNvPr id="11" name="Rounded Rectangular Callout 6"/>
          <p:cNvSpPr>
            <a:spLocks noChangeArrowheads="1"/>
          </p:cNvSpPr>
          <p:nvPr/>
        </p:nvSpPr>
        <p:spPr bwMode="auto">
          <a:xfrm>
            <a:off x="6862990" y="990115"/>
            <a:ext cx="1648118" cy="471873"/>
          </a:xfrm>
          <a:prstGeom prst="wedgeRoundRectCallout">
            <a:avLst>
              <a:gd name="adj1" fmla="val -128514"/>
              <a:gd name="adj2" fmla="val 66921"/>
              <a:gd name="adj3" fmla="val 16667"/>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smtClean="0">
                <a:ln>
                  <a:noFill/>
                </a:ln>
                <a:solidFill>
                  <a:srgbClr val="FFFFFF"/>
                </a:solidFill>
                <a:effectLst/>
                <a:uLnTx/>
                <a:uFillTx/>
                <a:latin typeface="Verdana" pitchFamily="34" charset="0"/>
                <a:ea typeface="+mn-ea"/>
                <a:cs typeface="+mn-cs"/>
              </a:rPr>
              <a:t>Fuzzy Join</a:t>
            </a:r>
            <a:r>
              <a:rPr kumimoji="0" lang="en-US" altLang="ja-JP" sz="1800" b="0" i="0" u="none" strike="noStrike" kern="0" cap="none" spc="0" normalizeH="0" baseline="0" noProof="0" smtClean="0">
                <a:ln>
                  <a:noFill/>
                </a:ln>
                <a:solidFill>
                  <a:sysClr val="windowText" lastClr="000000"/>
                </a:solidFill>
                <a:effectLst/>
                <a:uLnTx/>
                <a:uFillTx/>
                <a:latin typeface="Verdana" pitchFamily="34" charset="0"/>
                <a:ea typeface="+mn-ea"/>
                <a:cs typeface="+mn-cs"/>
              </a:rPr>
              <a:t>.  </a:t>
            </a:r>
          </a:p>
        </p:txBody>
      </p:sp>
      <p:sp>
        <p:nvSpPr>
          <p:cNvPr id="5" name="スライド番号プレースホルダ 4"/>
          <p:cNvSpPr>
            <a:spLocks noGrp="1"/>
          </p:cNvSpPr>
          <p:nvPr>
            <p:ph type="sldNum" sz="quarter" idx="12"/>
          </p:nvPr>
        </p:nvSpPr>
        <p:spPr/>
        <p:txBody>
          <a:bodyPr/>
          <a:lstStyle/>
          <a:p>
            <a:pPr>
              <a:defRPr/>
            </a:pPr>
            <a:fld id="{47645EBB-67B3-46AB-AC82-6F9B6AD9EB81}" type="slidenum">
              <a:rPr lang="en-US" altLang="ja-JP" smtClean="0"/>
              <a:pPr>
                <a:defRPr/>
              </a:pPr>
              <a:t>56</a:t>
            </a:fld>
            <a:endParaRPr lang="ja-JP" altLang="en-US" dirty="0"/>
          </a:p>
        </p:txBody>
      </p:sp>
      <p:sp>
        <p:nvSpPr>
          <p:cNvPr id="6" name="フッター プレースホルダ 5"/>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r>
              <a:rPr lang="en-US" altLang="ja-JP" smtClean="0"/>
              <a:t>Fuzzy Join</a:t>
            </a:r>
            <a:r>
              <a:rPr lang="ja-JP" altLang="en-US" smtClean="0"/>
              <a:t>処理（変更後）</a:t>
            </a:r>
            <a:endParaRPr lang="en-US" altLang="ja-JP" dirty="0" smtClean="0"/>
          </a:p>
        </p:txBody>
      </p:sp>
      <p:sp>
        <p:nvSpPr>
          <p:cNvPr id="12" name="コンテンツ プレースホルダ 11"/>
          <p:cNvSpPr>
            <a:spLocks noGrp="1"/>
          </p:cNvSpPr>
          <p:nvPr>
            <p:ph idx="1"/>
          </p:nvPr>
        </p:nvSpPr>
        <p:spPr>
          <a:xfrm>
            <a:off x="789437" y="1032930"/>
            <a:ext cx="3878012" cy="352511"/>
          </a:xfrm>
        </p:spPr>
        <p:txBody>
          <a:bodyPr/>
          <a:lstStyle/>
          <a:p>
            <a:pPr>
              <a:buNone/>
            </a:pPr>
            <a:r>
              <a:rPr lang="ja-JP" altLang="en-US" sz="1600" dirty="0" smtClean="0">
                <a:latin typeface="+mn-lt"/>
              </a:rPr>
              <a:t>クリーンなファンクションの作成</a:t>
            </a:r>
          </a:p>
          <a:p>
            <a:endParaRPr lang="ja-JP" altLang="en-US" sz="1600" dirty="0">
              <a:latin typeface="+mn-lt"/>
            </a:endParaRPr>
          </a:p>
        </p:txBody>
      </p:sp>
      <p:graphicFrame>
        <p:nvGraphicFramePr>
          <p:cNvPr id="5" name="Table 5"/>
          <p:cNvGraphicFramePr>
            <a:graphicFrameLocks noGrp="1"/>
          </p:cNvGraphicFramePr>
          <p:nvPr/>
        </p:nvGraphicFramePr>
        <p:xfrm>
          <a:off x="797417" y="1353767"/>
          <a:ext cx="3328269" cy="2125980"/>
        </p:xfrm>
        <a:graphic>
          <a:graphicData uri="http://schemas.openxmlformats.org/drawingml/2006/table">
            <a:tbl>
              <a:tblPr/>
              <a:tblGrid>
                <a:gridCol w="3328269"/>
              </a:tblGrid>
              <a:tr h="1962127">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create or replace function </a:t>
                      </a:r>
                      <a:r>
                        <a:rPr kumimoji="0" lang="en-US" altLang="ja-JP" sz="900" b="1" i="0" u="none" strike="noStrike" cap="none" normalizeH="0" baseline="0" dirty="0" err="1" smtClean="0">
                          <a:ln>
                            <a:noFill/>
                          </a:ln>
                          <a:solidFill>
                            <a:schemeClr val="accent1"/>
                          </a:solidFill>
                          <a:effectLst/>
                          <a:latin typeface="Courier New" pitchFamily="49" charset="0"/>
                          <a:ea typeface="ＭＳ Ｐゴシック" pitchFamily="50" charset="-128"/>
                          <a:cs typeface="Courier New" pitchFamily="49" charset="0"/>
                        </a:rPr>
                        <a:t>normalize_telno</a:t>
                      </a: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r>
                        <a:rPr kumimoji="0" lang="en-US" altLang="ja-JP" sz="9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called_no</a:t>
                      </a: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in varchar2)</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return varchar2 PARALLEL_ENABLE</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as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rev varchar2(20);</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begin</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rev:=</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case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when </a:t>
                      </a:r>
                      <a:r>
                        <a:rPr kumimoji="0" lang="en-US" altLang="ja-JP" sz="9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substr</a:t>
                      </a: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(called_no,1,4)='1900' then</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a:t>
                      </a:r>
                      <a:r>
                        <a:rPr kumimoji="0" lang="en-US" altLang="ja-JP" sz="9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substr</a:t>
                      </a: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(called_no,5,length(</a:t>
                      </a:r>
                      <a:r>
                        <a:rPr kumimoji="0" lang="en-US" altLang="ja-JP" sz="9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called_no</a:t>
                      </a: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else </a:t>
                      </a:r>
                      <a:r>
                        <a:rPr kumimoji="0" lang="en-US" altLang="ja-JP" sz="9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called_no</a:t>
                      </a:r>
                      <a:endPar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end;</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return rev;</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end;</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p>
                  </a:txBody>
                  <a:tcPr marT="34290" marB="34290"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AEBEA"/>
                    </a:solidFill>
                  </a:tcPr>
                </a:tc>
              </a:tr>
            </a:tbl>
          </a:graphicData>
        </a:graphic>
      </p:graphicFrame>
      <p:graphicFrame>
        <p:nvGraphicFramePr>
          <p:cNvPr id="9" name="Table 5"/>
          <p:cNvGraphicFramePr>
            <a:graphicFrameLocks noGrp="1"/>
          </p:cNvGraphicFramePr>
          <p:nvPr/>
        </p:nvGraphicFramePr>
        <p:xfrm>
          <a:off x="4366501" y="1852240"/>
          <a:ext cx="3841328" cy="2811780"/>
        </p:xfrm>
        <a:graphic>
          <a:graphicData uri="http://schemas.openxmlformats.org/drawingml/2006/table">
            <a:tbl>
              <a:tblPr/>
              <a:tblGrid>
                <a:gridCol w="3841328"/>
              </a:tblGrid>
              <a:tr h="2753081">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select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a:t>
                      </a:r>
                      <a:r>
                        <a:rPr kumimoji="0" lang="en-US" altLang="ja-JP" sz="9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pq_distribute</a:t>
                      </a: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 none broadcast) </a:t>
                      </a:r>
                      <a:r>
                        <a:rPr kumimoji="0" lang="en-US" altLang="ja-JP" sz="9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pq_distribute</a:t>
                      </a: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(b none broadcast)*/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 b.*</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from </a:t>
                      </a:r>
                      <a:r>
                        <a:rPr kumimoji="0" lang="en-US" altLang="ja-JP" sz="9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et_ca_oidd_details_new</a:t>
                      </a: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a, </a:t>
                      </a:r>
                      <a:r>
                        <a:rPr kumimoji="0" lang="en-US" altLang="ja-JP" sz="9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et_HL_URCALLSD</a:t>
                      </a: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b</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where </a:t>
                      </a:r>
                      <a:r>
                        <a:rPr kumimoji="0" lang="en-US" altLang="ja-JP" sz="900" b="1" i="0" u="none" strike="noStrike" cap="none" normalizeH="0" baseline="0" dirty="0" err="1" smtClean="0">
                          <a:ln>
                            <a:noFill/>
                          </a:ln>
                          <a:solidFill>
                            <a:schemeClr val="accent1"/>
                          </a:solidFill>
                          <a:effectLst/>
                          <a:latin typeface="Courier New" pitchFamily="49" charset="0"/>
                          <a:ea typeface="ＭＳ Ｐゴシック" pitchFamily="50" charset="-128"/>
                          <a:cs typeface="Courier New" pitchFamily="49" charset="0"/>
                        </a:rPr>
                        <a:t>a.called_no</a:t>
                      </a:r>
                      <a:r>
                        <a:rPr kumimoji="0" lang="en-US" altLang="ja-JP" sz="900" b="1" i="0" u="none" strike="noStrike" cap="none" normalizeH="0" baseline="0" dirty="0" smtClean="0">
                          <a:ln>
                            <a:noFill/>
                          </a:ln>
                          <a:solidFill>
                            <a:schemeClr val="accent1"/>
                          </a:solidFill>
                          <a:effectLst/>
                          <a:latin typeface="Courier New" pitchFamily="49" charset="0"/>
                          <a:ea typeface="ＭＳ Ｐゴシック" pitchFamily="50" charset="-128"/>
                          <a:cs typeface="Courier New" pitchFamily="49" charset="0"/>
                        </a:rPr>
                        <a:t> = </a:t>
                      </a:r>
                      <a:r>
                        <a:rPr kumimoji="0" lang="en-US" altLang="ja-JP" sz="900" b="1" i="0" u="none" strike="noStrike" cap="none" normalizeH="0" baseline="0" dirty="0" err="1" smtClean="0">
                          <a:ln>
                            <a:noFill/>
                          </a:ln>
                          <a:solidFill>
                            <a:schemeClr val="accent1"/>
                          </a:solidFill>
                          <a:effectLst/>
                          <a:latin typeface="Courier New" pitchFamily="49" charset="0"/>
                          <a:ea typeface="ＭＳ Ｐゴシック" pitchFamily="50" charset="-128"/>
                          <a:cs typeface="Courier New" pitchFamily="49" charset="0"/>
                        </a:rPr>
                        <a:t>normalize_telno</a:t>
                      </a:r>
                      <a:r>
                        <a:rPr kumimoji="0" lang="en-US" altLang="ja-JP" sz="900" b="1" i="0" u="none" strike="noStrike" cap="none" normalizeH="0" baseline="0" dirty="0" smtClean="0">
                          <a:ln>
                            <a:noFill/>
                          </a:ln>
                          <a:solidFill>
                            <a:schemeClr val="accent1"/>
                          </a:solidFill>
                          <a:effectLst/>
                          <a:latin typeface="Courier New" pitchFamily="49" charset="0"/>
                          <a:ea typeface="ＭＳ Ｐゴシック" pitchFamily="50" charset="-128"/>
                          <a:cs typeface="Courier New" pitchFamily="49" charset="0"/>
                        </a:rPr>
                        <a:t>(</a:t>
                      </a:r>
                      <a:r>
                        <a:rPr kumimoji="0" lang="en-US" altLang="ja-JP" sz="900" b="1" i="0" u="none" strike="noStrike" cap="none" normalizeH="0" baseline="0" dirty="0" err="1" smtClean="0">
                          <a:ln>
                            <a:noFill/>
                          </a:ln>
                          <a:solidFill>
                            <a:schemeClr val="accent1"/>
                          </a:solidFill>
                          <a:effectLst/>
                          <a:latin typeface="Courier New" pitchFamily="49" charset="0"/>
                          <a:ea typeface="ＭＳ Ｐゴシック" pitchFamily="50" charset="-128"/>
                          <a:cs typeface="Courier New" pitchFamily="49" charset="0"/>
                        </a:rPr>
                        <a:t>b.called_no</a:t>
                      </a:r>
                      <a:r>
                        <a:rPr kumimoji="0" lang="en-US" altLang="ja-JP" sz="900" b="1" i="0" u="none" strike="noStrike" cap="none" normalizeH="0" baseline="0" dirty="0" smtClean="0">
                          <a:ln>
                            <a:noFill/>
                          </a:ln>
                          <a:solidFill>
                            <a:schemeClr val="accent1"/>
                          </a:solidFill>
                          <a:effectLst/>
                          <a:latin typeface="Courier New" pitchFamily="49" charset="0"/>
                          <a:ea typeface="ＭＳ Ｐゴシック" pitchFamily="50" charset="-128"/>
                          <a:cs typeface="Courier New" pitchFamily="49" charset="0"/>
                        </a:rPr>
                        <a:t>)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and </a:t>
                      </a:r>
                      <a:r>
                        <a:rPr kumimoji="0" lang="en-US" altLang="ja-JP" sz="9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to_number</a:t>
                      </a: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r>
                        <a:rPr kumimoji="0" lang="en-US" altLang="ja-JP" sz="9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a.conversation_sec</a:t>
                      </a: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'999999')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between </a:t>
                      </a:r>
                      <a:r>
                        <a:rPr kumimoji="0" lang="en-US" altLang="ja-JP" sz="9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to_number</a:t>
                      </a: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r>
                        <a:rPr kumimoji="0" lang="en-US" altLang="ja-JP" sz="9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b.duration</a:t>
                      </a: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'999999') - 2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and     </a:t>
                      </a:r>
                      <a:r>
                        <a:rPr kumimoji="0" lang="en-US" altLang="ja-JP" sz="9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to_number</a:t>
                      </a: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r>
                        <a:rPr kumimoji="0" lang="en-US" altLang="ja-JP" sz="9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b.duration</a:t>
                      </a: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'999999') + 2</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and </a:t>
                      </a:r>
                      <a:r>
                        <a:rPr kumimoji="0" lang="en-US" altLang="ja-JP" sz="9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to_date</a:t>
                      </a: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r>
                        <a:rPr kumimoji="0" lang="en-US" altLang="ja-JP" sz="9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a.call_date_time</a:t>
                      </a: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'yyyymmddhh24miss')</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between (</a:t>
                      </a:r>
                      <a:r>
                        <a:rPr kumimoji="0" lang="en-US" altLang="ja-JP" sz="9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to_date</a:t>
                      </a: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r>
                        <a:rPr kumimoji="0" lang="en-US" altLang="ja-JP" sz="9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substr</a:t>
                      </a: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r>
                        <a:rPr kumimoji="0" lang="en-US" altLang="ja-JP" sz="9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b.call_date</a:t>
                      </a: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1, 8) || </a:t>
                      </a:r>
                      <a:r>
                        <a:rPr kumimoji="0" lang="en-US" altLang="ja-JP" sz="9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b.call_time</a:t>
                      </a: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'yyyymmddhh24miss') + </a:t>
                      </a:r>
                      <a:r>
                        <a:rPr kumimoji="0" lang="en-US" altLang="ja-JP" sz="9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to_number</a:t>
                      </a: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(b.call_duration,'999999')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86400 - 1 / 24)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and     (</a:t>
                      </a:r>
                      <a:r>
                        <a:rPr kumimoji="0" lang="en-US" altLang="ja-JP" sz="9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to_date</a:t>
                      </a: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r>
                        <a:rPr kumimoji="0" lang="en-US" altLang="ja-JP" sz="9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substr</a:t>
                      </a: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r>
                        <a:rPr kumimoji="0" lang="en-US" altLang="ja-JP" sz="9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b.call_date</a:t>
                      </a: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1, 8) || </a:t>
                      </a:r>
                      <a:r>
                        <a:rPr kumimoji="0" lang="en-US" altLang="ja-JP" sz="9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b.call_time</a:t>
                      </a: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'yyyymmddhh24miss') + </a:t>
                      </a:r>
                      <a:r>
                        <a:rPr kumimoji="0" lang="en-US" altLang="ja-JP" sz="900" b="1" i="0" u="none" strike="noStrike" cap="none" normalizeH="0" baseline="0" dirty="0" err="1" smtClean="0">
                          <a:ln>
                            <a:noFill/>
                          </a:ln>
                          <a:solidFill>
                            <a:srgbClr val="000000"/>
                          </a:solidFill>
                          <a:effectLst/>
                          <a:latin typeface="Courier New" pitchFamily="49" charset="0"/>
                          <a:ea typeface="ＭＳ Ｐゴシック" pitchFamily="50" charset="-128"/>
                          <a:cs typeface="Courier New" pitchFamily="49" charset="0"/>
                        </a:rPr>
                        <a:t>to_number</a:t>
                      </a: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(b.call_duration,'999999')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ja-JP" sz="900" b="1" i="0" u="none" strike="noStrike" cap="none" normalizeH="0" baseline="0" dirty="0" smtClean="0">
                          <a:ln>
                            <a:noFill/>
                          </a:ln>
                          <a:solidFill>
                            <a:srgbClr val="000000"/>
                          </a:solidFill>
                          <a:effectLst/>
                          <a:latin typeface="Courier New" pitchFamily="49" charset="0"/>
                          <a:ea typeface="ＭＳ Ｐゴシック" pitchFamily="50" charset="-128"/>
                          <a:cs typeface="Courier New" pitchFamily="49" charset="0"/>
                        </a:rPr>
                        <a:t>              86400 + 1 / 24); </a:t>
                      </a:r>
                    </a:p>
                  </a:txBody>
                  <a:tcPr marT="34290" marB="34290"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AEBEA"/>
                    </a:solidFill>
                  </a:tcPr>
                </a:tc>
              </a:tr>
            </a:tbl>
          </a:graphicData>
        </a:graphic>
      </p:graphicFrame>
      <p:sp>
        <p:nvSpPr>
          <p:cNvPr id="14" name="コンテンツ プレースホルダ 11"/>
          <p:cNvSpPr txBox="1">
            <a:spLocks/>
          </p:cNvSpPr>
          <p:nvPr/>
        </p:nvSpPr>
        <p:spPr>
          <a:xfrm>
            <a:off x="4382041" y="1562527"/>
            <a:ext cx="3878012" cy="352511"/>
          </a:xfrm>
          <a:prstGeom prst="rect">
            <a:avLst/>
          </a:prstGeom>
        </p:spPr>
        <p:txBody>
          <a:bodyPr vert="horz" lIns="0" tIns="0" rIns="0" bIns="0" rtlCol="0">
            <a:noAutofit/>
          </a:bodyPr>
          <a:lstStyle/>
          <a:p>
            <a:pPr algn="l"/>
            <a:r>
              <a:rPr kumimoji="1" lang="ja-JP" altLang="en-US" sz="1600" dirty="0" smtClean="0">
                <a:latin typeface="+mn-lt"/>
                <a:ea typeface="+mn-ea"/>
              </a:rPr>
              <a:t>ファンクションを利用した</a:t>
            </a:r>
            <a:r>
              <a:rPr kumimoji="1" lang="en-US" altLang="ja-JP" sz="1600" dirty="0" err="1" smtClean="0">
                <a:latin typeface="+mn-lt"/>
                <a:ea typeface="+mn-ea"/>
              </a:rPr>
              <a:t>Equi</a:t>
            </a:r>
            <a:r>
              <a:rPr kumimoji="1" lang="en-US" altLang="ja-JP" sz="1600" dirty="0" smtClean="0">
                <a:latin typeface="+mn-lt"/>
                <a:ea typeface="+mn-ea"/>
              </a:rPr>
              <a:t>-Join</a:t>
            </a:r>
            <a:endParaRPr kumimoji="1" lang="ja-JP" altLang="en-US" sz="1600" dirty="0" smtClean="0">
              <a:latin typeface="+mn-lt"/>
              <a:ea typeface="+mn-ea"/>
            </a:endParaRPr>
          </a:p>
        </p:txBody>
      </p:sp>
      <p:sp>
        <p:nvSpPr>
          <p:cNvPr id="7" name="スライド番号プレースホルダ 6"/>
          <p:cNvSpPr>
            <a:spLocks noGrp="1"/>
          </p:cNvSpPr>
          <p:nvPr>
            <p:ph type="sldNum" sz="quarter" idx="12"/>
          </p:nvPr>
        </p:nvSpPr>
        <p:spPr/>
        <p:txBody>
          <a:bodyPr/>
          <a:lstStyle/>
          <a:p>
            <a:pPr>
              <a:defRPr/>
            </a:pPr>
            <a:fld id="{47645EBB-67B3-46AB-AC82-6F9B6AD9EB81}" type="slidenum">
              <a:rPr lang="en-US" altLang="ja-JP" smtClean="0"/>
              <a:pPr>
                <a:defRPr/>
              </a:pPr>
              <a:t>57</a:t>
            </a:fld>
            <a:endParaRPr lang="ja-JP" altLang="en-US" dirty="0"/>
          </a:p>
        </p:txBody>
      </p:sp>
      <p:sp>
        <p:nvSpPr>
          <p:cNvPr id="8" name="フッター プレースホルダ 7"/>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dirty="0" smtClean="0"/>
              <a:t>パーティション</a:t>
            </a:r>
            <a:r>
              <a:rPr lang="en-US" altLang="ja-JP" dirty="0" smtClean="0"/>
              <a:t>/</a:t>
            </a:r>
            <a:r>
              <a:rPr lang="ja-JP" altLang="en-US" dirty="0" smtClean="0"/>
              <a:t>パラレル処理</a:t>
            </a:r>
            <a:endParaRPr kumimoji="1" lang="ja-JP" altLang="en-US" dirty="0"/>
          </a:p>
        </p:txBody>
      </p:sp>
    </p:spTree>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ja-JP" altLang="en-US" smtClean="0"/>
              <a:t>パーティション・プルーニング</a:t>
            </a:r>
            <a:endParaRPr lang="en-US" altLang="ja-JP" dirty="0" smtClean="0"/>
          </a:p>
        </p:txBody>
      </p:sp>
      <p:sp>
        <p:nvSpPr>
          <p:cNvPr id="203" name="コンテンツ プレースホルダ 202"/>
          <p:cNvSpPr>
            <a:spLocks noGrp="1"/>
          </p:cNvSpPr>
          <p:nvPr>
            <p:ph idx="1"/>
          </p:nvPr>
        </p:nvSpPr>
        <p:spPr>
          <a:xfrm>
            <a:off x="707627" y="1043339"/>
            <a:ext cx="8229600" cy="305214"/>
          </a:xfrm>
        </p:spPr>
        <p:txBody>
          <a:bodyPr/>
          <a:lstStyle/>
          <a:p>
            <a:pPr>
              <a:buNone/>
            </a:pPr>
            <a:r>
              <a:rPr lang="ja-JP" altLang="en-US" sz="1600" dirty="0" smtClean="0"/>
              <a:t>全表走査と比較してどちらもアクセスブロックを減らす効果がある</a:t>
            </a:r>
          </a:p>
          <a:p>
            <a:endParaRPr lang="ja-JP" altLang="en-US" sz="1600" dirty="0"/>
          </a:p>
        </p:txBody>
      </p:sp>
      <p:grpSp>
        <p:nvGrpSpPr>
          <p:cNvPr id="205" name="グループ化 204"/>
          <p:cNvGrpSpPr/>
          <p:nvPr/>
        </p:nvGrpSpPr>
        <p:grpSpPr>
          <a:xfrm>
            <a:off x="859241" y="1314922"/>
            <a:ext cx="7307316" cy="3248613"/>
            <a:chOff x="228600" y="1371600"/>
            <a:chExt cx="8763000" cy="3248613"/>
          </a:xfrm>
        </p:grpSpPr>
        <p:sp>
          <p:nvSpPr>
            <p:cNvPr id="7" name="AutoShape 12"/>
            <p:cNvSpPr>
              <a:spLocks noChangeArrowheads="1"/>
            </p:cNvSpPr>
            <p:nvPr/>
          </p:nvSpPr>
          <p:spPr bwMode="auto">
            <a:xfrm>
              <a:off x="2057400" y="1371600"/>
              <a:ext cx="457200" cy="342900"/>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8" name="AutoShape 13"/>
            <p:cNvSpPr>
              <a:spLocks noChangeArrowheads="1"/>
            </p:cNvSpPr>
            <p:nvPr/>
          </p:nvSpPr>
          <p:spPr bwMode="auto">
            <a:xfrm>
              <a:off x="1600200" y="1943100"/>
              <a:ext cx="457200" cy="3429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9" name="Line 14"/>
            <p:cNvSpPr>
              <a:spLocks noChangeShapeType="1"/>
            </p:cNvSpPr>
            <p:nvPr/>
          </p:nvSpPr>
          <p:spPr bwMode="auto">
            <a:xfrm flipH="1">
              <a:off x="1828800" y="1714500"/>
              <a:ext cx="381000" cy="285750"/>
            </a:xfrm>
            <a:prstGeom prst="line">
              <a:avLst/>
            </a:prstGeom>
            <a:noFill/>
            <a:ln w="28575">
              <a:solidFill>
                <a:srgbClr val="0000FF"/>
              </a:solidFill>
              <a:round/>
              <a:headEnd type="none" w="sm" len="sm"/>
              <a:tailEnd type="none" w="sm" len="sm"/>
            </a:ln>
            <a:effectLst/>
          </p:spPr>
          <p:txBody>
            <a:bodyPr lIns="82114" tIns="41056" rIns="82114" bIns="41056" anchor="ctr"/>
            <a:lstStyle/>
            <a:p>
              <a:endParaRPr lang="ja-JP" altLang="en-US" sz="1400">
                <a:latin typeface="+mn-ea"/>
                <a:ea typeface="+mn-ea"/>
              </a:endParaRPr>
            </a:p>
          </p:txBody>
        </p:sp>
        <p:sp>
          <p:nvSpPr>
            <p:cNvPr id="10" name="AutoShape 15"/>
            <p:cNvSpPr>
              <a:spLocks noChangeArrowheads="1"/>
            </p:cNvSpPr>
            <p:nvPr/>
          </p:nvSpPr>
          <p:spPr bwMode="auto">
            <a:xfrm>
              <a:off x="2590800" y="1943100"/>
              <a:ext cx="457200" cy="342900"/>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1" name="Line 16"/>
            <p:cNvSpPr>
              <a:spLocks noChangeShapeType="1"/>
            </p:cNvSpPr>
            <p:nvPr/>
          </p:nvSpPr>
          <p:spPr bwMode="auto">
            <a:xfrm>
              <a:off x="2362200" y="1714500"/>
              <a:ext cx="457200" cy="285750"/>
            </a:xfrm>
            <a:prstGeom prst="line">
              <a:avLst/>
            </a:prstGeom>
            <a:noFill/>
            <a:ln w="28575">
              <a:solidFill>
                <a:srgbClr val="0000FF"/>
              </a:solidFill>
              <a:round/>
              <a:headEnd type="none" w="sm" len="sm"/>
              <a:tailEnd type="none" w="sm" len="sm"/>
            </a:ln>
            <a:effectLst/>
          </p:spPr>
          <p:txBody>
            <a:bodyPr lIns="82114" tIns="41056" rIns="82114" bIns="41056" anchor="ctr"/>
            <a:lstStyle/>
            <a:p>
              <a:endParaRPr lang="ja-JP" altLang="en-US" sz="1400">
                <a:latin typeface="+mn-ea"/>
                <a:ea typeface="+mn-ea"/>
              </a:endParaRPr>
            </a:p>
          </p:txBody>
        </p:sp>
        <p:sp>
          <p:nvSpPr>
            <p:cNvPr id="12" name="AutoShape 17"/>
            <p:cNvSpPr>
              <a:spLocks noChangeArrowheads="1"/>
            </p:cNvSpPr>
            <p:nvPr/>
          </p:nvSpPr>
          <p:spPr bwMode="auto">
            <a:xfrm>
              <a:off x="2286000" y="2514600"/>
              <a:ext cx="457200" cy="342900"/>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3" name="Line 18"/>
            <p:cNvSpPr>
              <a:spLocks noChangeShapeType="1"/>
            </p:cNvSpPr>
            <p:nvPr/>
          </p:nvSpPr>
          <p:spPr bwMode="auto">
            <a:xfrm flipH="1">
              <a:off x="2514600" y="2286000"/>
              <a:ext cx="152400" cy="285750"/>
            </a:xfrm>
            <a:prstGeom prst="line">
              <a:avLst/>
            </a:prstGeom>
            <a:noFill/>
            <a:ln w="28575">
              <a:solidFill>
                <a:srgbClr val="0000FF"/>
              </a:solidFill>
              <a:round/>
              <a:headEnd type="none" w="sm" len="sm"/>
              <a:tailEnd type="none" w="sm" len="sm"/>
            </a:ln>
            <a:effectLst/>
          </p:spPr>
          <p:txBody>
            <a:bodyPr lIns="82114" tIns="41056" rIns="82114" bIns="41056" anchor="ctr"/>
            <a:lstStyle/>
            <a:p>
              <a:endParaRPr lang="ja-JP" altLang="en-US" sz="1400">
                <a:latin typeface="+mn-ea"/>
                <a:ea typeface="+mn-ea"/>
              </a:endParaRPr>
            </a:p>
          </p:txBody>
        </p:sp>
        <p:sp>
          <p:nvSpPr>
            <p:cNvPr id="14" name="AutoShape 19"/>
            <p:cNvSpPr>
              <a:spLocks noChangeArrowheads="1"/>
            </p:cNvSpPr>
            <p:nvPr/>
          </p:nvSpPr>
          <p:spPr bwMode="auto">
            <a:xfrm>
              <a:off x="2895600" y="2514600"/>
              <a:ext cx="457200" cy="3429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5" name="Line 20"/>
            <p:cNvSpPr>
              <a:spLocks noChangeShapeType="1"/>
            </p:cNvSpPr>
            <p:nvPr/>
          </p:nvSpPr>
          <p:spPr bwMode="auto">
            <a:xfrm>
              <a:off x="2819400" y="2286000"/>
              <a:ext cx="304800" cy="285750"/>
            </a:xfrm>
            <a:prstGeom prst="line">
              <a:avLst/>
            </a:prstGeom>
            <a:noFill/>
            <a:ln w="28575">
              <a:solidFill>
                <a:srgbClr val="0000FF"/>
              </a:solidFill>
              <a:round/>
              <a:headEnd type="none" w="sm" len="sm"/>
              <a:tailEnd type="none" w="sm" len="sm"/>
            </a:ln>
            <a:effectLst/>
          </p:spPr>
          <p:txBody>
            <a:bodyPr lIns="82114" tIns="41056" rIns="82114" bIns="41056" anchor="ctr"/>
            <a:lstStyle/>
            <a:p>
              <a:endParaRPr lang="ja-JP" altLang="en-US" sz="1400">
                <a:latin typeface="+mn-ea"/>
                <a:ea typeface="+mn-ea"/>
              </a:endParaRPr>
            </a:p>
          </p:txBody>
        </p:sp>
        <p:sp>
          <p:nvSpPr>
            <p:cNvPr id="16" name="AutoShape 21"/>
            <p:cNvSpPr>
              <a:spLocks noChangeArrowheads="1"/>
            </p:cNvSpPr>
            <p:nvPr/>
          </p:nvSpPr>
          <p:spPr bwMode="auto">
            <a:xfrm>
              <a:off x="1143000" y="2514600"/>
              <a:ext cx="457200" cy="3429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7" name="Line 22"/>
            <p:cNvSpPr>
              <a:spLocks noChangeShapeType="1"/>
            </p:cNvSpPr>
            <p:nvPr/>
          </p:nvSpPr>
          <p:spPr bwMode="auto">
            <a:xfrm flipH="1">
              <a:off x="1371600" y="2286000"/>
              <a:ext cx="304800" cy="285750"/>
            </a:xfrm>
            <a:prstGeom prst="line">
              <a:avLst/>
            </a:prstGeom>
            <a:noFill/>
            <a:ln w="28575">
              <a:solidFill>
                <a:srgbClr val="0000FF"/>
              </a:solidFill>
              <a:round/>
              <a:headEnd type="none" w="sm" len="sm"/>
              <a:tailEnd type="none" w="sm" len="sm"/>
            </a:ln>
            <a:effectLst/>
          </p:spPr>
          <p:txBody>
            <a:bodyPr lIns="82114" tIns="41056" rIns="82114" bIns="41056" anchor="ctr"/>
            <a:lstStyle/>
            <a:p>
              <a:endParaRPr lang="ja-JP" altLang="en-US" sz="1400">
                <a:latin typeface="+mn-ea"/>
                <a:ea typeface="+mn-ea"/>
              </a:endParaRPr>
            </a:p>
          </p:txBody>
        </p:sp>
        <p:sp>
          <p:nvSpPr>
            <p:cNvPr id="18" name="AutoShape 23"/>
            <p:cNvSpPr>
              <a:spLocks noChangeArrowheads="1"/>
            </p:cNvSpPr>
            <p:nvPr/>
          </p:nvSpPr>
          <p:spPr bwMode="auto">
            <a:xfrm>
              <a:off x="1752600" y="2514600"/>
              <a:ext cx="457200" cy="3429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9" name="Line 24"/>
            <p:cNvSpPr>
              <a:spLocks noChangeShapeType="1"/>
            </p:cNvSpPr>
            <p:nvPr/>
          </p:nvSpPr>
          <p:spPr bwMode="auto">
            <a:xfrm>
              <a:off x="1828800" y="2286000"/>
              <a:ext cx="152400" cy="285750"/>
            </a:xfrm>
            <a:prstGeom prst="line">
              <a:avLst/>
            </a:prstGeom>
            <a:noFill/>
            <a:ln w="28575">
              <a:solidFill>
                <a:srgbClr val="0000FF"/>
              </a:solidFill>
              <a:round/>
              <a:headEnd type="none" w="sm" len="sm"/>
              <a:tailEnd type="none" w="sm" len="sm"/>
            </a:ln>
            <a:effectLst/>
          </p:spPr>
          <p:txBody>
            <a:bodyPr lIns="82114" tIns="41056" rIns="82114" bIns="41056" anchor="ctr"/>
            <a:lstStyle/>
            <a:p>
              <a:endParaRPr lang="ja-JP" altLang="en-US" sz="1400">
                <a:latin typeface="+mn-ea"/>
                <a:ea typeface="+mn-ea"/>
              </a:endParaRPr>
            </a:p>
          </p:txBody>
        </p:sp>
        <p:sp>
          <p:nvSpPr>
            <p:cNvPr id="20" name="AutoShape 25"/>
            <p:cNvSpPr>
              <a:spLocks noChangeArrowheads="1"/>
            </p:cNvSpPr>
            <p:nvPr/>
          </p:nvSpPr>
          <p:spPr bwMode="auto">
            <a:xfrm>
              <a:off x="1066800" y="36576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21" name="AutoShape 26"/>
            <p:cNvSpPr>
              <a:spLocks noChangeArrowheads="1"/>
            </p:cNvSpPr>
            <p:nvPr/>
          </p:nvSpPr>
          <p:spPr bwMode="auto">
            <a:xfrm>
              <a:off x="1295400" y="36576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22" name="AutoShape 27"/>
            <p:cNvSpPr>
              <a:spLocks noChangeArrowheads="1"/>
            </p:cNvSpPr>
            <p:nvPr/>
          </p:nvSpPr>
          <p:spPr bwMode="auto">
            <a:xfrm>
              <a:off x="1524000" y="36576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23" name="AutoShape 28"/>
            <p:cNvSpPr>
              <a:spLocks noChangeArrowheads="1"/>
            </p:cNvSpPr>
            <p:nvPr/>
          </p:nvSpPr>
          <p:spPr bwMode="auto">
            <a:xfrm>
              <a:off x="1752600" y="36576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24" name="AutoShape 29"/>
            <p:cNvSpPr>
              <a:spLocks noChangeArrowheads="1"/>
            </p:cNvSpPr>
            <p:nvPr/>
          </p:nvSpPr>
          <p:spPr bwMode="auto">
            <a:xfrm>
              <a:off x="1981200" y="36576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25" name="AutoShape 30"/>
            <p:cNvSpPr>
              <a:spLocks noChangeArrowheads="1"/>
            </p:cNvSpPr>
            <p:nvPr/>
          </p:nvSpPr>
          <p:spPr bwMode="auto">
            <a:xfrm>
              <a:off x="2209800" y="36576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26" name="AutoShape 31"/>
            <p:cNvSpPr>
              <a:spLocks noChangeArrowheads="1"/>
            </p:cNvSpPr>
            <p:nvPr/>
          </p:nvSpPr>
          <p:spPr bwMode="auto">
            <a:xfrm>
              <a:off x="2438400" y="36576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27" name="AutoShape 32"/>
            <p:cNvSpPr>
              <a:spLocks noChangeArrowheads="1"/>
            </p:cNvSpPr>
            <p:nvPr/>
          </p:nvSpPr>
          <p:spPr bwMode="auto">
            <a:xfrm>
              <a:off x="2667000" y="36576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28" name="AutoShape 33"/>
            <p:cNvSpPr>
              <a:spLocks noChangeArrowheads="1"/>
            </p:cNvSpPr>
            <p:nvPr/>
          </p:nvSpPr>
          <p:spPr bwMode="auto">
            <a:xfrm>
              <a:off x="2895600" y="36576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29" name="AutoShape 34"/>
            <p:cNvSpPr>
              <a:spLocks noChangeArrowheads="1"/>
            </p:cNvSpPr>
            <p:nvPr/>
          </p:nvSpPr>
          <p:spPr bwMode="auto">
            <a:xfrm>
              <a:off x="3124200" y="36576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30" name="AutoShape 35"/>
            <p:cNvSpPr>
              <a:spLocks noChangeArrowheads="1"/>
            </p:cNvSpPr>
            <p:nvPr/>
          </p:nvSpPr>
          <p:spPr bwMode="auto">
            <a:xfrm>
              <a:off x="1066800" y="348615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31" name="AutoShape 36"/>
            <p:cNvSpPr>
              <a:spLocks noChangeArrowheads="1"/>
            </p:cNvSpPr>
            <p:nvPr/>
          </p:nvSpPr>
          <p:spPr bwMode="auto">
            <a:xfrm>
              <a:off x="1295400" y="348615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32" name="AutoShape 37"/>
            <p:cNvSpPr>
              <a:spLocks noChangeArrowheads="1"/>
            </p:cNvSpPr>
            <p:nvPr/>
          </p:nvSpPr>
          <p:spPr bwMode="auto">
            <a:xfrm>
              <a:off x="1524000" y="348615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33" name="AutoShape 38"/>
            <p:cNvSpPr>
              <a:spLocks noChangeArrowheads="1"/>
            </p:cNvSpPr>
            <p:nvPr/>
          </p:nvSpPr>
          <p:spPr bwMode="auto">
            <a:xfrm>
              <a:off x="1752600" y="348615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34" name="AutoShape 39"/>
            <p:cNvSpPr>
              <a:spLocks noChangeArrowheads="1"/>
            </p:cNvSpPr>
            <p:nvPr/>
          </p:nvSpPr>
          <p:spPr bwMode="auto">
            <a:xfrm>
              <a:off x="1981200" y="348615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35" name="AutoShape 40"/>
            <p:cNvSpPr>
              <a:spLocks noChangeArrowheads="1"/>
            </p:cNvSpPr>
            <p:nvPr/>
          </p:nvSpPr>
          <p:spPr bwMode="auto">
            <a:xfrm>
              <a:off x="2209800" y="3486150"/>
              <a:ext cx="304800" cy="228600"/>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36" name="AutoShape 41"/>
            <p:cNvSpPr>
              <a:spLocks noChangeArrowheads="1"/>
            </p:cNvSpPr>
            <p:nvPr/>
          </p:nvSpPr>
          <p:spPr bwMode="auto">
            <a:xfrm>
              <a:off x="2438400" y="348615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37" name="AutoShape 42"/>
            <p:cNvSpPr>
              <a:spLocks noChangeArrowheads="1"/>
            </p:cNvSpPr>
            <p:nvPr/>
          </p:nvSpPr>
          <p:spPr bwMode="auto">
            <a:xfrm>
              <a:off x="2667000" y="348615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38" name="AutoShape 43"/>
            <p:cNvSpPr>
              <a:spLocks noChangeArrowheads="1"/>
            </p:cNvSpPr>
            <p:nvPr/>
          </p:nvSpPr>
          <p:spPr bwMode="auto">
            <a:xfrm>
              <a:off x="2895600" y="348615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39" name="AutoShape 44"/>
            <p:cNvSpPr>
              <a:spLocks noChangeArrowheads="1"/>
            </p:cNvSpPr>
            <p:nvPr/>
          </p:nvSpPr>
          <p:spPr bwMode="auto">
            <a:xfrm>
              <a:off x="3124200" y="348615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40" name="AutoShape 45"/>
            <p:cNvSpPr>
              <a:spLocks noChangeArrowheads="1"/>
            </p:cNvSpPr>
            <p:nvPr/>
          </p:nvSpPr>
          <p:spPr bwMode="auto">
            <a:xfrm>
              <a:off x="1066800" y="33147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41" name="AutoShape 46"/>
            <p:cNvSpPr>
              <a:spLocks noChangeArrowheads="1"/>
            </p:cNvSpPr>
            <p:nvPr/>
          </p:nvSpPr>
          <p:spPr bwMode="auto">
            <a:xfrm>
              <a:off x="1295400" y="33147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42" name="AutoShape 47"/>
            <p:cNvSpPr>
              <a:spLocks noChangeArrowheads="1"/>
            </p:cNvSpPr>
            <p:nvPr/>
          </p:nvSpPr>
          <p:spPr bwMode="auto">
            <a:xfrm>
              <a:off x="1524000" y="33147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43" name="AutoShape 48"/>
            <p:cNvSpPr>
              <a:spLocks noChangeArrowheads="1"/>
            </p:cNvSpPr>
            <p:nvPr/>
          </p:nvSpPr>
          <p:spPr bwMode="auto">
            <a:xfrm>
              <a:off x="1752600" y="33147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44" name="AutoShape 49"/>
            <p:cNvSpPr>
              <a:spLocks noChangeArrowheads="1"/>
            </p:cNvSpPr>
            <p:nvPr/>
          </p:nvSpPr>
          <p:spPr bwMode="auto">
            <a:xfrm>
              <a:off x="1981200" y="33147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45" name="AutoShape 50"/>
            <p:cNvSpPr>
              <a:spLocks noChangeArrowheads="1"/>
            </p:cNvSpPr>
            <p:nvPr/>
          </p:nvSpPr>
          <p:spPr bwMode="auto">
            <a:xfrm>
              <a:off x="2209800" y="33147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46" name="AutoShape 51"/>
            <p:cNvSpPr>
              <a:spLocks noChangeArrowheads="1"/>
            </p:cNvSpPr>
            <p:nvPr/>
          </p:nvSpPr>
          <p:spPr bwMode="auto">
            <a:xfrm>
              <a:off x="2438400" y="33147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47" name="AutoShape 52"/>
            <p:cNvSpPr>
              <a:spLocks noChangeArrowheads="1"/>
            </p:cNvSpPr>
            <p:nvPr/>
          </p:nvSpPr>
          <p:spPr bwMode="auto">
            <a:xfrm>
              <a:off x="2667000" y="33147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48" name="AutoShape 53"/>
            <p:cNvSpPr>
              <a:spLocks noChangeArrowheads="1"/>
            </p:cNvSpPr>
            <p:nvPr/>
          </p:nvSpPr>
          <p:spPr bwMode="auto">
            <a:xfrm>
              <a:off x="2895600" y="33147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49" name="AutoShape 54"/>
            <p:cNvSpPr>
              <a:spLocks noChangeArrowheads="1"/>
            </p:cNvSpPr>
            <p:nvPr/>
          </p:nvSpPr>
          <p:spPr bwMode="auto">
            <a:xfrm>
              <a:off x="3124200" y="33147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50" name="AutoShape 55"/>
            <p:cNvSpPr>
              <a:spLocks noChangeArrowheads="1"/>
            </p:cNvSpPr>
            <p:nvPr/>
          </p:nvSpPr>
          <p:spPr bwMode="auto">
            <a:xfrm>
              <a:off x="1066800" y="314325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51" name="AutoShape 56"/>
            <p:cNvSpPr>
              <a:spLocks noChangeArrowheads="1"/>
            </p:cNvSpPr>
            <p:nvPr/>
          </p:nvSpPr>
          <p:spPr bwMode="auto">
            <a:xfrm>
              <a:off x="1295400" y="314325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52" name="AutoShape 57"/>
            <p:cNvSpPr>
              <a:spLocks noChangeArrowheads="1"/>
            </p:cNvSpPr>
            <p:nvPr/>
          </p:nvSpPr>
          <p:spPr bwMode="auto">
            <a:xfrm>
              <a:off x="1524000" y="314325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53" name="AutoShape 58"/>
            <p:cNvSpPr>
              <a:spLocks noChangeArrowheads="1"/>
            </p:cNvSpPr>
            <p:nvPr/>
          </p:nvSpPr>
          <p:spPr bwMode="auto">
            <a:xfrm>
              <a:off x="1752600" y="314325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54" name="AutoShape 59"/>
            <p:cNvSpPr>
              <a:spLocks noChangeArrowheads="1"/>
            </p:cNvSpPr>
            <p:nvPr/>
          </p:nvSpPr>
          <p:spPr bwMode="auto">
            <a:xfrm>
              <a:off x="1981200" y="314325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55" name="AutoShape 60"/>
            <p:cNvSpPr>
              <a:spLocks noChangeArrowheads="1"/>
            </p:cNvSpPr>
            <p:nvPr/>
          </p:nvSpPr>
          <p:spPr bwMode="auto">
            <a:xfrm>
              <a:off x="2209800" y="314325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56" name="AutoShape 61"/>
            <p:cNvSpPr>
              <a:spLocks noChangeArrowheads="1"/>
            </p:cNvSpPr>
            <p:nvPr/>
          </p:nvSpPr>
          <p:spPr bwMode="auto">
            <a:xfrm>
              <a:off x="2438400" y="314325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57" name="AutoShape 62"/>
            <p:cNvSpPr>
              <a:spLocks noChangeArrowheads="1"/>
            </p:cNvSpPr>
            <p:nvPr/>
          </p:nvSpPr>
          <p:spPr bwMode="auto">
            <a:xfrm>
              <a:off x="2667000" y="314325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58" name="AutoShape 63"/>
            <p:cNvSpPr>
              <a:spLocks noChangeArrowheads="1"/>
            </p:cNvSpPr>
            <p:nvPr/>
          </p:nvSpPr>
          <p:spPr bwMode="auto">
            <a:xfrm>
              <a:off x="2895600" y="314325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59" name="AutoShape 64"/>
            <p:cNvSpPr>
              <a:spLocks noChangeArrowheads="1"/>
            </p:cNvSpPr>
            <p:nvPr/>
          </p:nvSpPr>
          <p:spPr bwMode="auto">
            <a:xfrm>
              <a:off x="3124200" y="314325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60" name="AutoShape 65"/>
            <p:cNvSpPr>
              <a:spLocks noChangeArrowheads="1"/>
            </p:cNvSpPr>
            <p:nvPr/>
          </p:nvSpPr>
          <p:spPr bwMode="auto">
            <a:xfrm>
              <a:off x="1066800" y="29718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61" name="AutoShape 66"/>
            <p:cNvSpPr>
              <a:spLocks noChangeArrowheads="1"/>
            </p:cNvSpPr>
            <p:nvPr/>
          </p:nvSpPr>
          <p:spPr bwMode="auto">
            <a:xfrm>
              <a:off x="1295400" y="29718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62" name="AutoShape 67"/>
            <p:cNvSpPr>
              <a:spLocks noChangeArrowheads="1"/>
            </p:cNvSpPr>
            <p:nvPr/>
          </p:nvSpPr>
          <p:spPr bwMode="auto">
            <a:xfrm>
              <a:off x="1524000" y="29718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63" name="AutoShape 68"/>
            <p:cNvSpPr>
              <a:spLocks noChangeArrowheads="1"/>
            </p:cNvSpPr>
            <p:nvPr/>
          </p:nvSpPr>
          <p:spPr bwMode="auto">
            <a:xfrm>
              <a:off x="1752600" y="29718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64" name="AutoShape 69"/>
            <p:cNvSpPr>
              <a:spLocks noChangeArrowheads="1"/>
            </p:cNvSpPr>
            <p:nvPr/>
          </p:nvSpPr>
          <p:spPr bwMode="auto">
            <a:xfrm>
              <a:off x="1981200" y="29718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65" name="AutoShape 70"/>
            <p:cNvSpPr>
              <a:spLocks noChangeArrowheads="1"/>
            </p:cNvSpPr>
            <p:nvPr/>
          </p:nvSpPr>
          <p:spPr bwMode="auto">
            <a:xfrm>
              <a:off x="2209800" y="29718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66" name="AutoShape 71"/>
            <p:cNvSpPr>
              <a:spLocks noChangeArrowheads="1"/>
            </p:cNvSpPr>
            <p:nvPr/>
          </p:nvSpPr>
          <p:spPr bwMode="auto">
            <a:xfrm>
              <a:off x="2438400" y="29718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67" name="AutoShape 72"/>
            <p:cNvSpPr>
              <a:spLocks noChangeArrowheads="1"/>
            </p:cNvSpPr>
            <p:nvPr/>
          </p:nvSpPr>
          <p:spPr bwMode="auto">
            <a:xfrm>
              <a:off x="2667000" y="29718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68" name="AutoShape 73"/>
            <p:cNvSpPr>
              <a:spLocks noChangeArrowheads="1"/>
            </p:cNvSpPr>
            <p:nvPr/>
          </p:nvSpPr>
          <p:spPr bwMode="auto">
            <a:xfrm>
              <a:off x="2895600" y="29718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69" name="AutoShape 74"/>
            <p:cNvSpPr>
              <a:spLocks noChangeArrowheads="1"/>
            </p:cNvSpPr>
            <p:nvPr/>
          </p:nvSpPr>
          <p:spPr bwMode="auto">
            <a:xfrm>
              <a:off x="3124200" y="2971800"/>
              <a:ext cx="304800" cy="228600"/>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70" name="Rectangle 75"/>
            <p:cNvSpPr>
              <a:spLocks noChangeArrowheads="1"/>
            </p:cNvSpPr>
            <p:nvPr/>
          </p:nvSpPr>
          <p:spPr bwMode="auto">
            <a:xfrm>
              <a:off x="228600" y="3143250"/>
              <a:ext cx="762000" cy="276813"/>
            </a:xfrm>
            <a:prstGeom prst="rect">
              <a:avLst/>
            </a:prstGeom>
            <a:solidFill>
              <a:srgbClr val="FFFF99"/>
            </a:solidFill>
            <a:ln w="12700">
              <a:solidFill>
                <a:schemeClr val="tx1"/>
              </a:solidFill>
              <a:miter lim="800000"/>
              <a:headEnd type="none" w="sm" len="sm"/>
              <a:tailEnd type="none" w="sm" len="sm"/>
            </a:ln>
            <a:effectLst/>
          </p:spPr>
          <p:txBody>
            <a:bodyPr lIns="82114" tIns="41056" rIns="82114" bIns="41056">
              <a:spAutoFit/>
            </a:bodyPr>
            <a:lstStyle/>
            <a:p>
              <a:pPr algn="ctr" defTabSz="814388" eaLnBrk="0" hangingPunct="0">
                <a:spcBef>
                  <a:spcPct val="0"/>
                </a:spcBef>
              </a:pPr>
              <a:r>
                <a:rPr lang="ja-JP" altLang="en-US" sz="1400" b="0">
                  <a:solidFill>
                    <a:srgbClr val="000066"/>
                  </a:solidFill>
                  <a:latin typeface="+mn-ea"/>
                  <a:ea typeface="+mn-ea"/>
                </a:rPr>
                <a:t>表</a:t>
              </a:r>
            </a:p>
          </p:txBody>
        </p:sp>
        <p:sp>
          <p:nvSpPr>
            <p:cNvPr id="71" name="Freeform 76"/>
            <p:cNvSpPr>
              <a:spLocks/>
            </p:cNvSpPr>
            <p:nvPr/>
          </p:nvSpPr>
          <p:spPr bwMode="auto">
            <a:xfrm>
              <a:off x="2209800" y="1428750"/>
              <a:ext cx="508000" cy="2114550"/>
            </a:xfrm>
            <a:custGeom>
              <a:avLst/>
              <a:gdLst/>
              <a:ahLst/>
              <a:cxnLst>
                <a:cxn ang="0">
                  <a:pos x="8" y="0"/>
                </a:cxn>
                <a:cxn ang="0">
                  <a:pos x="296" y="432"/>
                </a:cxn>
                <a:cxn ang="0">
                  <a:pos x="152" y="1008"/>
                </a:cxn>
                <a:cxn ang="0">
                  <a:pos x="8" y="1344"/>
                </a:cxn>
                <a:cxn ang="0">
                  <a:pos x="104" y="1776"/>
                </a:cxn>
              </a:cxnLst>
              <a:rect l="0" t="0" r="r" b="b"/>
              <a:pathLst>
                <a:path w="320" h="1776">
                  <a:moveTo>
                    <a:pt x="8" y="0"/>
                  </a:moveTo>
                  <a:cubicBezTo>
                    <a:pt x="140" y="132"/>
                    <a:pt x="272" y="264"/>
                    <a:pt x="296" y="432"/>
                  </a:cubicBezTo>
                  <a:cubicBezTo>
                    <a:pt x="320" y="600"/>
                    <a:pt x="200" y="856"/>
                    <a:pt x="152" y="1008"/>
                  </a:cubicBezTo>
                  <a:cubicBezTo>
                    <a:pt x="104" y="1160"/>
                    <a:pt x="16" y="1216"/>
                    <a:pt x="8" y="1344"/>
                  </a:cubicBezTo>
                  <a:cubicBezTo>
                    <a:pt x="0" y="1472"/>
                    <a:pt x="52" y="1624"/>
                    <a:pt x="104" y="1776"/>
                  </a:cubicBezTo>
                </a:path>
              </a:pathLst>
            </a:custGeom>
            <a:noFill/>
            <a:ln w="57150" cap="flat" cmpd="sng">
              <a:solidFill>
                <a:srgbClr val="FF0000"/>
              </a:solidFill>
              <a:prstDash val="solid"/>
              <a:round/>
              <a:headEnd type="none" w="sm" len="sm"/>
              <a:tailEnd type="triangle" w="med" len="med"/>
            </a:ln>
            <a:effectLst/>
          </p:spPr>
          <p:txBody>
            <a:bodyPr lIns="82114" tIns="41056" rIns="82114" bIns="41056" anchor="ctr"/>
            <a:lstStyle/>
            <a:p>
              <a:endParaRPr lang="ja-JP" altLang="en-US" sz="1400">
                <a:latin typeface="+mn-ea"/>
                <a:ea typeface="+mn-ea"/>
              </a:endParaRPr>
            </a:p>
          </p:txBody>
        </p:sp>
        <p:sp>
          <p:nvSpPr>
            <p:cNvPr id="72" name="Rectangle 77"/>
            <p:cNvSpPr>
              <a:spLocks noChangeArrowheads="1"/>
            </p:cNvSpPr>
            <p:nvPr/>
          </p:nvSpPr>
          <p:spPr bwMode="auto">
            <a:xfrm>
              <a:off x="464903" y="1485900"/>
              <a:ext cx="1363897" cy="276813"/>
            </a:xfrm>
            <a:prstGeom prst="rect">
              <a:avLst/>
            </a:prstGeom>
            <a:solidFill>
              <a:srgbClr val="FFFF99"/>
            </a:solidFill>
            <a:ln w="12700">
              <a:solidFill>
                <a:schemeClr val="tx1"/>
              </a:solidFill>
              <a:miter lim="800000"/>
              <a:headEnd type="none" w="sm" len="sm"/>
              <a:tailEnd type="none" w="sm" len="sm"/>
            </a:ln>
            <a:effectLst/>
          </p:spPr>
          <p:txBody>
            <a:bodyPr wrap="square" lIns="82114" tIns="41056" rIns="82114" bIns="41056">
              <a:spAutoFit/>
            </a:bodyPr>
            <a:lstStyle/>
            <a:p>
              <a:pPr algn="ctr" defTabSz="814388" eaLnBrk="0" hangingPunct="0">
                <a:spcBef>
                  <a:spcPct val="0"/>
                </a:spcBef>
              </a:pPr>
              <a:r>
                <a:rPr lang="ja-JP" altLang="en-US" sz="1400" b="0" dirty="0">
                  <a:solidFill>
                    <a:srgbClr val="000066"/>
                  </a:solidFill>
                  <a:latin typeface="+mn-ea"/>
                  <a:ea typeface="+mn-ea"/>
                </a:rPr>
                <a:t>インデックス</a:t>
              </a:r>
            </a:p>
          </p:txBody>
        </p:sp>
        <p:grpSp>
          <p:nvGrpSpPr>
            <p:cNvPr id="73" name="Group 78"/>
            <p:cNvGrpSpPr>
              <a:grpSpLocks/>
            </p:cNvGrpSpPr>
            <p:nvPr/>
          </p:nvGrpSpPr>
          <p:grpSpPr bwMode="auto">
            <a:xfrm>
              <a:off x="6477000" y="2057400"/>
              <a:ext cx="990600" cy="1771650"/>
              <a:chOff x="3312" y="2016"/>
              <a:chExt cx="624" cy="1488"/>
            </a:xfrm>
          </p:grpSpPr>
          <p:sp>
            <p:nvSpPr>
              <p:cNvPr id="74" name="AutoShape 79"/>
              <p:cNvSpPr>
                <a:spLocks noChangeArrowheads="1"/>
              </p:cNvSpPr>
              <p:nvPr/>
            </p:nvSpPr>
            <p:spPr bwMode="auto">
              <a:xfrm>
                <a:off x="3312" y="3312"/>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75" name="AutoShape 80"/>
              <p:cNvSpPr>
                <a:spLocks noChangeArrowheads="1"/>
              </p:cNvSpPr>
              <p:nvPr/>
            </p:nvSpPr>
            <p:spPr bwMode="auto">
              <a:xfrm>
                <a:off x="3456" y="3312"/>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76" name="AutoShape 81"/>
              <p:cNvSpPr>
                <a:spLocks noChangeArrowheads="1"/>
              </p:cNvSpPr>
              <p:nvPr/>
            </p:nvSpPr>
            <p:spPr bwMode="auto">
              <a:xfrm>
                <a:off x="3600" y="3312"/>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77" name="AutoShape 82"/>
              <p:cNvSpPr>
                <a:spLocks noChangeArrowheads="1"/>
              </p:cNvSpPr>
              <p:nvPr/>
            </p:nvSpPr>
            <p:spPr bwMode="auto">
              <a:xfrm>
                <a:off x="3744" y="3312"/>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78" name="AutoShape 83"/>
              <p:cNvSpPr>
                <a:spLocks noChangeArrowheads="1"/>
              </p:cNvSpPr>
              <p:nvPr/>
            </p:nvSpPr>
            <p:spPr bwMode="auto">
              <a:xfrm>
                <a:off x="3312" y="3168"/>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79" name="AutoShape 84"/>
              <p:cNvSpPr>
                <a:spLocks noChangeArrowheads="1"/>
              </p:cNvSpPr>
              <p:nvPr/>
            </p:nvSpPr>
            <p:spPr bwMode="auto">
              <a:xfrm>
                <a:off x="3456" y="3168"/>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80" name="AutoShape 85"/>
              <p:cNvSpPr>
                <a:spLocks noChangeArrowheads="1"/>
              </p:cNvSpPr>
              <p:nvPr/>
            </p:nvSpPr>
            <p:spPr bwMode="auto">
              <a:xfrm>
                <a:off x="3600" y="3168"/>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81" name="AutoShape 86"/>
              <p:cNvSpPr>
                <a:spLocks noChangeArrowheads="1"/>
              </p:cNvSpPr>
              <p:nvPr/>
            </p:nvSpPr>
            <p:spPr bwMode="auto">
              <a:xfrm>
                <a:off x="3744" y="3168"/>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82" name="AutoShape 87"/>
              <p:cNvSpPr>
                <a:spLocks noChangeArrowheads="1"/>
              </p:cNvSpPr>
              <p:nvPr/>
            </p:nvSpPr>
            <p:spPr bwMode="auto">
              <a:xfrm>
                <a:off x="3312" y="3024"/>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83" name="AutoShape 88"/>
              <p:cNvSpPr>
                <a:spLocks noChangeArrowheads="1"/>
              </p:cNvSpPr>
              <p:nvPr/>
            </p:nvSpPr>
            <p:spPr bwMode="auto">
              <a:xfrm>
                <a:off x="3456" y="3024"/>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84" name="AutoShape 89"/>
              <p:cNvSpPr>
                <a:spLocks noChangeArrowheads="1"/>
              </p:cNvSpPr>
              <p:nvPr/>
            </p:nvSpPr>
            <p:spPr bwMode="auto">
              <a:xfrm>
                <a:off x="3600" y="3024"/>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85" name="AutoShape 90"/>
              <p:cNvSpPr>
                <a:spLocks noChangeArrowheads="1"/>
              </p:cNvSpPr>
              <p:nvPr/>
            </p:nvSpPr>
            <p:spPr bwMode="auto">
              <a:xfrm>
                <a:off x="3744" y="3024"/>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86" name="AutoShape 91"/>
              <p:cNvSpPr>
                <a:spLocks noChangeArrowheads="1"/>
              </p:cNvSpPr>
              <p:nvPr/>
            </p:nvSpPr>
            <p:spPr bwMode="auto">
              <a:xfrm>
                <a:off x="3312" y="2880"/>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87" name="AutoShape 92"/>
              <p:cNvSpPr>
                <a:spLocks noChangeArrowheads="1"/>
              </p:cNvSpPr>
              <p:nvPr/>
            </p:nvSpPr>
            <p:spPr bwMode="auto">
              <a:xfrm>
                <a:off x="3456" y="2880"/>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88" name="AutoShape 93"/>
              <p:cNvSpPr>
                <a:spLocks noChangeArrowheads="1"/>
              </p:cNvSpPr>
              <p:nvPr/>
            </p:nvSpPr>
            <p:spPr bwMode="auto">
              <a:xfrm>
                <a:off x="3600" y="2880"/>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89" name="AutoShape 94"/>
              <p:cNvSpPr>
                <a:spLocks noChangeArrowheads="1"/>
              </p:cNvSpPr>
              <p:nvPr/>
            </p:nvSpPr>
            <p:spPr bwMode="auto">
              <a:xfrm>
                <a:off x="3744" y="2880"/>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90" name="AutoShape 95"/>
              <p:cNvSpPr>
                <a:spLocks noChangeArrowheads="1"/>
              </p:cNvSpPr>
              <p:nvPr/>
            </p:nvSpPr>
            <p:spPr bwMode="auto">
              <a:xfrm>
                <a:off x="3312" y="2736"/>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91" name="AutoShape 96"/>
              <p:cNvSpPr>
                <a:spLocks noChangeArrowheads="1"/>
              </p:cNvSpPr>
              <p:nvPr/>
            </p:nvSpPr>
            <p:spPr bwMode="auto">
              <a:xfrm>
                <a:off x="3456" y="2736"/>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92" name="AutoShape 97"/>
              <p:cNvSpPr>
                <a:spLocks noChangeArrowheads="1"/>
              </p:cNvSpPr>
              <p:nvPr/>
            </p:nvSpPr>
            <p:spPr bwMode="auto">
              <a:xfrm>
                <a:off x="3600" y="2736"/>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93" name="AutoShape 98"/>
              <p:cNvSpPr>
                <a:spLocks noChangeArrowheads="1"/>
              </p:cNvSpPr>
              <p:nvPr/>
            </p:nvSpPr>
            <p:spPr bwMode="auto">
              <a:xfrm>
                <a:off x="3744" y="2736"/>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94" name="AutoShape 99"/>
              <p:cNvSpPr>
                <a:spLocks noChangeArrowheads="1"/>
              </p:cNvSpPr>
              <p:nvPr/>
            </p:nvSpPr>
            <p:spPr bwMode="auto">
              <a:xfrm>
                <a:off x="3312" y="2592"/>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95" name="AutoShape 100"/>
              <p:cNvSpPr>
                <a:spLocks noChangeArrowheads="1"/>
              </p:cNvSpPr>
              <p:nvPr/>
            </p:nvSpPr>
            <p:spPr bwMode="auto">
              <a:xfrm>
                <a:off x="3456" y="2592"/>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96" name="AutoShape 101"/>
              <p:cNvSpPr>
                <a:spLocks noChangeArrowheads="1"/>
              </p:cNvSpPr>
              <p:nvPr/>
            </p:nvSpPr>
            <p:spPr bwMode="auto">
              <a:xfrm>
                <a:off x="3600" y="2592"/>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97" name="AutoShape 102"/>
              <p:cNvSpPr>
                <a:spLocks noChangeArrowheads="1"/>
              </p:cNvSpPr>
              <p:nvPr/>
            </p:nvSpPr>
            <p:spPr bwMode="auto">
              <a:xfrm>
                <a:off x="3744" y="2592"/>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98" name="AutoShape 103"/>
              <p:cNvSpPr>
                <a:spLocks noChangeArrowheads="1"/>
              </p:cNvSpPr>
              <p:nvPr/>
            </p:nvSpPr>
            <p:spPr bwMode="auto">
              <a:xfrm>
                <a:off x="3312" y="2448"/>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99" name="AutoShape 104"/>
              <p:cNvSpPr>
                <a:spLocks noChangeArrowheads="1"/>
              </p:cNvSpPr>
              <p:nvPr/>
            </p:nvSpPr>
            <p:spPr bwMode="auto">
              <a:xfrm>
                <a:off x="3456" y="2448"/>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00" name="AutoShape 105"/>
              <p:cNvSpPr>
                <a:spLocks noChangeArrowheads="1"/>
              </p:cNvSpPr>
              <p:nvPr/>
            </p:nvSpPr>
            <p:spPr bwMode="auto">
              <a:xfrm>
                <a:off x="3600" y="2448"/>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01" name="AutoShape 106"/>
              <p:cNvSpPr>
                <a:spLocks noChangeArrowheads="1"/>
              </p:cNvSpPr>
              <p:nvPr/>
            </p:nvSpPr>
            <p:spPr bwMode="auto">
              <a:xfrm>
                <a:off x="3744" y="2448"/>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02" name="AutoShape 107"/>
              <p:cNvSpPr>
                <a:spLocks noChangeArrowheads="1"/>
              </p:cNvSpPr>
              <p:nvPr/>
            </p:nvSpPr>
            <p:spPr bwMode="auto">
              <a:xfrm>
                <a:off x="3312" y="2304"/>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03" name="AutoShape 108"/>
              <p:cNvSpPr>
                <a:spLocks noChangeArrowheads="1"/>
              </p:cNvSpPr>
              <p:nvPr/>
            </p:nvSpPr>
            <p:spPr bwMode="auto">
              <a:xfrm>
                <a:off x="3456" y="2304"/>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04" name="AutoShape 109"/>
              <p:cNvSpPr>
                <a:spLocks noChangeArrowheads="1"/>
              </p:cNvSpPr>
              <p:nvPr/>
            </p:nvSpPr>
            <p:spPr bwMode="auto">
              <a:xfrm>
                <a:off x="3600" y="2304"/>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05" name="AutoShape 110"/>
              <p:cNvSpPr>
                <a:spLocks noChangeArrowheads="1"/>
              </p:cNvSpPr>
              <p:nvPr/>
            </p:nvSpPr>
            <p:spPr bwMode="auto">
              <a:xfrm>
                <a:off x="3744" y="2304"/>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06" name="AutoShape 111"/>
              <p:cNvSpPr>
                <a:spLocks noChangeArrowheads="1"/>
              </p:cNvSpPr>
              <p:nvPr/>
            </p:nvSpPr>
            <p:spPr bwMode="auto">
              <a:xfrm>
                <a:off x="3312" y="2160"/>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07" name="AutoShape 112"/>
              <p:cNvSpPr>
                <a:spLocks noChangeArrowheads="1"/>
              </p:cNvSpPr>
              <p:nvPr/>
            </p:nvSpPr>
            <p:spPr bwMode="auto">
              <a:xfrm>
                <a:off x="3456" y="2160"/>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08" name="AutoShape 113"/>
              <p:cNvSpPr>
                <a:spLocks noChangeArrowheads="1"/>
              </p:cNvSpPr>
              <p:nvPr/>
            </p:nvSpPr>
            <p:spPr bwMode="auto">
              <a:xfrm>
                <a:off x="3600" y="2160"/>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09" name="AutoShape 114"/>
              <p:cNvSpPr>
                <a:spLocks noChangeArrowheads="1"/>
              </p:cNvSpPr>
              <p:nvPr/>
            </p:nvSpPr>
            <p:spPr bwMode="auto">
              <a:xfrm>
                <a:off x="3744" y="2160"/>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10" name="AutoShape 115"/>
              <p:cNvSpPr>
                <a:spLocks noChangeArrowheads="1"/>
              </p:cNvSpPr>
              <p:nvPr/>
            </p:nvSpPr>
            <p:spPr bwMode="auto">
              <a:xfrm>
                <a:off x="3312" y="2016"/>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11" name="AutoShape 116"/>
              <p:cNvSpPr>
                <a:spLocks noChangeArrowheads="1"/>
              </p:cNvSpPr>
              <p:nvPr/>
            </p:nvSpPr>
            <p:spPr bwMode="auto">
              <a:xfrm>
                <a:off x="3456" y="2016"/>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12" name="AutoShape 117"/>
              <p:cNvSpPr>
                <a:spLocks noChangeArrowheads="1"/>
              </p:cNvSpPr>
              <p:nvPr/>
            </p:nvSpPr>
            <p:spPr bwMode="auto">
              <a:xfrm>
                <a:off x="3600" y="2016"/>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13" name="AutoShape 118"/>
              <p:cNvSpPr>
                <a:spLocks noChangeArrowheads="1"/>
              </p:cNvSpPr>
              <p:nvPr/>
            </p:nvSpPr>
            <p:spPr bwMode="auto">
              <a:xfrm>
                <a:off x="3744" y="2016"/>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grpSp>
        <p:grpSp>
          <p:nvGrpSpPr>
            <p:cNvPr id="114" name="Group 119"/>
            <p:cNvGrpSpPr>
              <a:grpSpLocks/>
            </p:cNvGrpSpPr>
            <p:nvPr/>
          </p:nvGrpSpPr>
          <p:grpSpPr bwMode="auto">
            <a:xfrm>
              <a:off x="5334000" y="2057400"/>
              <a:ext cx="990600" cy="1771650"/>
              <a:chOff x="4080" y="2016"/>
              <a:chExt cx="624" cy="1488"/>
            </a:xfrm>
          </p:grpSpPr>
          <p:sp>
            <p:nvSpPr>
              <p:cNvPr id="115" name="AutoShape 120"/>
              <p:cNvSpPr>
                <a:spLocks noChangeArrowheads="1"/>
              </p:cNvSpPr>
              <p:nvPr/>
            </p:nvSpPr>
            <p:spPr bwMode="auto">
              <a:xfrm>
                <a:off x="4080" y="3312"/>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16" name="AutoShape 121"/>
              <p:cNvSpPr>
                <a:spLocks noChangeArrowheads="1"/>
              </p:cNvSpPr>
              <p:nvPr/>
            </p:nvSpPr>
            <p:spPr bwMode="auto">
              <a:xfrm>
                <a:off x="4224" y="3312"/>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17" name="AutoShape 122"/>
              <p:cNvSpPr>
                <a:spLocks noChangeArrowheads="1"/>
              </p:cNvSpPr>
              <p:nvPr/>
            </p:nvSpPr>
            <p:spPr bwMode="auto">
              <a:xfrm>
                <a:off x="4368" y="3312"/>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18" name="AutoShape 123"/>
              <p:cNvSpPr>
                <a:spLocks noChangeArrowheads="1"/>
              </p:cNvSpPr>
              <p:nvPr/>
            </p:nvSpPr>
            <p:spPr bwMode="auto">
              <a:xfrm>
                <a:off x="4512" y="3312"/>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19" name="AutoShape 124"/>
              <p:cNvSpPr>
                <a:spLocks noChangeArrowheads="1"/>
              </p:cNvSpPr>
              <p:nvPr/>
            </p:nvSpPr>
            <p:spPr bwMode="auto">
              <a:xfrm>
                <a:off x="4080" y="3168"/>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20" name="AutoShape 125"/>
              <p:cNvSpPr>
                <a:spLocks noChangeArrowheads="1"/>
              </p:cNvSpPr>
              <p:nvPr/>
            </p:nvSpPr>
            <p:spPr bwMode="auto">
              <a:xfrm>
                <a:off x="4224" y="3168"/>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21" name="AutoShape 126"/>
              <p:cNvSpPr>
                <a:spLocks noChangeArrowheads="1"/>
              </p:cNvSpPr>
              <p:nvPr/>
            </p:nvSpPr>
            <p:spPr bwMode="auto">
              <a:xfrm>
                <a:off x="4368" y="3168"/>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22" name="AutoShape 127"/>
              <p:cNvSpPr>
                <a:spLocks noChangeArrowheads="1"/>
              </p:cNvSpPr>
              <p:nvPr/>
            </p:nvSpPr>
            <p:spPr bwMode="auto">
              <a:xfrm>
                <a:off x="4512" y="3168"/>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23" name="AutoShape 128"/>
              <p:cNvSpPr>
                <a:spLocks noChangeArrowheads="1"/>
              </p:cNvSpPr>
              <p:nvPr/>
            </p:nvSpPr>
            <p:spPr bwMode="auto">
              <a:xfrm>
                <a:off x="4080" y="3024"/>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24" name="AutoShape 129"/>
              <p:cNvSpPr>
                <a:spLocks noChangeArrowheads="1"/>
              </p:cNvSpPr>
              <p:nvPr/>
            </p:nvSpPr>
            <p:spPr bwMode="auto">
              <a:xfrm>
                <a:off x="4224" y="3024"/>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25" name="AutoShape 130"/>
              <p:cNvSpPr>
                <a:spLocks noChangeArrowheads="1"/>
              </p:cNvSpPr>
              <p:nvPr/>
            </p:nvSpPr>
            <p:spPr bwMode="auto">
              <a:xfrm>
                <a:off x="4368" y="3024"/>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26" name="AutoShape 131"/>
              <p:cNvSpPr>
                <a:spLocks noChangeArrowheads="1"/>
              </p:cNvSpPr>
              <p:nvPr/>
            </p:nvSpPr>
            <p:spPr bwMode="auto">
              <a:xfrm>
                <a:off x="4512" y="3024"/>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27" name="AutoShape 132"/>
              <p:cNvSpPr>
                <a:spLocks noChangeArrowheads="1"/>
              </p:cNvSpPr>
              <p:nvPr/>
            </p:nvSpPr>
            <p:spPr bwMode="auto">
              <a:xfrm>
                <a:off x="4080" y="2880"/>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28" name="AutoShape 133"/>
              <p:cNvSpPr>
                <a:spLocks noChangeArrowheads="1"/>
              </p:cNvSpPr>
              <p:nvPr/>
            </p:nvSpPr>
            <p:spPr bwMode="auto">
              <a:xfrm>
                <a:off x="4224" y="2880"/>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29" name="AutoShape 134"/>
              <p:cNvSpPr>
                <a:spLocks noChangeArrowheads="1"/>
              </p:cNvSpPr>
              <p:nvPr/>
            </p:nvSpPr>
            <p:spPr bwMode="auto">
              <a:xfrm>
                <a:off x="4368" y="2880"/>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30" name="AutoShape 135"/>
              <p:cNvSpPr>
                <a:spLocks noChangeArrowheads="1"/>
              </p:cNvSpPr>
              <p:nvPr/>
            </p:nvSpPr>
            <p:spPr bwMode="auto">
              <a:xfrm>
                <a:off x="4512" y="2880"/>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31" name="AutoShape 136"/>
              <p:cNvSpPr>
                <a:spLocks noChangeArrowheads="1"/>
              </p:cNvSpPr>
              <p:nvPr/>
            </p:nvSpPr>
            <p:spPr bwMode="auto">
              <a:xfrm>
                <a:off x="4080" y="2736"/>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32" name="AutoShape 137"/>
              <p:cNvSpPr>
                <a:spLocks noChangeArrowheads="1"/>
              </p:cNvSpPr>
              <p:nvPr/>
            </p:nvSpPr>
            <p:spPr bwMode="auto">
              <a:xfrm>
                <a:off x="4224" y="2736"/>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33" name="AutoShape 138"/>
              <p:cNvSpPr>
                <a:spLocks noChangeArrowheads="1"/>
              </p:cNvSpPr>
              <p:nvPr/>
            </p:nvSpPr>
            <p:spPr bwMode="auto">
              <a:xfrm>
                <a:off x="4368" y="2736"/>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34" name="AutoShape 139"/>
              <p:cNvSpPr>
                <a:spLocks noChangeArrowheads="1"/>
              </p:cNvSpPr>
              <p:nvPr/>
            </p:nvSpPr>
            <p:spPr bwMode="auto">
              <a:xfrm>
                <a:off x="4512" y="2736"/>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35" name="AutoShape 140"/>
              <p:cNvSpPr>
                <a:spLocks noChangeArrowheads="1"/>
              </p:cNvSpPr>
              <p:nvPr/>
            </p:nvSpPr>
            <p:spPr bwMode="auto">
              <a:xfrm>
                <a:off x="4080" y="2592"/>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36" name="AutoShape 141"/>
              <p:cNvSpPr>
                <a:spLocks noChangeArrowheads="1"/>
              </p:cNvSpPr>
              <p:nvPr/>
            </p:nvSpPr>
            <p:spPr bwMode="auto">
              <a:xfrm>
                <a:off x="4224" y="2592"/>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37" name="AutoShape 142"/>
              <p:cNvSpPr>
                <a:spLocks noChangeArrowheads="1"/>
              </p:cNvSpPr>
              <p:nvPr/>
            </p:nvSpPr>
            <p:spPr bwMode="auto">
              <a:xfrm>
                <a:off x="4368" y="2592"/>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38" name="AutoShape 143"/>
              <p:cNvSpPr>
                <a:spLocks noChangeArrowheads="1"/>
              </p:cNvSpPr>
              <p:nvPr/>
            </p:nvSpPr>
            <p:spPr bwMode="auto">
              <a:xfrm>
                <a:off x="4512" y="2592"/>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39" name="AutoShape 144"/>
              <p:cNvSpPr>
                <a:spLocks noChangeArrowheads="1"/>
              </p:cNvSpPr>
              <p:nvPr/>
            </p:nvSpPr>
            <p:spPr bwMode="auto">
              <a:xfrm>
                <a:off x="4080" y="2448"/>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40" name="AutoShape 145"/>
              <p:cNvSpPr>
                <a:spLocks noChangeArrowheads="1"/>
              </p:cNvSpPr>
              <p:nvPr/>
            </p:nvSpPr>
            <p:spPr bwMode="auto">
              <a:xfrm>
                <a:off x="4224" y="2448"/>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41" name="AutoShape 146"/>
              <p:cNvSpPr>
                <a:spLocks noChangeArrowheads="1"/>
              </p:cNvSpPr>
              <p:nvPr/>
            </p:nvSpPr>
            <p:spPr bwMode="auto">
              <a:xfrm>
                <a:off x="4368" y="2448"/>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42" name="AutoShape 147"/>
              <p:cNvSpPr>
                <a:spLocks noChangeArrowheads="1"/>
              </p:cNvSpPr>
              <p:nvPr/>
            </p:nvSpPr>
            <p:spPr bwMode="auto">
              <a:xfrm>
                <a:off x="4512" y="2448"/>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43" name="AutoShape 148"/>
              <p:cNvSpPr>
                <a:spLocks noChangeArrowheads="1"/>
              </p:cNvSpPr>
              <p:nvPr/>
            </p:nvSpPr>
            <p:spPr bwMode="auto">
              <a:xfrm>
                <a:off x="4080" y="2304"/>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44" name="AutoShape 149"/>
              <p:cNvSpPr>
                <a:spLocks noChangeArrowheads="1"/>
              </p:cNvSpPr>
              <p:nvPr/>
            </p:nvSpPr>
            <p:spPr bwMode="auto">
              <a:xfrm>
                <a:off x="4224" y="2304"/>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45" name="AutoShape 150"/>
              <p:cNvSpPr>
                <a:spLocks noChangeArrowheads="1"/>
              </p:cNvSpPr>
              <p:nvPr/>
            </p:nvSpPr>
            <p:spPr bwMode="auto">
              <a:xfrm>
                <a:off x="4368" y="2304"/>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46" name="AutoShape 151"/>
              <p:cNvSpPr>
                <a:spLocks noChangeArrowheads="1"/>
              </p:cNvSpPr>
              <p:nvPr/>
            </p:nvSpPr>
            <p:spPr bwMode="auto">
              <a:xfrm>
                <a:off x="4512" y="2304"/>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47" name="AutoShape 152"/>
              <p:cNvSpPr>
                <a:spLocks noChangeArrowheads="1"/>
              </p:cNvSpPr>
              <p:nvPr/>
            </p:nvSpPr>
            <p:spPr bwMode="auto">
              <a:xfrm>
                <a:off x="4080" y="2160"/>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48" name="AutoShape 153"/>
              <p:cNvSpPr>
                <a:spLocks noChangeArrowheads="1"/>
              </p:cNvSpPr>
              <p:nvPr/>
            </p:nvSpPr>
            <p:spPr bwMode="auto">
              <a:xfrm>
                <a:off x="4224" y="2160"/>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49" name="AutoShape 154"/>
              <p:cNvSpPr>
                <a:spLocks noChangeArrowheads="1"/>
              </p:cNvSpPr>
              <p:nvPr/>
            </p:nvSpPr>
            <p:spPr bwMode="auto">
              <a:xfrm>
                <a:off x="4368" y="2160"/>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50" name="AutoShape 155"/>
              <p:cNvSpPr>
                <a:spLocks noChangeArrowheads="1"/>
              </p:cNvSpPr>
              <p:nvPr/>
            </p:nvSpPr>
            <p:spPr bwMode="auto">
              <a:xfrm>
                <a:off x="4512" y="2160"/>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51" name="AutoShape 156"/>
              <p:cNvSpPr>
                <a:spLocks noChangeArrowheads="1"/>
              </p:cNvSpPr>
              <p:nvPr/>
            </p:nvSpPr>
            <p:spPr bwMode="auto">
              <a:xfrm>
                <a:off x="4080" y="2016"/>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52" name="AutoShape 157"/>
              <p:cNvSpPr>
                <a:spLocks noChangeArrowheads="1"/>
              </p:cNvSpPr>
              <p:nvPr/>
            </p:nvSpPr>
            <p:spPr bwMode="auto">
              <a:xfrm>
                <a:off x="4224" y="2016"/>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53" name="AutoShape 158"/>
              <p:cNvSpPr>
                <a:spLocks noChangeArrowheads="1"/>
              </p:cNvSpPr>
              <p:nvPr/>
            </p:nvSpPr>
            <p:spPr bwMode="auto">
              <a:xfrm>
                <a:off x="4368" y="2016"/>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54" name="AutoShape 159"/>
              <p:cNvSpPr>
                <a:spLocks noChangeArrowheads="1"/>
              </p:cNvSpPr>
              <p:nvPr/>
            </p:nvSpPr>
            <p:spPr bwMode="auto">
              <a:xfrm>
                <a:off x="4512" y="2016"/>
                <a:ext cx="192" cy="19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grpSp>
        <p:grpSp>
          <p:nvGrpSpPr>
            <p:cNvPr id="155" name="Group 160"/>
            <p:cNvGrpSpPr>
              <a:grpSpLocks/>
            </p:cNvGrpSpPr>
            <p:nvPr/>
          </p:nvGrpSpPr>
          <p:grpSpPr bwMode="auto">
            <a:xfrm>
              <a:off x="7620000" y="2057400"/>
              <a:ext cx="990600" cy="1771650"/>
              <a:chOff x="4848" y="2016"/>
              <a:chExt cx="624" cy="1488"/>
            </a:xfrm>
          </p:grpSpPr>
          <p:sp>
            <p:nvSpPr>
              <p:cNvPr id="156" name="AutoShape 161"/>
              <p:cNvSpPr>
                <a:spLocks noChangeArrowheads="1"/>
              </p:cNvSpPr>
              <p:nvPr/>
            </p:nvSpPr>
            <p:spPr bwMode="auto">
              <a:xfrm>
                <a:off x="4848" y="3312"/>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57" name="AutoShape 162"/>
              <p:cNvSpPr>
                <a:spLocks noChangeArrowheads="1"/>
              </p:cNvSpPr>
              <p:nvPr/>
            </p:nvSpPr>
            <p:spPr bwMode="auto">
              <a:xfrm>
                <a:off x="4992" y="3312"/>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58" name="AutoShape 163"/>
              <p:cNvSpPr>
                <a:spLocks noChangeArrowheads="1"/>
              </p:cNvSpPr>
              <p:nvPr/>
            </p:nvSpPr>
            <p:spPr bwMode="auto">
              <a:xfrm>
                <a:off x="4848" y="3168"/>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59" name="AutoShape 164"/>
              <p:cNvSpPr>
                <a:spLocks noChangeArrowheads="1"/>
              </p:cNvSpPr>
              <p:nvPr/>
            </p:nvSpPr>
            <p:spPr bwMode="auto">
              <a:xfrm>
                <a:off x="4992" y="3168"/>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60" name="AutoShape 165"/>
              <p:cNvSpPr>
                <a:spLocks noChangeArrowheads="1"/>
              </p:cNvSpPr>
              <p:nvPr/>
            </p:nvSpPr>
            <p:spPr bwMode="auto">
              <a:xfrm>
                <a:off x="4848" y="3024"/>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61" name="AutoShape 166"/>
              <p:cNvSpPr>
                <a:spLocks noChangeArrowheads="1"/>
              </p:cNvSpPr>
              <p:nvPr/>
            </p:nvSpPr>
            <p:spPr bwMode="auto">
              <a:xfrm>
                <a:off x="4992" y="3024"/>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62" name="AutoShape 167"/>
              <p:cNvSpPr>
                <a:spLocks noChangeArrowheads="1"/>
              </p:cNvSpPr>
              <p:nvPr/>
            </p:nvSpPr>
            <p:spPr bwMode="auto">
              <a:xfrm>
                <a:off x="4848" y="2880"/>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63" name="AutoShape 168"/>
              <p:cNvSpPr>
                <a:spLocks noChangeArrowheads="1"/>
              </p:cNvSpPr>
              <p:nvPr/>
            </p:nvSpPr>
            <p:spPr bwMode="auto">
              <a:xfrm>
                <a:off x="4992" y="2880"/>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64" name="AutoShape 169"/>
              <p:cNvSpPr>
                <a:spLocks noChangeArrowheads="1"/>
              </p:cNvSpPr>
              <p:nvPr/>
            </p:nvSpPr>
            <p:spPr bwMode="auto">
              <a:xfrm>
                <a:off x="4848" y="2736"/>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65" name="AutoShape 170"/>
              <p:cNvSpPr>
                <a:spLocks noChangeArrowheads="1"/>
              </p:cNvSpPr>
              <p:nvPr/>
            </p:nvSpPr>
            <p:spPr bwMode="auto">
              <a:xfrm>
                <a:off x="4992" y="2736"/>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66" name="AutoShape 171"/>
              <p:cNvSpPr>
                <a:spLocks noChangeArrowheads="1"/>
              </p:cNvSpPr>
              <p:nvPr/>
            </p:nvSpPr>
            <p:spPr bwMode="auto">
              <a:xfrm>
                <a:off x="4848" y="2592"/>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67" name="AutoShape 172"/>
              <p:cNvSpPr>
                <a:spLocks noChangeArrowheads="1"/>
              </p:cNvSpPr>
              <p:nvPr/>
            </p:nvSpPr>
            <p:spPr bwMode="auto">
              <a:xfrm>
                <a:off x="4992" y="2592"/>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68" name="AutoShape 173"/>
              <p:cNvSpPr>
                <a:spLocks noChangeArrowheads="1"/>
              </p:cNvSpPr>
              <p:nvPr/>
            </p:nvSpPr>
            <p:spPr bwMode="auto">
              <a:xfrm>
                <a:off x="4848" y="2448"/>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69" name="AutoShape 174"/>
              <p:cNvSpPr>
                <a:spLocks noChangeArrowheads="1"/>
              </p:cNvSpPr>
              <p:nvPr/>
            </p:nvSpPr>
            <p:spPr bwMode="auto">
              <a:xfrm>
                <a:off x="4992" y="2448"/>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70" name="AutoShape 175"/>
              <p:cNvSpPr>
                <a:spLocks noChangeArrowheads="1"/>
              </p:cNvSpPr>
              <p:nvPr/>
            </p:nvSpPr>
            <p:spPr bwMode="auto">
              <a:xfrm>
                <a:off x="4848" y="2304"/>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71" name="AutoShape 176"/>
              <p:cNvSpPr>
                <a:spLocks noChangeArrowheads="1"/>
              </p:cNvSpPr>
              <p:nvPr/>
            </p:nvSpPr>
            <p:spPr bwMode="auto">
              <a:xfrm>
                <a:off x="4992" y="2304"/>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72" name="AutoShape 177"/>
              <p:cNvSpPr>
                <a:spLocks noChangeArrowheads="1"/>
              </p:cNvSpPr>
              <p:nvPr/>
            </p:nvSpPr>
            <p:spPr bwMode="auto">
              <a:xfrm>
                <a:off x="4848" y="2160"/>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73" name="AutoShape 178"/>
              <p:cNvSpPr>
                <a:spLocks noChangeArrowheads="1"/>
              </p:cNvSpPr>
              <p:nvPr/>
            </p:nvSpPr>
            <p:spPr bwMode="auto">
              <a:xfrm>
                <a:off x="4992" y="2160"/>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74" name="AutoShape 179"/>
              <p:cNvSpPr>
                <a:spLocks noChangeArrowheads="1"/>
              </p:cNvSpPr>
              <p:nvPr/>
            </p:nvSpPr>
            <p:spPr bwMode="auto">
              <a:xfrm>
                <a:off x="4848" y="2016"/>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75" name="AutoShape 180"/>
              <p:cNvSpPr>
                <a:spLocks noChangeArrowheads="1"/>
              </p:cNvSpPr>
              <p:nvPr/>
            </p:nvSpPr>
            <p:spPr bwMode="auto">
              <a:xfrm>
                <a:off x="4992" y="2016"/>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76" name="AutoShape 181"/>
              <p:cNvSpPr>
                <a:spLocks noChangeArrowheads="1"/>
              </p:cNvSpPr>
              <p:nvPr/>
            </p:nvSpPr>
            <p:spPr bwMode="auto">
              <a:xfrm>
                <a:off x="5136" y="3312"/>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77" name="AutoShape 182"/>
              <p:cNvSpPr>
                <a:spLocks noChangeArrowheads="1"/>
              </p:cNvSpPr>
              <p:nvPr/>
            </p:nvSpPr>
            <p:spPr bwMode="auto">
              <a:xfrm>
                <a:off x="5280" y="3312"/>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78" name="AutoShape 183"/>
              <p:cNvSpPr>
                <a:spLocks noChangeArrowheads="1"/>
              </p:cNvSpPr>
              <p:nvPr/>
            </p:nvSpPr>
            <p:spPr bwMode="auto">
              <a:xfrm>
                <a:off x="5136" y="3168"/>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79" name="AutoShape 184"/>
              <p:cNvSpPr>
                <a:spLocks noChangeArrowheads="1"/>
              </p:cNvSpPr>
              <p:nvPr/>
            </p:nvSpPr>
            <p:spPr bwMode="auto">
              <a:xfrm>
                <a:off x="5280" y="3168"/>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80" name="AutoShape 185"/>
              <p:cNvSpPr>
                <a:spLocks noChangeArrowheads="1"/>
              </p:cNvSpPr>
              <p:nvPr/>
            </p:nvSpPr>
            <p:spPr bwMode="auto">
              <a:xfrm>
                <a:off x="5136" y="3024"/>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81" name="AutoShape 186"/>
              <p:cNvSpPr>
                <a:spLocks noChangeArrowheads="1"/>
              </p:cNvSpPr>
              <p:nvPr/>
            </p:nvSpPr>
            <p:spPr bwMode="auto">
              <a:xfrm>
                <a:off x="5280" y="3024"/>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82" name="AutoShape 187"/>
              <p:cNvSpPr>
                <a:spLocks noChangeArrowheads="1"/>
              </p:cNvSpPr>
              <p:nvPr/>
            </p:nvSpPr>
            <p:spPr bwMode="auto">
              <a:xfrm>
                <a:off x="5136" y="2880"/>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83" name="AutoShape 188"/>
              <p:cNvSpPr>
                <a:spLocks noChangeArrowheads="1"/>
              </p:cNvSpPr>
              <p:nvPr/>
            </p:nvSpPr>
            <p:spPr bwMode="auto">
              <a:xfrm>
                <a:off x="5280" y="2880"/>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84" name="AutoShape 189"/>
              <p:cNvSpPr>
                <a:spLocks noChangeArrowheads="1"/>
              </p:cNvSpPr>
              <p:nvPr/>
            </p:nvSpPr>
            <p:spPr bwMode="auto">
              <a:xfrm>
                <a:off x="5136" y="2736"/>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85" name="AutoShape 190"/>
              <p:cNvSpPr>
                <a:spLocks noChangeArrowheads="1"/>
              </p:cNvSpPr>
              <p:nvPr/>
            </p:nvSpPr>
            <p:spPr bwMode="auto">
              <a:xfrm>
                <a:off x="5280" y="2736"/>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86" name="AutoShape 191"/>
              <p:cNvSpPr>
                <a:spLocks noChangeArrowheads="1"/>
              </p:cNvSpPr>
              <p:nvPr/>
            </p:nvSpPr>
            <p:spPr bwMode="auto">
              <a:xfrm>
                <a:off x="5136" y="2592"/>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87" name="AutoShape 192"/>
              <p:cNvSpPr>
                <a:spLocks noChangeArrowheads="1"/>
              </p:cNvSpPr>
              <p:nvPr/>
            </p:nvSpPr>
            <p:spPr bwMode="auto">
              <a:xfrm>
                <a:off x="5280" y="2592"/>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88" name="AutoShape 193"/>
              <p:cNvSpPr>
                <a:spLocks noChangeArrowheads="1"/>
              </p:cNvSpPr>
              <p:nvPr/>
            </p:nvSpPr>
            <p:spPr bwMode="auto">
              <a:xfrm>
                <a:off x="5136" y="2448"/>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89" name="AutoShape 194"/>
              <p:cNvSpPr>
                <a:spLocks noChangeArrowheads="1"/>
              </p:cNvSpPr>
              <p:nvPr/>
            </p:nvSpPr>
            <p:spPr bwMode="auto">
              <a:xfrm>
                <a:off x="5280" y="2448"/>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90" name="AutoShape 195"/>
              <p:cNvSpPr>
                <a:spLocks noChangeArrowheads="1"/>
              </p:cNvSpPr>
              <p:nvPr/>
            </p:nvSpPr>
            <p:spPr bwMode="auto">
              <a:xfrm>
                <a:off x="5136" y="2304"/>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91" name="AutoShape 196"/>
              <p:cNvSpPr>
                <a:spLocks noChangeArrowheads="1"/>
              </p:cNvSpPr>
              <p:nvPr/>
            </p:nvSpPr>
            <p:spPr bwMode="auto">
              <a:xfrm>
                <a:off x="5280" y="2304"/>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92" name="AutoShape 197"/>
              <p:cNvSpPr>
                <a:spLocks noChangeArrowheads="1"/>
              </p:cNvSpPr>
              <p:nvPr/>
            </p:nvSpPr>
            <p:spPr bwMode="auto">
              <a:xfrm>
                <a:off x="5136" y="2160"/>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93" name="AutoShape 198"/>
              <p:cNvSpPr>
                <a:spLocks noChangeArrowheads="1"/>
              </p:cNvSpPr>
              <p:nvPr/>
            </p:nvSpPr>
            <p:spPr bwMode="auto">
              <a:xfrm>
                <a:off x="5280" y="2160"/>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94" name="AutoShape 199"/>
              <p:cNvSpPr>
                <a:spLocks noChangeArrowheads="1"/>
              </p:cNvSpPr>
              <p:nvPr/>
            </p:nvSpPr>
            <p:spPr bwMode="auto">
              <a:xfrm>
                <a:off x="5136" y="2016"/>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95" name="AutoShape 200"/>
              <p:cNvSpPr>
                <a:spLocks noChangeArrowheads="1"/>
              </p:cNvSpPr>
              <p:nvPr/>
            </p:nvSpPr>
            <p:spPr bwMode="auto">
              <a:xfrm>
                <a:off x="5280" y="2016"/>
                <a:ext cx="192" cy="192"/>
              </a:xfrm>
              <a:prstGeom prst="cube">
                <a:avLst>
                  <a:gd name="adj" fmla="val 25000"/>
                </a:avLst>
              </a:prstGeom>
              <a:solidFill>
                <a:srgbClr val="CCFFCC"/>
              </a:solidFill>
              <a:ln w="12700">
                <a:solidFill>
                  <a:srgbClr val="80808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grpSp>
        <p:sp>
          <p:nvSpPr>
            <p:cNvPr id="196" name="AutoShape 201"/>
            <p:cNvSpPr>
              <a:spLocks noChangeArrowheads="1"/>
            </p:cNvSpPr>
            <p:nvPr/>
          </p:nvSpPr>
          <p:spPr bwMode="auto">
            <a:xfrm>
              <a:off x="5334000" y="1885950"/>
              <a:ext cx="914400" cy="2057400"/>
            </a:xfrm>
            <a:prstGeom prst="downArrow">
              <a:avLst>
                <a:gd name="adj1" fmla="val 50000"/>
                <a:gd name="adj2" fmla="val 75000"/>
              </a:avLst>
            </a:prstGeom>
            <a:gradFill rotWithShape="0">
              <a:gsLst>
                <a:gs pos="0">
                  <a:srgbClr val="FF0000">
                    <a:gamma/>
                    <a:shade val="46275"/>
                    <a:invGamma/>
                  </a:srgbClr>
                </a:gs>
                <a:gs pos="50000">
                  <a:srgbClr val="FF0000"/>
                </a:gs>
                <a:gs pos="100000">
                  <a:srgbClr val="FF0000">
                    <a:gamma/>
                    <a:shade val="46275"/>
                    <a:invGamma/>
                  </a:srgbClr>
                </a:gs>
              </a:gsLst>
              <a:lin ang="2700000" scaled="1"/>
            </a:gradFill>
            <a:ln w="12700">
              <a:solidFill>
                <a:srgbClr val="FF0000"/>
              </a:solidFill>
              <a:miter lim="800000"/>
              <a:headEnd type="none" w="sm" len="sm"/>
              <a:tailEnd type="none" w="sm" len="sm"/>
            </a:ln>
            <a:effectLst/>
          </p:spPr>
          <p:txBody>
            <a:bodyPr wrap="none" lIns="82114" tIns="41056" rIns="82114" bIns="41056" anchor="ctr"/>
            <a:lstStyle/>
            <a:p>
              <a:endParaRPr lang="ja-JP" altLang="en-US" sz="1400">
                <a:latin typeface="+mn-ea"/>
                <a:ea typeface="+mn-ea"/>
              </a:endParaRPr>
            </a:p>
          </p:txBody>
        </p:sp>
        <p:sp>
          <p:nvSpPr>
            <p:cNvPr id="197" name="Rectangle 202"/>
            <p:cNvSpPr>
              <a:spLocks noChangeArrowheads="1"/>
            </p:cNvSpPr>
            <p:nvPr/>
          </p:nvSpPr>
          <p:spPr bwMode="auto">
            <a:xfrm>
              <a:off x="1066800" y="4000500"/>
              <a:ext cx="2286000" cy="304513"/>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lIns="82114" tIns="41056" rIns="82114" bIns="41056">
              <a:spAutoFit/>
            </a:bodyPr>
            <a:lstStyle/>
            <a:p>
              <a:pPr algn="ctr" defTabSz="814388" eaLnBrk="0" hangingPunct="0">
                <a:spcBef>
                  <a:spcPct val="0"/>
                </a:spcBef>
              </a:pPr>
              <a:r>
                <a:rPr lang="ja-JP" altLang="en-US" sz="1600" dirty="0">
                  <a:solidFill>
                    <a:schemeClr val="bg1"/>
                  </a:solidFill>
                  <a:latin typeface="+mn-ea"/>
                </a:rPr>
                <a:t>インデックス</a:t>
              </a:r>
            </a:p>
          </p:txBody>
        </p:sp>
        <p:sp>
          <p:nvSpPr>
            <p:cNvPr id="198" name="Rectangle 203"/>
            <p:cNvSpPr>
              <a:spLocks noChangeArrowheads="1"/>
            </p:cNvSpPr>
            <p:nvPr/>
          </p:nvSpPr>
          <p:spPr bwMode="auto">
            <a:xfrm>
              <a:off x="5791200" y="4000500"/>
              <a:ext cx="2286000" cy="304513"/>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lIns="82114" tIns="41056" rIns="82114" bIns="41056">
              <a:spAutoFit/>
            </a:bodyPr>
            <a:lstStyle/>
            <a:p>
              <a:pPr algn="ctr" defTabSz="814388" eaLnBrk="0" hangingPunct="0">
                <a:spcBef>
                  <a:spcPct val="0"/>
                </a:spcBef>
              </a:pPr>
              <a:r>
                <a:rPr lang="ja-JP" altLang="en-US" sz="1600" dirty="0">
                  <a:solidFill>
                    <a:schemeClr val="bg1"/>
                  </a:solidFill>
                  <a:latin typeface="+mn-ea"/>
                </a:rPr>
                <a:t>パーティション表</a:t>
              </a:r>
            </a:p>
          </p:txBody>
        </p:sp>
        <p:sp>
          <p:nvSpPr>
            <p:cNvPr id="199" name="Rectangle 204"/>
            <p:cNvSpPr>
              <a:spLocks noChangeArrowheads="1"/>
            </p:cNvSpPr>
            <p:nvPr/>
          </p:nvSpPr>
          <p:spPr bwMode="auto">
            <a:xfrm>
              <a:off x="5334000" y="1442545"/>
              <a:ext cx="3128204" cy="304513"/>
            </a:xfrm>
            <a:prstGeom prst="rect">
              <a:avLst/>
            </a:prstGeom>
            <a:noFill/>
            <a:ln w="12700">
              <a:noFill/>
              <a:miter lim="800000"/>
              <a:headEnd type="none" w="sm" len="sm"/>
              <a:tailEnd type="none" w="sm" len="sm"/>
            </a:ln>
            <a:effectLst/>
          </p:spPr>
          <p:txBody>
            <a:bodyPr wrap="square" lIns="82114" tIns="41056" rIns="82114" bIns="41056">
              <a:spAutoFit/>
            </a:bodyPr>
            <a:lstStyle/>
            <a:p>
              <a:pPr algn="ctr" defTabSz="814388" eaLnBrk="0" hangingPunct="0">
                <a:spcBef>
                  <a:spcPct val="0"/>
                </a:spcBef>
              </a:pPr>
              <a:r>
                <a:rPr lang="ja-JP" altLang="en-US" sz="1600" dirty="0">
                  <a:solidFill>
                    <a:srgbClr val="FF0000"/>
                  </a:solidFill>
                  <a:latin typeface="+mn-ea"/>
                  <a:ea typeface="+mn-ea"/>
                </a:rPr>
                <a:t>パーティション・プルーニング</a:t>
              </a:r>
            </a:p>
          </p:txBody>
        </p:sp>
        <p:sp>
          <p:nvSpPr>
            <p:cNvPr id="200" name="Rectangle 205"/>
            <p:cNvSpPr>
              <a:spLocks noChangeArrowheads="1"/>
            </p:cNvSpPr>
            <p:nvPr/>
          </p:nvSpPr>
          <p:spPr bwMode="auto">
            <a:xfrm>
              <a:off x="304800" y="4343400"/>
              <a:ext cx="3886200" cy="276813"/>
            </a:xfrm>
            <a:prstGeom prst="rect">
              <a:avLst/>
            </a:prstGeom>
            <a:noFill/>
            <a:ln w="12700">
              <a:noFill/>
              <a:miter lim="800000"/>
              <a:headEnd type="none" w="sm" len="sm"/>
              <a:tailEnd type="none" w="sm" len="sm"/>
            </a:ln>
            <a:effectLst/>
          </p:spPr>
          <p:txBody>
            <a:bodyPr lIns="82114" tIns="41056" rIns="82114" bIns="41056">
              <a:spAutoFit/>
            </a:bodyPr>
            <a:lstStyle/>
            <a:p>
              <a:pPr defTabSz="814388" eaLnBrk="0" hangingPunct="0">
                <a:spcBef>
                  <a:spcPct val="0"/>
                </a:spcBef>
              </a:pPr>
              <a:r>
                <a:rPr lang="ja-JP" altLang="en-US" sz="1400">
                  <a:latin typeface="+mn-ea"/>
                  <a:ea typeface="+mn-ea"/>
                </a:rPr>
                <a:t>取り出す行数が</a:t>
              </a:r>
              <a:r>
                <a:rPr lang="ja-JP" altLang="en-US" sz="1400">
                  <a:solidFill>
                    <a:srgbClr val="FF0000"/>
                  </a:solidFill>
                  <a:latin typeface="+mn-ea"/>
                  <a:ea typeface="+mn-ea"/>
                </a:rPr>
                <a:t>少ない</a:t>
              </a:r>
              <a:r>
                <a:rPr lang="ja-JP" altLang="en-US" sz="1400">
                  <a:latin typeface="+mn-ea"/>
                  <a:ea typeface="+mn-ea"/>
                </a:rPr>
                <a:t>場合に大きな効果</a:t>
              </a:r>
            </a:p>
          </p:txBody>
        </p:sp>
        <p:sp>
          <p:nvSpPr>
            <p:cNvPr id="201" name="Rectangle 206"/>
            <p:cNvSpPr>
              <a:spLocks noChangeArrowheads="1"/>
            </p:cNvSpPr>
            <p:nvPr/>
          </p:nvSpPr>
          <p:spPr bwMode="auto">
            <a:xfrm>
              <a:off x="5105400" y="4343400"/>
              <a:ext cx="3886200" cy="276813"/>
            </a:xfrm>
            <a:prstGeom prst="rect">
              <a:avLst/>
            </a:prstGeom>
            <a:noFill/>
            <a:ln w="12700">
              <a:noFill/>
              <a:miter lim="800000"/>
              <a:headEnd type="none" w="sm" len="sm"/>
              <a:tailEnd type="none" w="sm" len="sm"/>
            </a:ln>
            <a:effectLst/>
          </p:spPr>
          <p:txBody>
            <a:bodyPr lIns="82114" tIns="41056" rIns="82114" bIns="41056">
              <a:spAutoFit/>
            </a:bodyPr>
            <a:lstStyle/>
            <a:p>
              <a:pPr defTabSz="814388" eaLnBrk="0" hangingPunct="0">
                <a:spcBef>
                  <a:spcPct val="0"/>
                </a:spcBef>
              </a:pPr>
              <a:r>
                <a:rPr lang="ja-JP" altLang="en-US" sz="1400">
                  <a:latin typeface="+mn-ea"/>
                  <a:ea typeface="+mn-ea"/>
                </a:rPr>
                <a:t>取り出す行数が</a:t>
              </a:r>
              <a:r>
                <a:rPr lang="ja-JP" altLang="en-US" sz="1400">
                  <a:solidFill>
                    <a:srgbClr val="FF0000"/>
                  </a:solidFill>
                  <a:latin typeface="+mn-ea"/>
                  <a:ea typeface="+mn-ea"/>
                </a:rPr>
                <a:t>多い</a:t>
              </a:r>
              <a:r>
                <a:rPr lang="ja-JP" altLang="en-US" sz="1400">
                  <a:latin typeface="+mn-ea"/>
                  <a:ea typeface="+mn-ea"/>
                </a:rPr>
                <a:t>場合に大きな効果</a:t>
              </a:r>
            </a:p>
          </p:txBody>
        </p:sp>
      </p:grpSp>
      <p:sp>
        <p:nvSpPr>
          <p:cNvPr id="202" name="スライド番号プレースホルダ 201"/>
          <p:cNvSpPr>
            <a:spLocks noGrp="1"/>
          </p:cNvSpPr>
          <p:nvPr>
            <p:ph type="sldNum" sz="quarter" idx="12"/>
          </p:nvPr>
        </p:nvSpPr>
        <p:spPr/>
        <p:txBody>
          <a:bodyPr/>
          <a:lstStyle/>
          <a:p>
            <a:pPr>
              <a:defRPr/>
            </a:pPr>
            <a:fld id="{47645EBB-67B3-46AB-AC82-6F9B6AD9EB81}" type="slidenum">
              <a:rPr lang="en-US" altLang="ja-JP" smtClean="0"/>
              <a:pPr>
                <a:defRPr/>
              </a:pPr>
              <a:t>59</a:t>
            </a:fld>
            <a:endParaRPr lang="ja-JP" altLang="en-US" dirty="0"/>
          </a:p>
        </p:txBody>
      </p:sp>
      <p:sp>
        <p:nvSpPr>
          <p:cNvPr id="204" name="フッター プレースホルダ 203"/>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ja-JP" altLang="en-US" smtClean="0"/>
              <a:t>データ分散とパラレル処理</a:t>
            </a:r>
            <a:endParaRPr lang="en-US" altLang="ja-JP" dirty="0" smtClean="0"/>
          </a:p>
        </p:txBody>
      </p:sp>
      <p:sp>
        <p:nvSpPr>
          <p:cNvPr id="173" name="コンテンツ プレースホルダ 172"/>
          <p:cNvSpPr>
            <a:spLocks noGrp="1"/>
          </p:cNvSpPr>
          <p:nvPr>
            <p:ph idx="1"/>
          </p:nvPr>
        </p:nvSpPr>
        <p:spPr>
          <a:xfrm>
            <a:off x="4888090" y="745067"/>
            <a:ext cx="3556000" cy="1082604"/>
          </a:xfrm>
          <a:noFill/>
        </p:spPr>
        <p:txBody>
          <a:bodyPr wrap="square">
            <a:spAutoFit/>
          </a:bodyPr>
          <a:lstStyle/>
          <a:p>
            <a:pPr indent="-228600" fontAlgn="base">
              <a:lnSpc>
                <a:spcPct val="70000"/>
              </a:lnSpc>
              <a:spcBef>
                <a:spcPct val="50000"/>
              </a:spcBef>
              <a:spcAft>
                <a:spcPct val="0"/>
              </a:spcAft>
              <a:buClr>
                <a:schemeClr val="accent1"/>
              </a:buClr>
              <a:buFont typeface="+mj-lt"/>
              <a:buAutoNum type="arabicPeriod"/>
            </a:pPr>
            <a:r>
              <a:rPr lang="ja-JP" altLang="en-US" sz="1050" dirty="0" smtClean="0">
                <a:latin typeface="Verdana" pitchFamily="34" charset="0"/>
                <a:cs typeface="+mn-cs"/>
              </a:rPr>
              <a:t>クライアントから</a:t>
            </a:r>
            <a:r>
              <a:rPr lang="en-US" altLang="ja-JP" sz="1050" dirty="0" smtClean="0">
                <a:latin typeface="Verdana" pitchFamily="34" charset="0"/>
                <a:cs typeface="+mn-cs"/>
              </a:rPr>
              <a:t>SQL</a:t>
            </a:r>
            <a:r>
              <a:rPr lang="ja-JP" altLang="en-US" sz="1050" dirty="0" smtClean="0">
                <a:latin typeface="Verdana" pitchFamily="34" charset="0"/>
                <a:cs typeface="+mn-cs"/>
              </a:rPr>
              <a:t>発行</a:t>
            </a:r>
            <a:endParaRPr lang="en-US" altLang="ja-JP" sz="1050" dirty="0" smtClean="0">
              <a:latin typeface="Verdana" pitchFamily="34" charset="0"/>
              <a:cs typeface="+mn-cs"/>
            </a:endParaRPr>
          </a:p>
          <a:p>
            <a:pPr indent="-228600" fontAlgn="base">
              <a:lnSpc>
                <a:spcPct val="70000"/>
              </a:lnSpc>
              <a:spcBef>
                <a:spcPct val="50000"/>
              </a:spcBef>
              <a:spcAft>
                <a:spcPct val="0"/>
              </a:spcAft>
              <a:buClr>
                <a:schemeClr val="accent1"/>
              </a:buClr>
              <a:buFont typeface="+mj-lt"/>
              <a:buAutoNum type="arabicPeriod"/>
            </a:pPr>
            <a:r>
              <a:rPr lang="ja-JP" altLang="en-US" sz="1050" dirty="0" smtClean="0">
                <a:latin typeface="Verdana" pitchFamily="34" charset="0"/>
                <a:cs typeface="+mn-cs"/>
              </a:rPr>
              <a:t>ある</a:t>
            </a:r>
            <a:r>
              <a:rPr lang="en-US" altLang="ja-JP" sz="1050" dirty="0" smtClean="0">
                <a:latin typeface="Verdana" pitchFamily="34" charset="0"/>
                <a:cs typeface="+mn-cs"/>
              </a:rPr>
              <a:t>DB</a:t>
            </a:r>
            <a:r>
              <a:rPr lang="ja-JP" altLang="en-US" sz="1050" dirty="0" smtClean="0">
                <a:latin typeface="Verdana" pitchFamily="34" charset="0"/>
                <a:cs typeface="+mn-cs"/>
              </a:rPr>
              <a:t>サーバで親（サーバ）プロセスが処理受付</a:t>
            </a:r>
            <a:endParaRPr lang="en-US" altLang="ja-JP" sz="1050" dirty="0" smtClean="0">
              <a:latin typeface="Verdana" pitchFamily="34" charset="0"/>
              <a:cs typeface="+mn-cs"/>
            </a:endParaRPr>
          </a:p>
          <a:p>
            <a:pPr indent="-228600" fontAlgn="base">
              <a:lnSpc>
                <a:spcPct val="70000"/>
              </a:lnSpc>
              <a:spcBef>
                <a:spcPct val="50000"/>
              </a:spcBef>
              <a:spcAft>
                <a:spcPct val="0"/>
              </a:spcAft>
              <a:buClr>
                <a:schemeClr val="accent1"/>
              </a:buClr>
              <a:buFont typeface="+mj-lt"/>
              <a:buAutoNum type="arabicPeriod"/>
            </a:pPr>
            <a:r>
              <a:rPr lang="ja-JP" altLang="en-US" sz="1050" dirty="0" smtClean="0">
                <a:latin typeface="Verdana" pitchFamily="34" charset="0"/>
                <a:cs typeface="+mn-cs"/>
              </a:rPr>
              <a:t>オプティマイザによる実行計画作成</a:t>
            </a:r>
            <a:endParaRPr lang="en-US" altLang="ja-JP" sz="1050" dirty="0" smtClean="0">
              <a:latin typeface="Verdana" pitchFamily="34" charset="0"/>
              <a:cs typeface="+mn-cs"/>
            </a:endParaRPr>
          </a:p>
          <a:p>
            <a:pPr indent="-228600" fontAlgn="base">
              <a:lnSpc>
                <a:spcPct val="70000"/>
              </a:lnSpc>
              <a:spcBef>
                <a:spcPct val="50000"/>
              </a:spcBef>
              <a:spcAft>
                <a:spcPct val="0"/>
              </a:spcAft>
              <a:buClr>
                <a:schemeClr val="accent1"/>
              </a:buClr>
              <a:buFont typeface="+mj-lt"/>
              <a:buAutoNum type="arabicPeriod"/>
            </a:pPr>
            <a:r>
              <a:rPr lang="ja-JP" altLang="en-US" sz="1050" dirty="0" smtClean="0">
                <a:latin typeface="Verdana" pitchFamily="34" charset="0"/>
                <a:cs typeface="+mn-cs"/>
              </a:rPr>
              <a:t>他</a:t>
            </a:r>
            <a:r>
              <a:rPr lang="en-US" altLang="ja-JP" sz="1050" dirty="0" smtClean="0">
                <a:latin typeface="Verdana" pitchFamily="34" charset="0"/>
                <a:cs typeface="+mn-cs"/>
              </a:rPr>
              <a:t>DB</a:t>
            </a:r>
            <a:r>
              <a:rPr lang="ja-JP" altLang="en-US" sz="1050" dirty="0" smtClean="0">
                <a:latin typeface="Verdana" pitchFamily="34" charset="0"/>
                <a:cs typeface="+mn-cs"/>
              </a:rPr>
              <a:t>サーバのスレーブ・プロセスに処理実行要求</a:t>
            </a:r>
            <a:endParaRPr lang="en-US" altLang="ja-JP" sz="1050" dirty="0" smtClean="0">
              <a:latin typeface="Verdana" pitchFamily="34" charset="0"/>
              <a:cs typeface="+mn-cs"/>
            </a:endParaRPr>
          </a:p>
          <a:p>
            <a:pPr indent="-228600" fontAlgn="base">
              <a:lnSpc>
                <a:spcPct val="70000"/>
              </a:lnSpc>
              <a:spcBef>
                <a:spcPct val="50000"/>
              </a:spcBef>
              <a:spcAft>
                <a:spcPct val="0"/>
              </a:spcAft>
              <a:buClr>
                <a:schemeClr val="accent1"/>
              </a:buClr>
              <a:buFont typeface="+mj-lt"/>
              <a:buAutoNum type="arabicPeriod"/>
            </a:pPr>
            <a:r>
              <a:rPr lang="ja-JP" altLang="en-US" sz="1050" dirty="0" smtClean="0">
                <a:latin typeface="Verdana" pitchFamily="34" charset="0"/>
                <a:cs typeface="+mn-cs"/>
              </a:rPr>
              <a:t>ストレージサーバでの</a:t>
            </a:r>
            <a:r>
              <a:rPr lang="en-US" altLang="ja-JP" sz="1050" dirty="0" smtClean="0">
                <a:latin typeface="Verdana" pitchFamily="34" charset="0"/>
                <a:cs typeface="+mn-cs"/>
              </a:rPr>
              <a:t>I/O</a:t>
            </a:r>
            <a:r>
              <a:rPr lang="ja-JP" altLang="en-US" sz="1050" dirty="0" smtClean="0">
                <a:latin typeface="Verdana" pitchFamily="34" charset="0"/>
                <a:cs typeface="+mn-cs"/>
              </a:rPr>
              <a:t>処理</a:t>
            </a:r>
            <a:endParaRPr lang="en-US" altLang="ja-JP" sz="1050" dirty="0" smtClean="0">
              <a:latin typeface="Verdana" pitchFamily="34" charset="0"/>
              <a:cs typeface="+mn-cs"/>
            </a:endParaRPr>
          </a:p>
          <a:p>
            <a:pPr indent="-228600" fontAlgn="base">
              <a:lnSpc>
                <a:spcPct val="70000"/>
              </a:lnSpc>
              <a:spcBef>
                <a:spcPct val="50000"/>
              </a:spcBef>
              <a:spcAft>
                <a:spcPct val="0"/>
              </a:spcAft>
              <a:buClr>
                <a:schemeClr val="accent1"/>
              </a:buClr>
              <a:buFont typeface="+mj-lt"/>
              <a:buAutoNum type="arabicPeriod"/>
            </a:pPr>
            <a:r>
              <a:rPr lang="ja-JP" altLang="en-US" sz="1050" dirty="0" smtClean="0">
                <a:latin typeface="Verdana" pitchFamily="34" charset="0"/>
                <a:cs typeface="+mn-cs"/>
              </a:rPr>
              <a:t>各スレーブ・プロセスの処理結果を親プロセスがマージ</a:t>
            </a:r>
            <a:endParaRPr lang="ja-JP" altLang="en-US" sz="1050" dirty="0">
              <a:latin typeface="Verdana" pitchFamily="34" charset="0"/>
              <a:cs typeface="+mn-cs"/>
            </a:endParaRPr>
          </a:p>
        </p:txBody>
      </p:sp>
      <p:grpSp>
        <p:nvGrpSpPr>
          <p:cNvPr id="432" name="グループ化 431"/>
          <p:cNvGrpSpPr/>
          <p:nvPr/>
        </p:nvGrpSpPr>
        <p:grpSpPr>
          <a:xfrm>
            <a:off x="595985" y="964979"/>
            <a:ext cx="6359211" cy="3598556"/>
            <a:chOff x="-58964" y="929657"/>
            <a:chExt cx="8702902" cy="5142531"/>
          </a:xfrm>
        </p:grpSpPr>
        <p:sp>
          <p:nvSpPr>
            <p:cNvPr id="433" name="正方形/長方形 161"/>
            <p:cNvSpPr>
              <a:spLocks noChangeArrowheads="1"/>
            </p:cNvSpPr>
            <p:nvPr/>
          </p:nvSpPr>
          <p:spPr bwMode="auto">
            <a:xfrm>
              <a:off x="1071563" y="2286000"/>
              <a:ext cx="7572375" cy="3786188"/>
            </a:xfrm>
            <a:prstGeom prst="rect">
              <a:avLst/>
            </a:prstGeom>
            <a:noFill/>
            <a:ln w="9525">
              <a:solidFill>
                <a:srgbClr val="777777"/>
              </a:solidFill>
              <a:prstDash val="sysDash"/>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434" name="正方形/長方形 12"/>
            <p:cNvSpPr>
              <a:spLocks noChangeArrowheads="1"/>
            </p:cNvSpPr>
            <p:nvPr/>
          </p:nvSpPr>
          <p:spPr bwMode="auto">
            <a:xfrm>
              <a:off x="1357313" y="4714875"/>
              <a:ext cx="785812" cy="1214438"/>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000000"/>
                </a:solidFill>
                <a:effectLst/>
                <a:uLnTx/>
                <a:uFillTx/>
                <a:latin typeface="+mn-ea"/>
                <a:ea typeface="+mn-ea"/>
                <a:cs typeface="+mn-cs"/>
              </a:endParaRPr>
            </a:p>
          </p:txBody>
        </p:sp>
        <p:sp>
          <p:nvSpPr>
            <p:cNvPr id="435" name="正方形/長方形 13"/>
            <p:cNvSpPr>
              <a:spLocks noChangeArrowheads="1"/>
            </p:cNvSpPr>
            <p:nvPr/>
          </p:nvSpPr>
          <p:spPr bwMode="auto">
            <a:xfrm>
              <a:off x="2214563" y="4714875"/>
              <a:ext cx="785812" cy="1214438"/>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000000"/>
                </a:solidFill>
                <a:effectLst/>
                <a:uLnTx/>
                <a:uFillTx/>
                <a:latin typeface="+mn-ea"/>
                <a:ea typeface="+mn-ea"/>
                <a:cs typeface="+mn-cs"/>
              </a:endParaRPr>
            </a:p>
          </p:txBody>
        </p:sp>
        <p:sp>
          <p:nvSpPr>
            <p:cNvPr id="436" name="正方形/長方形 14"/>
            <p:cNvSpPr>
              <a:spLocks noChangeArrowheads="1"/>
            </p:cNvSpPr>
            <p:nvPr/>
          </p:nvSpPr>
          <p:spPr bwMode="auto">
            <a:xfrm>
              <a:off x="3071813" y="4714875"/>
              <a:ext cx="785812" cy="1214438"/>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000000"/>
                </a:solidFill>
                <a:effectLst/>
                <a:uLnTx/>
                <a:uFillTx/>
                <a:latin typeface="+mn-ea"/>
                <a:ea typeface="+mn-ea"/>
                <a:cs typeface="+mn-cs"/>
              </a:endParaRPr>
            </a:p>
          </p:txBody>
        </p:sp>
        <p:sp>
          <p:nvSpPr>
            <p:cNvPr id="437" name="正方形/長方形 15"/>
            <p:cNvSpPr>
              <a:spLocks noChangeArrowheads="1"/>
            </p:cNvSpPr>
            <p:nvPr/>
          </p:nvSpPr>
          <p:spPr bwMode="auto">
            <a:xfrm>
              <a:off x="3929063" y="4714875"/>
              <a:ext cx="785812" cy="1214438"/>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000000"/>
                </a:solidFill>
                <a:effectLst/>
                <a:uLnTx/>
                <a:uFillTx/>
                <a:latin typeface="+mn-ea"/>
                <a:ea typeface="+mn-ea"/>
                <a:cs typeface="+mn-cs"/>
              </a:endParaRPr>
            </a:p>
          </p:txBody>
        </p:sp>
        <p:sp>
          <p:nvSpPr>
            <p:cNvPr id="438" name="正方形/長方形 16"/>
            <p:cNvSpPr>
              <a:spLocks noChangeArrowheads="1"/>
            </p:cNvSpPr>
            <p:nvPr/>
          </p:nvSpPr>
          <p:spPr bwMode="auto">
            <a:xfrm>
              <a:off x="6072188" y="4714875"/>
              <a:ext cx="785812" cy="1214438"/>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000000"/>
                </a:solidFill>
                <a:effectLst/>
                <a:uLnTx/>
                <a:uFillTx/>
                <a:latin typeface="+mn-ea"/>
                <a:ea typeface="+mn-ea"/>
                <a:cs typeface="+mn-cs"/>
              </a:endParaRPr>
            </a:p>
          </p:txBody>
        </p:sp>
        <p:sp>
          <p:nvSpPr>
            <p:cNvPr id="439" name="正方形/長方形 17"/>
            <p:cNvSpPr>
              <a:spLocks noChangeArrowheads="1"/>
            </p:cNvSpPr>
            <p:nvPr/>
          </p:nvSpPr>
          <p:spPr bwMode="auto">
            <a:xfrm>
              <a:off x="6929438" y="4714875"/>
              <a:ext cx="785812" cy="1214438"/>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000000"/>
                </a:solidFill>
                <a:effectLst/>
                <a:uLnTx/>
                <a:uFillTx/>
                <a:latin typeface="+mn-ea"/>
                <a:ea typeface="+mn-ea"/>
                <a:cs typeface="+mn-cs"/>
              </a:endParaRPr>
            </a:p>
          </p:txBody>
        </p:sp>
        <p:cxnSp>
          <p:nvCxnSpPr>
            <p:cNvPr id="440" name="直線コネクタ 19"/>
            <p:cNvCxnSpPr>
              <a:cxnSpLocks noChangeShapeType="1"/>
            </p:cNvCxnSpPr>
            <p:nvPr/>
          </p:nvCxnSpPr>
          <p:spPr bwMode="auto">
            <a:xfrm>
              <a:off x="4929188" y="5286375"/>
              <a:ext cx="928687" cy="0"/>
            </a:xfrm>
            <a:prstGeom prst="line">
              <a:avLst/>
            </a:prstGeom>
            <a:noFill/>
            <a:ln w="12700" algn="ctr">
              <a:solidFill>
                <a:srgbClr val="000000"/>
              </a:solidFill>
              <a:prstDash val="sysDash"/>
              <a:round/>
              <a:headEnd/>
              <a:tailEnd/>
            </a:ln>
          </p:spPr>
        </p:cxnSp>
        <p:sp>
          <p:nvSpPr>
            <p:cNvPr id="441" name="正方形/長方形 5"/>
            <p:cNvSpPr>
              <a:spLocks noChangeArrowheads="1"/>
            </p:cNvSpPr>
            <p:nvPr/>
          </p:nvSpPr>
          <p:spPr bwMode="auto">
            <a:xfrm>
              <a:off x="1214438" y="2357438"/>
              <a:ext cx="785812" cy="12144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000000"/>
                </a:solidFill>
                <a:effectLst/>
                <a:uLnTx/>
                <a:uFillTx/>
                <a:latin typeface="+mn-ea"/>
                <a:ea typeface="+mn-ea"/>
                <a:cs typeface="+mn-cs"/>
              </a:endParaRPr>
            </a:p>
          </p:txBody>
        </p:sp>
        <p:sp>
          <p:nvSpPr>
            <p:cNvPr id="442" name="正方形/長方形 6"/>
            <p:cNvSpPr>
              <a:spLocks noChangeArrowheads="1"/>
            </p:cNvSpPr>
            <p:nvPr/>
          </p:nvSpPr>
          <p:spPr bwMode="auto">
            <a:xfrm>
              <a:off x="2155825" y="2357438"/>
              <a:ext cx="785813" cy="12144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000000"/>
                </a:solidFill>
                <a:effectLst/>
                <a:uLnTx/>
                <a:uFillTx/>
                <a:latin typeface="+mn-ea"/>
                <a:ea typeface="+mn-ea"/>
                <a:cs typeface="+mn-cs"/>
              </a:endParaRPr>
            </a:p>
          </p:txBody>
        </p:sp>
        <p:sp>
          <p:nvSpPr>
            <p:cNvPr id="443" name="正方形/長方形 7"/>
            <p:cNvSpPr>
              <a:spLocks noChangeArrowheads="1"/>
            </p:cNvSpPr>
            <p:nvPr/>
          </p:nvSpPr>
          <p:spPr bwMode="auto">
            <a:xfrm>
              <a:off x="3143250" y="2357438"/>
              <a:ext cx="785813" cy="12144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000000"/>
                </a:solidFill>
                <a:effectLst/>
                <a:uLnTx/>
                <a:uFillTx/>
                <a:latin typeface="+mn-ea"/>
                <a:ea typeface="+mn-ea"/>
                <a:cs typeface="+mn-cs"/>
              </a:endParaRPr>
            </a:p>
          </p:txBody>
        </p:sp>
        <p:sp>
          <p:nvSpPr>
            <p:cNvPr id="444" name="正方形/長方形 8"/>
            <p:cNvSpPr>
              <a:spLocks noChangeArrowheads="1"/>
            </p:cNvSpPr>
            <p:nvPr/>
          </p:nvSpPr>
          <p:spPr bwMode="auto">
            <a:xfrm>
              <a:off x="6143625" y="2357438"/>
              <a:ext cx="785813" cy="12144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000000"/>
                </a:solidFill>
                <a:effectLst/>
                <a:uLnTx/>
                <a:uFillTx/>
                <a:latin typeface="+mn-ea"/>
                <a:ea typeface="+mn-ea"/>
                <a:cs typeface="+mn-cs"/>
              </a:endParaRPr>
            </a:p>
          </p:txBody>
        </p:sp>
        <p:sp>
          <p:nvSpPr>
            <p:cNvPr id="445" name="正方形/長方形 9"/>
            <p:cNvSpPr>
              <a:spLocks noChangeArrowheads="1"/>
            </p:cNvSpPr>
            <p:nvPr/>
          </p:nvSpPr>
          <p:spPr bwMode="auto">
            <a:xfrm>
              <a:off x="7072313" y="2357438"/>
              <a:ext cx="785812" cy="1214437"/>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000000"/>
                </a:solidFill>
                <a:effectLst/>
                <a:uLnTx/>
                <a:uFillTx/>
                <a:latin typeface="+mn-ea"/>
                <a:ea typeface="+mn-ea"/>
                <a:cs typeface="+mn-cs"/>
              </a:endParaRPr>
            </a:p>
          </p:txBody>
        </p:sp>
        <p:cxnSp>
          <p:nvCxnSpPr>
            <p:cNvPr id="446" name="直線コネクタ 11"/>
            <p:cNvCxnSpPr>
              <a:cxnSpLocks noChangeShapeType="1"/>
            </p:cNvCxnSpPr>
            <p:nvPr/>
          </p:nvCxnSpPr>
          <p:spPr bwMode="auto">
            <a:xfrm>
              <a:off x="4500563" y="3000375"/>
              <a:ext cx="1143000" cy="0"/>
            </a:xfrm>
            <a:prstGeom prst="line">
              <a:avLst/>
            </a:prstGeom>
            <a:noFill/>
            <a:ln w="12700" algn="ctr">
              <a:solidFill>
                <a:srgbClr val="000000"/>
              </a:solidFill>
              <a:prstDash val="sysDash"/>
              <a:round/>
              <a:headEnd/>
              <a:tailEnd/>
            </a:ln>
          </p:spPr>
        </p:cxnSp>
        <p:cxnSp>
          <p:nvCxnSpPr>
            <p:cNvPr id="447" name="直線矢印コネクタ 22"/>
            <p:cNvCxnSpPr>
              <a:cxnSpLocks noChangeShapeType="1"/>
            </p:cNvCxnSpPr>
            <p:nvPr/>
          </p:nvCxnSpPr>
          <p:spPr bwMode="auto">
            <a:xfrm rot="5400000">
              <a:off x="1035050" y="2106613"/>
              <a:ext cx="928687" cy="1588"/>
            </a:xfrm>
            <a:prstGeom prst="straightConnector1">
              <a:avLst/>
            </a:prstGeom>
            <a:noFill/>
            <a:ln w="19050" algn="ctr">
              <a:solidFill>
                <a:srgbClr val="0070C0"/>
              </a:solidFill>
              <a:round/>
              <a:headEnd/>
              <a:tailEnd type="arrow" w="med" len="med"/>
            </a:ln>
          </p:spPr>
        </p:cxnSp>
        <p:sp>
          <p:nvSpPr>
            <p:cNvPr id="448" name="正方形/長方形 23"/>
            <p:cNvSpPr>
              <a:spLocks noChangeArrowheads="1"/>
            </p:cNvSpPr>
            <p:nvPr/>
          </p:nvSpPr>
          <p:spPr bwMode="auto">
            <a:xfrm>
              <a:off x="3308350" y="4000500"/>
              <a:ext cx="2835275" cy="223838"/>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rgbClr val="000000"/>
                </a:solidFill>
                <a:effectLst/>
                <a:uLnTx/>
                <a:uFillTx/>
                <a:latin typeface="+mn-ea"/>
                <a:ea typeface="+mn-ea"/>
                <a:cs typeface="+mn-cs"/>
              </a:endParaRPr>
            </a:p>
          </p:txBody>
        </p:sp>
        <p:cxnSp>
          <p:nvCxnSpPr>
            <p:cNvPr id="449" name="カギ線コネクタ 448"/>
            <p:cNvCxnSpPr>
              <a:stCxn id="441" idx="2"/>
              <a:endCxn id="448" idx="0"/>
            </p:cNvCxnSpPr>
            <p:nvPr/>
          </p:nvCxnSpPr>
          <p:spPr bwMode="auto">
            <a:xfrm rot="16200000" flipH="1">
              <a:off x="2951956" y="2226469"/>
              <a:ext cx="428625" cy="3119438"/>
            </a:xfrm>
            <a:prstGeom prst="bentConnector3">
              <a:avLst>
                <a:gd name="adj1" fmla="val 50000"/>
              </a:avLst>
            </a:prstGeom>
            <a:noFill/>
            <a:ln w="19050" cap="flat" cmpd="sng" algn="ctr">
              <a:solidFill>
                <a:srgbClr val="000000">
                  <a:lumMod val="65000"/>
                  <a:lumOff val="35000"/>
                </a:srgbClr>
              </a:solidFill>
              <a:prstDash val="solid"/>
              <a:round/>
              <a:headEnd type="none" w="med" len="med"/>
              <a:tailEnd type="none" w="med" len="med"/>
            </a:ln>
            <a:effectLst/>
          </p:spPr>
        </p:cxnSp>
        <p:cxnSp>
          <p:nvCxnSpPr>
            <p:cNvPr id="450" name="カギ線コネクタ 449"/>
            <p:cNvCxnSpPr>
              <a:stCxn id="442" idx="2"/>
              <a:endCxn id="448" idx="0"/>
            </p:cNvCxnSpPr>
            <p:nvPr/>
          </p:nvCxnSpPr>
          <p:spPr bwMode="auto">
            <a:xfrm rot="16200000" flipH="1">
              <a:off x="3422650" y="2697163"/>
              <a:ext cx="428625" cy="2178050"/>
            </a:xfrm>
            <a:prstGeom prst="bentConnector3">
              <a:avLst>
                <a:gd name="adj1" fmla="val 50000"/>
              </a:avLst>
            </a:prstGeom>
            <a:noFill/>
            <a:ln w="19050" cap="flat" cmpd="sng" algn="ctr">
              <a:solidFill>
                <a:srgbClr val="000000">
                  <a:lumMod val="65000"/>
                  <a:lumOff val="35000"/>
                </a:srgbClr>
              </a:solidFill>
              <a:prstDash val="solid"/>
              <a:round/>
              <a:headEnd type="none" w="med" len="med"/>
              <a:tailEnd type="none" w="med" len="med"/>
            </a:ln>
            <a:effectLst/>
          </p:spPr>
        </p:cxnSp>
        <p:cxnSp>
          <p:nvCxnSpPr>
            <p:cNvPr id="451" name="カギ線コネクタ 450"/>
            <p:cNvCxnSpPr>
              <a:stCxn id="443" idx="2"/>
              <a:endCxn id="448" idx="0"/>
            </p:cNvCxnSpPr>
            <p:nvPr/>
          </p:nvCxnSpPr>
          <p:spPr bwMode="auto">
            <a:xfrm rot="16200000" flipH="1">
              <a:off x="3916363" y="3190875"/>
              <a:ext cx="428625" cy="1190625"/>
            </a:xfrm>
            <a:prstGeom prst="bentConnector3">
              <a:avLst>
                <a:gd name="adj1" fmla="val 50000"/>
              </a:avLst>
            </a:prstGeom>
            <a:noFill/>
            <a:ln w="19050" cap="flat" cmpd="sng" algn="ctr">
              <a:solidFill>
                <a:srgbClr val="000000">
                  <a:lumMod val="65000"/>
                  <a:lumOff val="35000"/>
                </a:srgbClr>
              </a:solidFill>
              <a:prstDash val="solid"/>
              <a:round/>
              <a:headEnd type="none" w="med" len="med"/>
              <a:tailEnd type="none" w="med" len="med"/>
            </a:ln>
            <a:effectLst/>
          </p:spPr>
        </p:cxnSp>
        <p:cxnSp>
          <p:nvCxnSpPr>
            <p:cNvPr id="452" name="カギ線コネクタ 451"/>
            <p:cNvCxnSpPr>
              <a:stCxn id="444" idx="2"/>
              <a:endCxn id="448" idx="0"/>
            </p:cNvCxnSpPr>
            <p:nvPr/>
          </p:nvCxnSpPr>
          <p:spPr bwMode="auto">
            <a:xfrm rot="5400000">
              <a:off x="5417344" y="2880519"/>
              <a:ext cx="428625" cy="1811337"/>
            </a:xfrm>
            <a:prstGeom prst="bentConnector3">
              <a:avLst>
                <a:gd name="adj1" fmla="val 50000"/>
              </a:avLst>
            </a:prstGeom>
            <a:noFill/>
            <a:ln w="19050" cap="flat" cmpd="sng" algn="ctr">
              <a:solidFill>
                <a:srgbClr val="000000">
                  <a:lumMod val="65000"/>
                  <a:lumOff val="35000"/>
                </a:srgbClr>
              </a:solidFill>
              <a:prstDash val="solid"/>
              <a:round/>
              <a:headEnd type="none" w="med" len="med"/>
              <a:tailEnd type="none" w="med" len="med"/>
            </a:ln>
            <a:effectLst/>
          </p:spPr>
        </p:cxnSp>
        <p:cxnSp>
          <p:nvCxnSpPr>
            <p:cNvPr id="453" name="カギ線コネクタ 452"/>
            <p:cNvCxnSpPr>
              <a:stCxn id="445" idx="2"/>
              <a:endCxn id="448" idx="0"/>
            </p:cNvCxnSpPr>
            <p:nvPr/>
          </p:nvCxnSpPr>
          <p:spPr bwMode="auto">
            <a:xfrm rot="5400000">
              <a:off x="5881688" y="2416175"/>
              <a:ext cx="428625" cy="2740025"/>
            </a:xfrm>
            <a:prstGeom prst="bentConnector3">
              <a:avLst>
                <a:gd name="adj1" fmla="val 50000"/>
              </a:avLst>
            </a:prstGeom>
            <a:noFill/>
            <a:ln w="19050" cap="flat" cmpd="sng" algn="ctr">
              <a:solidFill>
                <a:srgbClr val="000000">
                  <a:lumMod val="65000"/>
                  <a:lumOff val="35000"/>
                </a:srgbClr>
              </a:solidFill>
              <a:prstDash val="solid"/>
              <a:round/>
              <a:headEnd type="none" w="med" len="med"/>
              <a:tailEnd type="none" w="med" len="med"/>
            </a:ln>
            <a:effectLst/>
          </p:spPr>
        </p:cxnSp>
        <p:cxnSp>
          <p:nvCxnSpPr>
            <p:cNvPr id="454" name="カギ線コネクタ 453"/>
            <p:cNvCxnSpPr>
              <a:stCxn id="434" idx="0"/>
              <a:endCxn id="448" idx="2"/>
            </p:cNvCxnSpPr>
            <p:nvPr/>
          </p:nvCxnSpPr>
          <p:spPr bwMode="auto">
            <a:xfrm rot="5400000" flipH="1" flipV="1">
              <a:off x="2992438" y="2981325"/>
              <a:ext cx="490537" cy="2976563"/>
            </a:xfrm>
            <a:prstGeom prst="bentConnector3">
              <a:avLst>
                <a:gd name="adj1" fmla="val 50000"/>
              </a:avLst>
            </a:prstGeom>
            <a:noFill/>
            <a:ln w="19050" cap="flat" cmpd="sng" algn="ctr">
              <a:solidFill>
                <a:srgbClr val="000000">
                  <a:lumMod val="65000"/>
                  <a:lumOff val="35000"/>
                </a:srgbClr>
              </a:solidFill>
              <a:prstDash val="solid"/>
              <a:round/>
              <a:headEnd type="none" w="med" len="med"/>
              <a:tailEnd type="none" w="med" len="med"/>
            </a:ln>
            <a:effectLst/>
          </p:spPr>
        </p:cxnSp>
        <p:cxnSp>
          <p:nvCxnSpPr>
            <p:cNvPr id="455" name="カギ線コネクタ 454"/>
            <p:cNvCxnSpPr>
              <a:stCxn id="435" idx="0"/>
              <a:endCxn id="448" idx="2"/>
            </p:cNvCxnSpPr>
            <p:nvPr/>
          </p:nvCxnSpPr>
          <p:spPr bwMode="auto">
            <a:xfrm rot="5400000" flipH="1" flipV="1">
              <a:off x="3421063" y="3409950"/>
              <a:ext cx="490537" cy="2119313"/>
            </a:xfrm>
            <a:prstGeom prst="bentConnector3">
              <a:avLst>
                <a:gd name="adj1" fmla="val 50000"/>
              </a:avLst>
            </a:prstGeom>
            <a:noFill/>
            <a:ln w="19050" cap="flat" cmpd="sng" algn="ctr">
              <a:solidFill>
                <a:srgbClr val="000000">
                  <a:lumMod val="65000"/>
                  <a:lumOff val="35000"/>
                </a:srgbClr>
              </a:solidFill>
              <a:prstDash val="solid"/>
              <a:round/>
              <a:headEnd type="none" w="med" len="med"/>
              <a:tailEnd type="none" w="med" len="med"/>
            </a:ln>
            <a:effectLst/>
          </p:spPr>
        </p:cxnSp>
        <p:cxnSp>
          <p:nvCxnSpPr>
            <p:cNvPr id="456" name="カギ線コネクタ 455"/>
            <p:cNvCxnSpPr>
              <a:stCxn id="436" idx="0"/>
              <a:endCxn id="448" idx="2"/>
            </p:cNvCxnSpPr>
            <p:nvPr/>
          </p:nvCxnSpPr>
          <p:spPr bwMode="auto">
            <a:xfrm rot="5400000" flipH="1" flipV="1">
              <a:off x="3849688" y="3838575"/>
              <a:ext cx="490537" cy="1262063"/>
            </a:xfrm>
            <a:prstGeom prst="bentConnector3">
              <a:avLst>
                <a:gd name="adj1" fmla="val 50000"/>
              </a:avLst>
            </a:prstGeom>
            <a:noFill/>
            <a:ln w="19050" cap="flat" cmpd="sng" algn="ctr">
              <a:solidFill>
                <a:srgbClr val="000000">
                  <a:lumMod val="65000"/>
                  <a:lumOff val="35000"/>
                </a:srgbClr>
              </a:solidFill>
              <a:prstDash val="solid"/>
              <a:round/>
              <a:headEnd type="none" w="med" len="med"/>
              <a:tailEnd type="none" w="med" len="med"/>
            </a:ln>
            <a:effectLst/>
          </p:spPr>
        </p:cxnSp>
        <p:cxnSp>
          <p:nvCxnSpPr>
            <p:cNvPr id="457" name="カギ線コネクタ 456"/>
            <p:cNvCxnSpPr>
              <a:stCxn id="437" idx="0"/>
              <a:endCxn id="448" idx="2"/>
            </p:cNvCxnSpPr>
            <p:nvPr/>
          </p:nvCxnSpPr>
          <p:spPr bwMode="auto">
            <a:xfrm rot="5400000" flipH="1" flipV="1">
              <a:off x="4278313" y="4267200"/>
              <a:ext cx="490537" cy="404813"/>
            </a:xfrm>
            <a:prstGeom prst="bentConnector3">
              <a:avLst>
                <a:gd name="adj1" fmla="val 50000"/>
              </a:avLst>
            </a:prstGeom>
            <a:noFill/>
            <a:ln w="19050" cap="flat" cmpd="sng" algn="ctr">
              <a:solidFill>
                <a:srgbClr val="000000">
                  <a:lumMod val="65000"/>
                  <a:lumOff val="35000"/>
                </a:srgbClr>
              </a:solidFill>
              <a:prstDash val="solid"/>
              <a:round/>
              <a:headEnd type="none" w="med" len="med"/>
              <a:tailEnd type="none" w="med" len="med"/>
            </a:ln>
            <a:effectLst/>
          </p:spPr>
        </p:cxnSp>
        <p:cxnSp>
          <p:nvCxnSpPr>
            <p:cNvPr id="458" name="カギ線コネクタ 457"/>
            <p:cNvCxnSpPr>
              <a:stCxn id="438" idx="0"/>
              <a:endCxn id="448" idx="2"/>
            </p:cNvCxnSpPr>
            <p:nvPr/>
          </p:nvCxnSpPr>
          <p:spPr bwMode="auto">
            <a:xfrm rot="16200000" flipV="1">
              <a:off x="5350669" y="3599657"/>
              <a:ext cx="490537" cy="1739900"/>
            </a:xfrm>
            <a:prstGeom prst="bentConnector3">
              <a:avLst>
                <a:gd name="adj1" fmla="val 50000"/>
              </a:avLst>
            </a:prstGeom>
            <a:noFill/>
            <a:ln w="19050" cap="flat" cmpd="sng" algn="ctr">
              <a:solidFill>
                <a:srgbClr val="000000">
                  <a:lumMod val="65000"/>
                  <a:lumOff val="35000"/>
                </a:srgbClr>
              </a:solidFill>
              <a:prstDash val="solid"/>
              <a:round/>
              <a:headEnd type="none" w="med" len="med"/>
              <a:tailEnd type="none" w="med" len="med"/>
            </a:ln>
            <a:effectLst/>
          </p:spPr>
        </p:cxnSp>
        <p:cxnSp>
          <p:nvCxnSpPr>
            <p:cNvPr id="459" name="カギ線コネクタ 458"/>
            <p:cNvCxnSpPr>
              <a:stCxn id="439" idx="0"/>
              <a:endCxn id="448" idx="2"/>
            </p:cNvCxnSpPr>
            <p:nvPr/>
          </p:nvCxnSpPr>
          <p:spPr bwMode="auto">
            <a:xfrm rot="16200000" flipV="1">
              <a:off x="5779294" y="3171032"/>
              <a:ext cx="490537" cy="2597150"/>
            </a:xfrm>
            <a:prstGeom prst="bentConnector3">
              <a:avLst>
                <a:gd name="adj1" fmla="val 50000"/>
              </a:avLst>
            </a:prstGeom>
            <a:noFill/>
            <a:ln w="19050" cap="flat" cmpd="sng" algn="ctr">
              <a:solidFill>
                <a:srgbClr val="000000">
                  <a:lumMod val="65000"/>
                  <a:lumOff val="35000"/>
                </a:srgbClr>
              </a:solidFill>
              <a:prstDash val="solid"/>
              <a:round/>
              <a:headEnd type="none" w="med" len="med"/>
              <a:tailEnd type="none" w="med" len="med"/>
            </a:ln>
            <a:effectLst/>
          </p:spPr>
        </p:cxnSp>
        <p:sp>
          <p:nvSpPr>
            <p:cNvPr id="460" name="テキスト ボックス 459"/>
            <p:cNvSpPr txBox="1"/>
            <p:nvPr/>
          </p:nvSpPr>
          <p:spPr>
            <a:xfrm>
              <a:off x="583545" y="1785938"/>
              <a:ext cx="928412" cy="351863"/>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000" b="0" i="0" u="none" strike="noStrike" kern="0" cap="none" spc="0" normalizeH="0" baseline="0" noProof="0">
                  <a:ln>
                    <a:noFill/>
                  </a:ln>
                  <a:solidFill>
                    <a:sysClr val="windowText" lastClr="000000"/>
                  </a:solidFill>
                  <a:effectLst/>
                  <a:uLnTx/>
                  <a:uFillTx/>
                  <a:latin typeface="+mn-ea"/>
                  <a:ea typeface="+mn-ea"/>
                </a:rPr>
                <a:t>SQL</a:t>
              </a:r>
              <a:r>
                <a:rPr kumimoji="1" lang="ja-JP" altLang="en-US" sz="1000" b="0" i="0" u="none" strike="noStrike" kern="0" cap="none" spc="0" normalizeH="0" baseline="0" noProof="0">
                  <a:ln>
                    <a:noFill/>
                  </a:ln>
                  <a:solidFill>
                    <a:sysClr val="windowText" lastClr="000000"/>
                  </a:solidFill>
                  <a:effectLst/>
                  <a:uLnTx/>
                  <a:uFillTx/>
                  <a:latin typeface="+mn-ea"/>
                  <a:ea typeface="+mn-ea"/>
                </a:rPr>
                <a:t>発行</a:t>
              </a:r>
            </a:p>
          </p:txBody>
        </p:sp>
        <p:grpSp>
          <p:nvGrpSpPr>
            <p:cNvPr id="461" name="グループ化 50"/>
            <p:cNvGrpSpPr/>
            <p:nvPr/>
          </p:nvGrpSpPr>
          <p:grpSpPr>
            <a:xfrm>
              <a:off x="1428728" y="2500306"/>
              <a:ext cx="214314" cy="285752"/>
              <a:chOff x="4286248" y="1500174"/>
              <a:chExt cx="214314" cy="285752"/>
            </a:xfrm>
            <a:solidFill>
              <a:srgbClr val="FF0000"/>
            </a:solidFill>
          </p:grpSpPr>
          <p:sp>
            <p:nvSpPr>
              <p:cNvPr id="596" name="正方形/長方形 595"/>
              <p:cNvSpPr/>
              <p:nvPr/>
            </p:nvSpPr>
            <p:spPr bwMode="auto">
              <a:xfrm>
                <a:off x="4357686" y="1571612"/>
                <a:ext cx="142876" cy="214314"/>
              </a:xfrm>
              <a:prstGeom prst="rect">
                <a:avLst/>
              </a:prstGeom>
              <a:grpFill/>
              <a:ln w="9525">
                <a:solidFill>
                  <a:srgbClr val="777777"/>
                </a:solidFill>
                <a:miter lim="800000"/>
                <a:headEnd/>
                <a:tailEn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97" name="正方形/長方形 596"/>
              <p:cNvSpPr/>
              <p:nvPr/>
            </p:nvSpPr>
            <p:spPr bwMode="auto">
              <a:xfrm>
                <a:off x="4286248" y="1500174"/>
                <a:ext cx="71438" cy="71438"/>
              </a:xfrm>
              <a:prstGeom prst="rect">
                <a:avLst/>
              </a:prstGeom>
              <a:grpFill/>
              <a:ln w="9525">
                <a:solidFill>
                  <a:srgbClr val="777777"/>
                </a:solidFill>
                <a:miter lim="800000"/>
                <a:headEnd/>
                <a:tailEn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grpSp>
        <p:grpSp>
          <p:nvGrpSpPr>
            <p:cNvPr id="462" name="グループ化 51"/>
            <p:cNvGrpSpPr/>
            <p:nvPr/>
          </p:nvGrpSpPr>
          <p:grpSpPr>
            <a:xfrm>
              <a:off x="1285852" y="3071810"/>
              <a:ext cx="214314" cy="285752"/>
              <a:chOff x="4286248" y="1500174"/>
              <a:chExt cx="214314" cy="285752"/>
            </a:xfrm>
            <a:solidFill>
              <a:srgbClr val="FFC000"/>
            </a:solidFill>
          </p:grpSpPr>
          <p:sp>
            <p:nvSpPr>
              <p:cNvPr id="594" name="正方形/長方形 593"/>
              <p:cNvSpPr/>
              <p:nvPr/>
            </p:nvSpPr>
            <p:spPr bwMode="auto">
              <a:xfrm>
                <a:off x="4357686" y="1571612"/>
                <a:ext cx="142876" cy="214314"/>
              </a:xfrm>
              <a:prstGeom prst="rect">
                <a:avLst/>
              </a:prstGeom>
              <a:grpFill/>
              <a:ln w="9525">
                <a:solidFill>
                  <a:srgbClr val="777777"/>
                </a:solidFill>
                <a:miter lim="800000"/>
                <a:headEnd/>
                <a:tailEn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95" name="正方形/長方形 594"/>
              <p:cNvSpPr/>
              <p:nvPr/>
            </p:nvSpPr>
            <p:spPr bwMode="auto">
              <a:xfrm>
                <a:off x="4286248" y="1500174"/>
                <a:ext cx="71438" cy="71438"/>
              </a:xfrm>
              <a:prstGeom prst="rect">
                <a:avLst/>
              </a:prstGeom>
              <a:grpFill/>
              <a:ln w="9525">
                <a:solidFill>
                  <a:srgbClr val="777777"/>
                </a:solidFill>
                <a:miter lim="800000"/>
                <a:headEnd/>
                <a:tailEn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grpSp>
        <p:grpSp>
          <p:nvGrpSpPr>
            <p:cNvPr id="463" name="グループ化 54"/>
            <p:cNvGrpSpPr/>
            <p:nvPr/>
          </p:nvGrpSpPr>
          <p:grpSpPr>
            <a:xfrm>
              <a:off x="1571604" y="3071810"/>
              <a:ext cx="214314" cy="285752"/>
              <a:chOff x="4286248" y="1500174"/>
              <a:chExt cx="214314" cy="285752"/>
            </a:xfrm>
            <a:solidFill>
              <a:srgbClr val="FFC000"/>
            </a:solidFill>
          </p:grpSpPr>
          <p:sp>
            <p:nvSpPr>
              <p:cNvPr id="592" name="正方形/長方形 591"/>
              <p:cNvSpPr/>
              <p:nvPr/>
            </p:nvSpPr>
            <p:spPr bwMode="auto">
              <a:xfrm>
                <a:off x="4357686" y="1571612"/>
                <a:ext cx="142876" cy="214314"/>
              </a:xfrm>
              <a:prstGeom prst="rect">
                <a:avLst/>
              </a:prstGeom>
              <a:grpFill/>
              <a:ln w="9525">
                <a:solidFill>
                  <a:srgbClr val="777777"/>
                </a:solidFill>
                <a:miter lim="800000"/>
                <a:headEnd/>
                <a:tailEn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93" name="正方形/長方形 592"/>
              <p:cNvSpPr/>
              <p:nvPr/>
            </p:nvSpPr>
            <p:spPr bwMode="auto">
              <a:xfrm>
                <a:off x="4286248" y="1500174"/>
                <a:ext cx="71438" cy="71438"/>
              </a:xfrm>
              <a:prstGeom prst="rect">
                <a:avLst/>
              </a:prstGeom>
              <a:grpFill/>
              <a:ln w="9525">
                <a:solidFill>
                  <a:srgbClr val="777777"/>
                </a:solidFill>
                <a:miter lim="800000"/>
                <a:headEnd/>
                <a:tailEn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grpSp>
        <p:grpSp>
          <p:nvGrpSpPr>
            <p:cNvPr id="464" name="グループ化 57"/>
            <p:cNvGrpSpPr/>
            <p:nvPr/>
          </p:nvGrpSpPr>
          <p:grpSpPr>
            <a:xfrm>
              <a:off x="2285984" y="3071810"/>
              <a:ext cx="214314" cy="285752"/>
              <a:chOff x="4286248" y="1500174"/>
              <a:chExt cx="214314" cy="285752"/>
            </a:xfrm>
            <a:solidFill>
              <a:srgbClr val="FFC000"/>
            </a:solidFill>
          </p:grpSpPr>
          <p:sp>
            <p:nvSpPr>
              <p:cNvPr id="590" name="正方形/長方形 589"/>
              <p:cNvSpPr/>
              <p:nvPr/>
            </p:nvSpPr>
            <p:spPr bwMode="auto">
              <a:xfrm>
                <a:off x="4357686" y="1571612"/>
                <a:ext cx="142876" cy="214314"/>
              </a:xfrm>
              <a:prstGeom prst="rect">
                <a:avLst/>
              </a:prstGeom>
              <a:grpFill/>
              <a:ln w="9525">
                <a:solidFill>
                  <a:srgbClr val="777777"/>
                </a:solidFill>
                <a:miter lim="800000"/>
                <a:headEnd/>
                <a:tailEn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91" name="正方形/長方形 590"/>
              <p:cNvSpPr/>
              <p:nvPr/>
            </p:nvSpPr>
            <p:spPr bwMode="auto">
              <a:xfrm>
                <a:off x="4286248" y="1500174"/>
                <a:ext cx="71438" cy="71438"/>
              </a:xfrm>
              <a:prstGeom prst="rect">
                <a:avLst/>
              </a:prstGeom>
              <a:grpFill/>
              <a:ln w="9525">
                <a:solidFill>
                  <a:srgbClr val="777777"/>
                </a:solidFill>
                <a:miter lim="800000"/>
                <a:headEnd/>
                <a:tailEn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grpSp>
        <p:grpSp>
          <p:nvGrpSpPr>
            <p:cNvPr id="465" name="グループ化 60"/>
            <p:cNvGrpSpPr/>
            <p:nvPr/>
          </p:nvGrpSpPr>
          <p:grpSpPr>
            <a:xfrm>
              <a:off x="2571736" y="3071810"/>
              <a:ext cx="214314" cy="285752"/>
              <a:chOff x="4286248" y="1500174"/>
              <a:chExt cx="214314" cy="285752"/>
            </a:xfrm>
            <a:solidFill>
              <a:srgbClr val="FFC000"/>
            </a:solidFill>
          </p:grpSpPr>
          <p:sp>
            <p:nvSpPr>
              <p:cNvPr id="588" name="正方形/長方形 587"/>
              <p:cNvSpPr/>
              <p:nvPr/>
            </p:nvSpPr>
            <p:spPr bwMode="auto">
              <a:xfrm>
                <a:off x="4357686" y="1571612"/>
                <a:ext cx="142876" cy="214314"/>
              </a:xfrm>
              <a:prstGeom prst="rect">
                <a:avLst/>
              </a:prstGeom>
              <a:grpFill/>
              <a:ln w="9525">
                <a:solidFill>
                  <a:srgbClr val="777777"/>
                </a:solidFill>
                <a:miter lim="800000"/>
                <a:headEnd/>
                <a:tailEn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89" name="正方形/長方形 588"/>
              <p:cNvSpPr/>
              <p:nvPr/>
            </p:nvSpPr>
            <p:spPr bwMode="auto">
              <a:xfrm>
                <a:off x="4286248" y="1500174"/>
                <a:ext cx="71438" cy="71438"/>
              </a:xfrm>
              <a:prstGeom prst="rect">
                <a:avLst/>
              </a:prstGeom>
              <a:grpFill/>
              <a:ln w="9525">
                <a:solidFill>
                  <a:srgbClr val="777777"/>
                </a:solidFill>
                <a:miter lim="800000"/>
                <a:headEnd/>
                <a:tailEn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grpSp>
        <p:grpSp>
          <p:nvGrpSpPr>
            <p:cNvPr id="466" name="グループ化 63"/>
            <p:cNvGrpSpPr/>
            <p:nvPr/>
          </p:nvGrpSpPr>
          <p:grpSpPr>
            <a:xfrm>
              <a:off x="3286116" y="3071810"/>
              <a:ext cx="214314" cy="285752"/>
              <a:chOff x="4286248" y="1500174"/>
              <a:chExt cx="214314" cy="285752"/>
            </a:xfrm>
            <a:solidFill>
              <a:srgbClr val="FFC000"/>
            </a:solidFill>
          </p:grpSpPr>
          <p:sp>
            <p:nvSpPr>
              <p:cNvPr id="586" name="正方形/長方形 585"/>
              <p:cNvSpPr/>
              <p:nvPr/>
            </p:nvSpPr>
            <p:spPr bwMode="auto">
              <a:xfrm>
                <a:off x="4357686" y="1571612"/>
                <a:ext cx="142876" cy="214314"/>
              </a:xfrm>
              <a:prstGeom prst="rect">
                <a:avLst/>
              </a:prstGeom>
              <a:grpFill/>
              <a:ln w="9525">
                <a:solidFill>
                  <a:srgbClr val="777777"/>
                </a:solidFill>
                <a:miter lim="800000"/>
                <a:headEnd/>
                <a:tailEn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87" name="正方形/長方形 586"/>
              <p:cNvSpPr/>
              <p:nvPr/>
            </p:nvSpPr>
            <p:spPr bwMode="auto">
              <a:xfrm>
                <a:off x="4286248" y="1500174"/>
                <a:ext cx="71438" cy="71438"/>
              </a:xfrm>
              <a:prstGeom prst="rect">
                <a:avLst/>
              </a:prstGeom>
              <a:grpFill/>
              <a:ln w="9525">
                <a:solidFill>
                  <a:srgbClr val="777777"/>
                </a:solidFill>
                <a:miter lim="800000"/>
                <a:headEnd/>
                <a:tailEn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grpSp>
        <p:grpSp>
          <p:nvGrpSpPr>
            <p:cNvPr id="467" name="グループ化 66"/>
            <p:cNvGrpSpPr/>
            <p:nvPr/>
          </p:nvGrpSpPr>
          <p:grpSpPr>
            <a:xfrm>
              <a:off x="3571868" y="3071810"/>
              <a:ext cx="214314" cy="285752"/>
              <a:chOff x="4286248" y="1500174"/>
              <a:chExt cx="214314" cy="285752"/>
            </a:xfrm>
            <a:solidFill>
              <a:srgbClr val="FFC000"/>
            </a:solidFill>
          </p:grpSpPr>
          <p:sp>
            <p:nvSpPr>
              <p:cNvPr id="584" name="正方形/長方形 583"/>
              <p:cNvSpPr/>
              <p:nvPr/>
            </p:nvSpPr>
            <p:spPr bwMode="auto">
              <a:xfrm>
                <a:off x="4357686" y="1571612"/>
                <a:ext cx="142876" cy="214314"/>
              </a:xfrm>
              <a:prstGeom prst="rect">
                <a:avLst/>
              </a:prstGeom>
              <a:grpFill/>
              <a:ln w="9525">
                <a:solidFill>
                  <a:srgbClr val="777777"/>
                </a:solidFill>
                <a:miter lim="800000"/>
                <a:headEnd/>
                <a:tailEn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85" name="正方形/長方形 584"/>
              <p:cNvSpPr/>
              <p:nvPr/>
            </p:nvSpPr>
            <p:spPr bwMode="auto">
              <a:xfrm>
                <a:off x="4286248" y="1500174"/>
                <a:ext cx="71438" cy="71438"/>
              </a:xfrm>
              <a:prstGeom prst="rect">
                <a:avLst/>
              </a:prstGeom>
              <a:grpFill/>
              <a:ln w="9525">
                <a:solidFill>
                  <a:srgbClr val="777777"/>
                </a:solidFill>
                <a:miter lim="800000"/>
                <a:headEnd/>
                <a:tailEn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grpSp>
        <p:grpSp>
          <p:nvGrpSpPr>
            <p:cNvPr id="468" name="グループ化 69"/>
            <p:cNvGrpSpPr/>
            <p:nvPr/>
          </p:nvGrpSpPr>
          <p:grpSpPr>
            <a:xfrm>
              <a:off x="6286512" y="3071810"/>
              <a:ext cx="214314" cy="285752"/>
              <a:chOff x="4286248" y="1500174"/>
              <a:chExt cx="214314" cy="285752"/>
            </a:xfrm>
            <a:solidFill>
              <a:srgbClr val="FFC000"/>
            </a:solidFill>
          </p:grpSpPr>
          <p:sp>
            <p:nvSpPr>
              <p:cNvPr id="582" name="正方形/長方形 581"/>
              <p:cNvSpPr/>
              <p:nvPr/>
            </p:nvSpPr>
            <p:spPr bwMode="auto">
              <a:xfrm>
                <a:off x="4357686" y="1571612"/>
                <a:ext cx="142876" cy="214314"/>
              </a:xfrm>
              <a:prstGeom prst="rect">
                <a:avLst/>
              </a:prstGeom>
              <a:grpFill/>
              <a:ln w="9525">
                <a:solidFill>
                  <a:srgbClr val="777777"/>
                </a:solidFill>
                <a:miter lim="800000"/>
                <a:headEnd/>
                <a:tailEn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83" name="正方形/長方形 582"/>
              <p:cNvSpPr/>
              <p:nvPr/>
            </p:nvSpPr>
            <p:spPr bwMode="auto">
              <a:xfrm>
                <a:off x="4286248" y="1500174"/>
                <a:ext cx="71438" cy="71438"/>
              </a:xfrm>
              <a:prstGeom prst="rect">
                <a:avLst/>
              </a:prstGeom>
              <a:grpFill/>
              <a:ln w="9525">
                <a:solidFill>
                  <a:srgbClr val="777777"/>
                </a:solidFill>
                <a:miter lim="800000"/>
                <a:headEnd/>
                <a:tailEn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grpSp>
        <p:grpSp>
          <p:nvGrpSpPr>
            <p:cNvPr id="469" name="グループ化 72"/>
            <p:cNvGrpSpPr/>
            <p:nvPr/>
          </p:nvGrpSpPr>
          <p:grpSpPr>
            <a:xfrm>
              <a:off x="6572264" y="3071810"/>
              <a:ext cx="214314" cy="285752"/>
              <a:chOff x="4286248" y="1500174"/>
              <a:chExt cx="214314" cy="285752"/>
            </a:xfrm>
            <a:solidFill>
              <a:srgbClr val="FFC000"/>
            </a:solidFill>
          </p:grpSpPr>
          <p:sp>
            <p:nvSpPr>
              <p:cNvPr id="580" name="正方形/長方形 579"/>
              <p:cNvSpPr/>
              <p:nvPr/>
            </p:nvSpPr>
            <p:spPr bwMode="auto">
              <a:xfrm>
                <a:off x="4357686" y="1571612"/>
                <a:ext cx="142876" cy="214314"/>
              </a:xfrm>
              <a:prstGeom prst="rect">
                <a:avLst/>
              </a:prstGeom>
              <a:grpFill/>
              <a:ln w="9525">
                <a:solidFill>
                  <a:srgbClr val="777777"/>
                </a:solidFill>
                <a:miter lim="800000"/>
                <a:headEnd/>
                <a:tailEn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81" name="正方形/長方形 580"/>
              <p:cNvSpPr/>
              <p:nvPr/>
            </p:nvSpPr>
            <p:spPr bwMode="auto">
              <a:xfrm>
                <a:off x="4286248" y="1500174"/>
                <a:ext cx="71438" cy="71438"/>
              </a:xfrm>
              <a:prstGeom prst="rect">
                <a:avLst/>
              </a:prstGeom>
              <a:grpFill/>
              <a:ln w="9525">
                <a:solidFill>
                  <a:srgbClr val="777777"/>
                </a:solidFill>
                <a:miter lim="800000"/>
                <a:headEnd/>
                <a:tailEn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grpSp>
        <p:grpSp>
          <p:nvGrpSpPr>
            <p:cNvPr id="470" name="グループ化 75"/>
            <p:cNvGrpSpPr/>
            <p:nvPr/>
          </p:nvGrpSpPr>
          <p:grpSpPr>
            <a:xfrm>
              <a:off x="7215206" y="3071810"/>
              <a:ext cx="214314" cy="285752"/>
              <a:chOff x="4286248" y="1500174"/>
              <a:chExt cx="214314" cy="285752"/>
            </a:xfrm>
            <a:solidFill>
              <a:srgbClr val="FFC000"/>
            </a:solidFill>
          </p:grpSpPr>
          <p:sp>
            <p:nvSpPr>
              <p:cNvPr id="578" name="正方形/長方形 577"/>
              <p:cNvSpPr/>
              <p:nvPr/>
            </p:nvSpPr>
            <p:spPr bwMode="auto">
              <a:xfrm>
                <a:off x="4357686" y="1571612"/>
                <a:ext cx="142876" cy="214314"/>
              </a:xfrm>
              <a:prstGeom prst="rect">
                <a:avLst/>
              </a:prstGeom>
              <a:grpFill/>
              <a:ln w="9525">
                <a:solidFill>
                  <a:srgbClr val="777777"/>
                </a:solidFill>
                <a:miter lim="800000"/>
                <a:headEnd/>
                <a:tailEn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79" name="正方形/長方形 578"/>
              <p:cNvSpPr/>
              <p:nvPr/>
            </p:nvSpPr>
            <p:spPr bwMode="auto">
              <a:xfrm>
                <a:off x="4286248" y="1500174"/>
                <a:ext cx="71438" cy="71438"/>
              </a:xfrm>
              <a:prstGeom prst="rect">
                <a:avLst/>
              </a:prstGeom>
              <a:grpFill/>
              <a:ln w="9525">
                <a:solidFill>
                  <a:srgbClr val="777777"/>
                </a:solidFill>
                <a:miter lim="800000"/>
                <a:headEnd/>
                <a:tailEn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grpSp>
        <p:grpSp>
          <p:nvGrpSpPr>
            <p:cNvPr id="471" name="グループ化 78"/>
            <p:cNvGrpSpPr/>
            <p:nvPr/>
          </p:nvGrpSpPr>
          <p:grpSpPr>
            <a:xfrm>
              <a:off x="7500958" y="3071810"/>
              <a:ext cx="214314" cy="285752"/>
              <a:chOff x="4286248" y="1500174"/>
              <a:chExt cx="214314" cy="285752"/>
            </a:xfrm>
            <a:solidFill>
              <a:srgbClr val="FFC000"/>
            </a:solidFill>
          </p:grpSpPr>
          <p:sp>
            <p:nvSpPr>
              <p:cNvPr id="576" name="正方形/長方形 575"/>
              <p:cNvSpPr/>
              <p:nvPr/>
            </p:nvSpPr>
            <p:spPr bwMode="auto">
              <a:xfrm>
                <a:off x="4357686" y="1571612"/>
                <a:ext cx="142876" cy="214314"/>
              </a:xfrm>
              <a:prstGeom prst="rect">
                <a:avLst/>
              </a:prstGeom>
              <a:grpFill/>
              <a:ln w="9525">
                <a:solidFill>
                  <a:srgbClr val="777777"/>
                </a:solidFill>
                <a:miter lim="800000"/>
                <a:headEnd/>
                <a:tailEn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77" name="正方形/長方形 576"/>
              <p:cNvSpPr/>
              <p:nvPr/>
            </p:nvSpPr>
            <p:spPr bwMode="auto">
              <a:xfrm>
                <a:off x="4286248" y="1500174"/>
                <a:ext cx="71438" cy="71438"/>
              </a:xfrm>
              <a:prstGeom prst="rect">
                <a:avLst/>
              </a:prstGeom>
              <a:grpFill/>
              <a:ln w="9525">
                <a:solidFill>
                  <a:srgbClr val="777777"/>
                </a:solidFill>
                <a:miter lim="800000"/>
                <a:headEnd/>
                <a:tailEn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grpSp>
        <p:sp>
          <p:nvSpPr>
            <p:cNvPr id="472" name="テキスト ボックス 471"/>
            <p:cNvSpPr txBox="1"/>
            <p:nvPr/>
          </p:nvSpPr>
          <p:spPr>
            <a:xfrm>
              <a:off x="-13652" y="2322892"/>
              <a:ext cx="1119273" cy="571779"/>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000" b="0" i="0" u="none" strike="noStrike" kern="0" cap="none" spc="0" normalizeH="0" baseline="0" noProof="0" dirty="0" smtClean="0">
                  <a:ln>
                    <a:noFill/>
                  </a:ln>
                  <a:solidFill>
                    <a:sysClr val="windowText" lastClr="000000"/>
                  </a:solidFill>
                  <a:effectLst/>
                  <a:uLnTx/>
                  <a:uFillTx/>
                  <a:latin typeface="+mn-ea"/>
                  <a:ea typeface="+mn-ea"/>
                </a:rPr>
                <a:t>Coordinator</a:t>
              </a: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000" b="0" i="0" u="none" strike="noStrike" kern="0" cap="none" spc="0" normalizeH="0" baseline="0" noProof="0" dirty="0" smtClean="0">
                  <a:ln>
                    <a:noFill/>
                  </a:ln>
                  <a:solidFill>
                    <a:sysClr val="windowText" lastClr="000000"/>
                  </a:solidFill>
                  <a:effectLst/>
                  <a:uLnTx/>
                  <a:uFillTx/>
                  <a:latin typeface="+mn-ea"/>
                  <a:ea typeface="+mn-ea"/>
                </a:rPr>
                <a:t>Process</a:t>
              </a:r>
              <a:endParaRPr kumimoji="1" lang="ja-JP" altLang="en-US" sz="1000" b="0" i="0" u="none" strike="noStrike" kern="0" cap="none" spc="0" normalizeH="0" baseline="0" noProof="0" dirty="0">
                <a:ln>
                  <a:noFill/>
                </a:ln>
                <a:solidFill>
                  <a:sysClr val="windowText" lastClr="000000"/>
                </a:solidFill>
                <a:effectLst/>
                <a:uLnTx/>
                <a:uFillTx/>
                <a:latin typeface="+mn-ea"/>
                <a:ea typeface="+mn-ea"/>
              </a:endParaRPr>
            </a:p>
          </p:txBody>
        </p:sp>
        <p:sp>
          <p:nvSpPr>
            <p:cNvPr id="473" name="テキスト ボックス 472"/>
            <p:cNvSpPr txBox="1"/>
            <p:nvPr/>
          </p:nvSpPr>
          <p:spPr>
            <a:xfrm>
              <a:off x="157100" y="2967039"/>
              <a:ext cx="849436" cy="571779"/>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000" b="0" i="0" u="none" strike="noStrike" kern="0" cap="none" spc="0" normalizeH="0" baseline="0" noProof="0" dirty="0" smtClean="0">
                  <a:ln>
                    <a:noFill/>
                  </a:ln>
                  <a:solidFill>
                    <a:sysClr val="windowText" lastClr="000000"/>
                  </a:solidFill>
                  <a:effectLst/>
                  <a:uLnTx/>
                  <a:uFillTx/>
                  <a:latin typeface="+mn-ea"/>
                  <a:ea typeface="+mn-ea"/>
                </a:rPr>
                <a:t>Slave</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000" b="0" i="0" u="none" strike="noStrike" kern="0" cap="none" spc="0" normalizeH="0" baseline="0" noProof="0" dirty="0" smtClean="0">
                  <a:ln>
                    <a:noFill/>
                  </a:ln>
                  <a:solidFill>
                    <a:sysClr val="windowText" lastClr="000000"/>
                  </a:solidFill>
                  <a:effectLst/>
                  <a:uLnTx/>
                  <a:uFillTx/>
                  <a:latin typeface="+mn-ea"/>
                  <a:ea typeface="+mn-ea"/>
                </a:rPr>
                <a:t>Process</a:t>
              </a:r>
              <a:endParaRPr kumimoji="1" lang="ja-JP" altLang="en-US" sz="1000" b="0" i="0" u="none" strike="noStrike" kern="0" cap="none" spc="0" normalizeH="0" baseline="0" noProof="0" dirty="0">
                <a:ln>
                  <a:noFill/>
                </a:ln>
                <a:solidFill>
                  <a:sysClr val="windowText" lastClr="000000"/>
                </a:solidFill>
                <a:effectLst/>
                <a:uLnTx/>
                <a:uFillTx/>
                <a:latin typeface="+mn-ea"/>
                <a:ea typeface="+mn-ea"/>
              </a:endParaRPr>
            </a:p>
          </p:txBody>
        </p:sp>
        <p:cxnSp>
          <p:nvCxnSpPr>
            <p:cNvPr id="474" name="直線矢印コネクタ 91"/>
            <p:cNvCxnSpPr>
              <a:cxnSpLocks noChangeShapeType="1"/>
            </p:cNvCxnSpPr>
            <p:nvPr/>
          </p:nvCxnSpPr>
          <p:spPr bwMode="auto">
            <a:xfrm rot="5400000">
              <a:off x="1357313" y="2857500"/>
              <a:ext cx="285750" cy="142875"/>
            </a:xfrm>
            <a:prstGeom prst="straightConnector1">
              <a:avLst/>
            </a:prstGeom>
            <a:noFill/>
            <a:ln w="9525" algn="ctr">
              <a:solidFill>
                <a:srgbClr val="000000"/>
              </a:solidFill>
              <a:round/>
              <a:headEnd/>
              <a:tailEnd type="arrow" w="med" len="med"/>
            </a:ln>
          </p:spPr>
        </p:cxnSp>
        <p:cxnSp>
          <p:nvCxnSpPr>
            <p:cNvPr id="475" name="直線矢印コネクタ 93"/>
            <p:cNvCxnSpPr>
              <a:cxnSpLocks noChangeShapeType="1"/>
            </p:cNvCxnSpPr>
            <p:nvPr/>
          </p:nvCxnSpPr>
          <p:spPr bwMode="auto">
            <a:xfrm rot="16200000" flipH="1">
              <a:off x="1500188" y="2857500"/>
              <a:ext cx="285750" cy="142875"/>
            </a:xfrm>
            <a:prstGeom prst="straightConnector1">
              <a:avLst/>
            </a:prstGeom>
            <a:noFill/>
            <a:ln w="9525" algn="ctr">
              <a:solidFill>
                <a:srgbClr val="000000"/>
              </a:solidFill>
              <a:round/>
              <a:headEnd/>
              <a:tailEnd type="arrow" w="med" len="med"/>
            </a:ln>
          </p:spPr>
        </p:cxnSp>
        <p:cxnSp>
          <p:nvCxnSpPr>
            <p:cNvPr id="476" name="直線矢印コネクタ 96"/>
            <p:cNvCxnSpPr>
              <a:cxnSpLocks noChangeShapeType="1"/>
            </p:cNvCxnSpPr>
            <p:nvPr/>
          </p:nvCxnSpPr>
          <p:spPr bwMode="auto">
            <a:xfrm rot="16200000" flipH="1">
              <a:off x="1857375" y="2500313"/>
              <a:ext cx="285750" cy="857250"/>
            </a:xfrm>
            <a:prstGeom prst="straightConnector1">
              <a:avLst/>
            </a:prstGeom>
            <a:noFill/>
            <a:ln w="9525" algn="ctr">
              <a:solidFill>
                <a:srgbClr val="000000"/>
              </a:solidFill>
              <a:round/>
              <a:headEnd/>
              <a:tailEnd type="arrow" w="med" len="med"/>
            </a:ln>
          </p:spPr>
        </p:cxnSp>
        <p:cxnSp>
          <p:nvCxnSpPr>
            <p:cNvPr id="477" name="直線矢印コネクタ 98"/>
            <p:cNvCxnSpPr>
              <a:cxnSpLocks noChangeShapeType="1"/>
            </p:cNvCxnSpPr>
            <p:nvPr/>
          </p:nvCxnSpPr>
          <p:spPr bwMode="auto">
            <a:xfrm rot="16200000" flipH="1">
              <a:off x="2035969" y="2321719"/>
              <a:ext cx="285750" cy="1214438"/>
            </a:xfrm>
            <a:prstGeom prst="straightConnector1">
              <a:avLst/>
            </a:prstGeom>
            <a:noFill/>
            <a:ln w="9525" algn="ctr">
              <a:solidFill>
                <a:srgbClr val="000000"/>
              </a:solidFill>
              <a:round/>
              <a:headEnd/>
              <a:tailEnd type="arrow" w="med" len="med"/>
            </a:ln>
          </p:spPr>
        </p:cxnSp>
        <p:cxnSp>
          <p:nvCxnSpPr>
            <p:cNvPr id="478" name="直線矢印コネクタ 100"/>
            <p:cNvCxnSpPr>
              <a:cxnSpLocks noChangeShapeType="1"/>
            </p:cNvCxnSpPr>
            <p:nvPr/>
          </p:nvCxnSpPr>
          <p:spPr bwMode="auto">
            <a:xfrm rot="16200000" flipH="1">
              <a:off x="2357438" y="2000250"/>
              <a:ext cx="285750" cy="1857375"/>
            </a:xfrm>
            <a:prstGeom prst="straightConnector1">
              <a:avLst/>
            </a:prstGeom>
            <a:noFill/>
            <a:ln w="9525" algn="ctr">
              <a:solidFill>
                <a:srgbClr val="000000"/>
              </a:solidFill>
              <a:round/>
              <a:headEnd/>
              <a:tailEnd type="arrow" w="med" len="med"/>
            </a:ln>
          </p:spPr>
        </p:cxnSp>
        <p:cxnSp>
          <p:nvCxnSpPr>
            <p:cNvPr id="479" name="直線矢印コネクタ 102"/>
            <p:cNvCxnSpPr>
              <a:cxnSpLocks noChangeShapeType="1"/>
            </p:cNvCxnSpPr>
            <p:nvPr/>
          </p:nvCxnSpPr>
          <p:spPr bwMode="auto">
            <a:xfrm rot="16200000" flipH="1">
              <a:off x="4464844" y="-107156"/>
              <a:ext cx="285750" cy="6072188"/>
            </a:xfrm>
            <a:prstGeom prst="straightConnector1">
              <a:avLst/>
            </a:prstGeom>
            <a:noFill/>
            <a:ln w="9525" algn="ctr">
              <a:solidFill>
                <a:srgbClr val="000000"/>
              </a:solidFill>
              <a:round/>
              <a:headEnd/>
              <a:tailEnd type="arrow" w="med" len="med"/>
            </a:ln>
          </p:spPr>
        </p:cxnSp>
        <p:cxnSp>
          <p:nvCxnSpPr>
            <p:cNvPr id="480" name="直線矢印コネクタ 104"/>
            <p:cNvCxnSpPr>
              <a:cxnSpLocks noChangeShapeType="1"/>
            </p:cNvCxnSpPr>
            <p:nvPr/>
          </p:nvCxnSpPr>
          <p:spPr bwMode="auto">
            <a:xfrm rot="16200000" flipH="1">
              <a:off x="3821906" y="535782"/>
              <a:ext cx="357187" cy="4857750"/>
            </a:xfrm>
            <a:prstGeom prst="straightConnector1">
              <a:avLst/>
            </a:prstGeom>
            <a:noFill/>
            <a:ln w="9525" algn="ctr">
              <a:solidFill>
                <a:srgbClr val="000000"/>
              </a:solidFill>
              <a:round/>
              <a:headEnd/>
              <a:tailEnd type="arrow" w="med" len="med"/>
            </a:ln>
          </p:spPr>
        </p:cxnSp>
        <p:sp>
          <p:nvSpPr>
            <p:cNvPr id="481" name="角丸四角形 155"/>
            <p:cNvSpPr>
              <a:spLocks noChangeArrowheads="1"/>
            </p:cNvSpPr>
            <p:nvPr/>
          </p:nvSpPr>
          <p:spPr bwMode="auto">
            <a:xfrm>
              <a:off x="1214651" y="4602495"/>
              <a:ext cx="6646459" cy="1402520"/>
            </a:xfrm>
            <a:prstGeom prst="roundRect">
              <a:avLst>
                <a:gd name="adj" fmla="val 7310"/>
              </a:avLst>
            </a:prstGeom>
            <a:solidFill>
              <a:srgbClr val="99CCFF">
                <a:alpha val="47842"/>
              </a:srgbClr>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482" name="テキスト ボックス 481"/>
            <p:cNvSpPr txBox="1"/>
            <p:nvPr/>
          </p:nvSpPr>
          <p:spPr>
            <a:xfrm>
              <a:off x="7877984" y="2786063"/>
              <a:ext cx="739747" cy="571779"/>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000" b="0" i="0" u="none" strike="noStrike" kern="0" cap="none" spc="0" normalizeH="0" baseline="0" noProof="0">
                  <a:ln>
                    <a:noFill/>
                  </a:ln>
                  <a:solidFill>
                    <a:sysClr val="windowText" lastClr="000000"/>
                  </a:solidFill>
                  <a:effectLst/>
                  <a:uLnTx/>
                  <a:uFillTx/>
                  <a:latin typeface="+mn-ea"/>
                  <a:ea typeface="+mn-ea"/>
                </a:rPr>
                <a:t>DB</a:t>
              </a:r>
              <a:br>
                <a:rPr kumimoji="1" lang="en-US" altLang="ja-JP" sz="1000" b="0" i="0" u="none" strike="noStrike" kern="0" cap="none" spc="0" normalizeH="0" baseline="0" noProof="0">
                  <a:ln>
                    <a:noFill/>
                  </a:ln>
                  <a:solidFill>
                    <a:sysClr val="windowText" lastClr="000000"/>
                  </a:solidFill>
                  <a:effectLst/>
                  <a:uLnTx/>
                  <a:uFillTx/>
                  <a:latin typeface="+mn-ea"/>
                  <a:ea typeface="+mn-ea"/>
                </a:rPr>
              </a:br>
              <a:r>
                <a:rPr kumimoji="1" lang="en-US" altLang="ja-JP" sz="1000" b="0" i="0" u="none" strike="noStrike" kern="0" cap="none" spc="0" normalizeH="0" baseline="0" noProof="0">
                  <a:ln>
                    <a:noFill/>
                  </a:ln>
                  <a:solidFill>
                    <a:sysClr val="windowText" lastClr="000000"/>
                  </a:solidFill>
                  <a:effectLst/>
                  <a:uLnTx/>
                  <a:uFillTx/>
                  <a:latin typeface="+mn-ea"/>
                  <a:ea typeface="+mn-ea"/>
                </a:rPr>
                <a:t>Server</a:t>
              </a: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483" name="テキスト ボックス 482"/>
            <p:cNvSpPr txBox="1"/>
            <p:nvPr/>
          </p:nvSpPr>
          <p:spPr>
            <a:xfrm>
              <a:off x="7807725" y="5143500"/>
              <a:ext cx="823111" cy="571779"/>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000" b="0" i="0" u="none" strike="noStrike" kern="0" cap="none" spc="0" normalizeH="0" baseline="0" noProof="0">
                  <a:ln>
                    <a:noFill/>
                  </a:ln>
                  <a:solidFill>
                    <a:sysClr val="windowText" lastClr="000000"/>
                  </a:solidFill>
                  <a:effectLst/>
                  <a:uLnTx/>
                  <a:uFillTx/>
                  <a:latin typeface="+mn-ea"/>
                  <a:ea typeface="+mn-ea"/>
                </a:rPr>
                <a:t>Storage</a:t>
              </a:r>
              <a:br>
                <a:rPr kumimoji="1" lang="en-US" altLang="ja-JP" sz="1000" b="0" i="0" u="none" strike="noStrike" kern="0" cap="none" spc="0" normalizeH="0" baseline="0" noProof="0">
                  <a:ln>
                    <a:noFill/>
                  </a:ln>
                  <a:solidFill>
                    <a:sysClr val="windowText" lastClr="000000"/>
                  </a:solidFill>
                  <a:effectLst/>
                  <a:uLnTx/>
                  <a:uFillTx/>
                  <a:latin typeface="+mn-ea"/>
                  <a:ea typeface="+mn-ea"/>
                </a:rPr>
              </a:br>
              <a:r>
                <a:rPr kumimoji="1" lang="en-US" altLang="ja-JP" sz="1000" b="0" i="0" u="none" strike="noStrike" kern="0" cap="none" spc="0" normalizeH="0" baseline="0" noProof="0">
                  <a:ln>
                    <a:noFill/>
                  </a:ln>
                  <a:solidFill>
                    <a:sysClr val="windowText" lastClr="000000"/>
                  </a:solidFill>
                  <a:effectLst/>
                  <a:uLnTx/>
                  <a:uFillTx/>
                  <a:latin typeface="+mn-ea"/>
                  <a:ea typeface="+mn-ea"/>
                </a:rPr>
                <a:t>Server</a:t>
              </a: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cxnSp>
          <p:nvCxnSpPr>
            <p:cNvPr id="484" name="直線矢印コネクタ 174"/>
            <p:cNvCxnSpPr>
              <a:cxnSpLocks noChangeShapeType="1"/>
            </p:cNvCxnSpPr>
            <p:nvPr/>
          </p:nvCxnSpPr>
          <p:spPr bwMode="auto">
            <a:xfrm rot="16200000" flipV="1">
              <a:off x="1187450" y="2106613"/>
              <a:ext cx="928687" cy="1588"/>
            </a:xfrm>
            <a:prstGeom prst="straightConnector1">
              <a:avLst/>
            </a:prstGeom>
            <a:noFill/>
            <a:ln w="19050" algn="ctr">
              <a:solidFill>
                <a:srgbClr val="0070C0"/>
              </a:solidFill>
              <a:round/>
              <a:headEnd/>
              <a:tailEnd type="arrow" w="med" len="med"/>
            </a:ln>
          </p:spPr>
        </p:cxnSp>
        <p:sp>
          <p:nvSpPr>
            <p:cNvPr id="485" name="テキスト ボックス 484"/>
            <p:cNvSpPr txBox="1"/>
            <p:nvPr/>
          </p:nvSpPr>
          <p:spPr>
            <a:xfrm>
              <a:off x="1637182" y="1785938"/>
              <a:ext cx="954738" cy="351863"/>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a:ln>
                    <a:noFill/>
                  </a:ln>
                  <a:solidFill>
                    <a:sysClr val="windowText" lastClr="000000"/>
                  </a:solidFill>
                  <a:effectLst/>
                  <a:uLnTx/>
                  <a:uFillTx/>
                  <a:latin typeface="+mn-ea"/>
                  <a:ea typeface="+mn-ea"/>
                </a:rPr>
                <a:t>結果取得</a:t>
              </a:r>
            </a:p>
          </p:txBody>
        </p:sp>
        <p:pic>
          <p:nvPicPr>
            <p:cNvPr id="486" name="図 485" descr="compu006.gif"/>
            <p:cNvPicPr>
              <a:picLocks noChangeAspect="1"/>
            </p:cNvPicPr>
            <p:nvPr/>
          </p:nvPicPr>
          <p:blipFill>
            <a:blip r:embed="rId3"/>
            <a:stretch>
              <a:fillRect/>
            </a:stretch>
          </p:blipFill>
          <p:spPr>
            <a:xfrm>
              <a:off x="1337624" y="929657"/>
              <a:ext cx="586711" cy="697411"/>
            </a:xfrm>
            <a:prstGeom prst="rect">
              <a:avLst/>
            </a:prstGeom>
          </p:spPr>
        </p:pic>
        <p:grpSp>
          <p:nvGrpSpPr>
            <p:cNvPr id="487" name="グループ化 208"/>
            <p:cNvGrpSpPr/>
            <p:nvPr/>
          </p:nvGrpSpPr>
          <p:grpSpPr>
            <a:xfrm>
              <a:off x="7000876" y="4990509"/>
              <a:ext cx="596375" cy="869637"/>
              <a:chOff x="7000876" y="4990509"/>
              <a:chExt cx="596375" cy="869637"/>
            </a:xfrm>
          </p:grpSpPr>
          <p:sp>
            <p:nvSpPr>
              <p:cNvPr id="564" name="円柱 89"/>
              <p:cNvSpPr>
                <a:spLocks noChangeArrowheads="1"/>
              </p:cNvSpPr>
              <p:nvPr/>
            </p:nvSpPr>
            <p:spPr bwMode="auto">
              <a:xfrm>
                <a:off x="7000876" y="5677469"/>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65" name="円柱 89"/>
              <p:cNvSpPr>
                <a:spLocks noChangeArrowheads="1"/>
              </p:cNvSpPr>
              <p:nvPr/>
            </p:nvSpPr>
            <p:spPr bwMode="auto">
              <a:xfrm>
                <a:off x="7221516" y="5679741"/>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66" name="円柱 89"/>
              <p:cNvSpPr>
                <a:spLocks noChangeArrowheads="1"/>
              </p:cNvSpPr>
              <p:nvPr/>
            </p:nvSpPr>
            <p:spPr bwMode="auto">
              <a:xfrm>
                <a:off x="7428508" y="5668365"/>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67" name="円柱 89"/>
              <p:cNvSpPr>
                <a:spLocks noChangeArrowheads="1"/>
              </p:cNvSpPr>
              <p:nvPr/>
            </p:nvSpPr>
            <p:spPr bwMode="auto">
              <a:xfrm>
                <a:off x="7003148" y="5461373"/>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68" name="円柱 89"/>
              <p:cNvSpPr>
                <a:spLocks noChangeArrowheads="1"/>
              </p:cNvSpPr>
              <p:nvPr/>
            </p:nvSpPr>
            <p:spPr bwMode="auto">
              <a:xfrm>
                <a:off x="7223788" y="5463645"/>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69" name="円柱 89"/>
              <p:cNvSpPr>
                <a:spLocks noChangeArrowheads="1"/>
              </p:cNvSpPr>
              <p:nvPr/>
            </p:nvSpPr>
            <p:spPr bwMode="auto">
              <a:xfrm>
                <a:off x="7430780" y="5452269"/>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70" name="円柱 89"/>
              <p:cNvSpPr>
                <a:spLocks noChangeArrowheads="1"/>
              </p:cNvSpPr>
              <p:nvPr/>
            </p:nvSpPr>
            <p:spPr bwMode="auto">
              <a:xfrm>
                <a:off x="7003148" y="5215709"/>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71" name="円柱 89"/>
              <p:cNvSpPr>
                <a:spLocks noChangeArrowheads="1"/>
              </p:cNvSpPr>
              <p:nvPr/>
            </p:nvSpPr>
            <p:spPr bwMode="auto">
              <a:xfrm>
                <a:off x="7223788" y="5217981"/>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72" name="円柱 89"/>
              <p:cNvSpPr>
                <a:spLocks noChangeArrowheads="1"/>
              </p:cNvSpPr>
              <p:nvPr/>
            </p:nvSpPr>
            <p:spPr bwMode="auto">
              <a:xfrm>
                <a:off x="7430780" y="5206605"/>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73" name="円柱 89"/>
              <p:cNvSpPr>
                <a:spLocks noChangeArrowheads="1"/>
              </p:cNvSpPr>
              <p:nvPr/>
            </p:nvSpPr>
            <p:spPr bwMode="auto">
              <a:xfrm>
                <a:off x="7005420" y="4999613"/>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74" name="円柱 89"/>
              <p:cNvSpPr>
                <a:spLocks noChangeArrowheads="1"/>
              </p:cNvSpPr>
              <p:nvPr/>
            </p:nvSpPr>
            <p:spPr bwMode="auto">
              <a:xfrm>
                <a:off x="7226060" y="5001885"/>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75" name="円柱 89"/>
              <p:cNvSpPr>
                <a:spLocks noChangeArrowheads="1"/>
              </p:cNvSpPr>
              <p:nvPr/>
            </p:nvSpPr>
            <p:spPr bwMode="auto">
              <a:xfrm>
                <a:off x="7433052" y="4990509"/>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grpSp>
        <p:grpSp>
          <p:nvGrpSpPr>
            <p:cNvPr id="488" name="グループ化 209"/>
            <p:cNvGrpSpPr/>
            <p:nvPr/>
          </p:nvGrpSpPr>
          <p:grpSpPr>
            <a:xfrm>
              <a:off x="6197916" y="4979133"/>
              <a:ext cx="596375" cy="869637"/>
              <a:chOff x="7000876" y="4990509"/>
              <a:chExt cx="596375" cy="869637"/>
            </a:xfrm>
          </p:grpSpPr>
          <p:sp>
            <p:nvSpPr>
              <p:cNvPr id="552" name="円柱 89"/>
              <p:cNvSpPr>
                <a:spLocks noChangeArrowheads="1"/>
              </p:cNvSpPr>
              <p:nvPr/>
            </p:nvSpPr>
            <p:spPr bwMode="auto">
              <a:xfrm>
                <a:off x="7000876" y="5677469"/>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53" name="円柱 89"/>
              <p:cNvSpPr>
                <a:spLocks noChangeArrowheads="1"/>
              </p:cNvSpPr>
              <p:nvPr/>
            </p:nvSpPr>
            <p:spPr bwMode="auto">
              <a:xfrm>
                <a:off x="7221516" y="5679741"/>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54" name="円柱 89"/>
              <p:cNvSpPr>
                <a:spLocks noChangeArrowheads="1"/>
              </p:cNvSpPr>
              <p:nvPr/>
            </p:nvSpPr>
            <p:spPr bwMode="auto">
              <a:xfrm>
                <a:off x="7428508" y="5668365"/>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55" name="円柱 89"/>
              <p:cNvSpPr>
                <a:spLocks noChangeArrowheads="1"/>
              </p:cNvSpPr>
              <p:nvPr/>
            </p:nvSpPr>
            <p:spPr bwMode="auto">
              <a:xfrm>
                <a:off x="7003148" y="5461373"/>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56" name="円柱 89"/>
              <p:cNvSpPr>
                <a:spLocks noChangeArrowheads="1"/>
              </p:cNvSpPr>
              <p:nvPr/>
            </p:nvSpPr>
            <p:spPr bwMode="auto">
              <a:xfrm>
                <a:off x="7223788" y="5463645"/>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57" name="円柱 89"/>
              <p:cNvSpPr>
                <a:spLocks noChangeArrowheads="1"/>
              </p:cNvSpPr>
              <p:nvPr/>
            </p:nvSpPr>
            <p:spPr bwMode="auto">
              <a:xfrm>
                <a:off x="7430780" y="5452269"/>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58" name="円柱 89"/>
              <p:cNvSpPr>
                <a:spLocks noChangeArrowheads="1"/>
              </p:cNvSpPr>
              <p:nvPr/>
            </p:nvSpPr>
            <p:spPr bwMode="auto">
              <a:xfrm>
                <a:off x="7003148" y="5215709"/>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59" name="円柱 89"/>
              <p:cNvSpPr>
                <a:spLocks noChangeArrowheads="1"/>
              </p:cNvSpPr>
              <p:nvPr/>
            </p:nvSpPr>
            <p:spPr bwMode="auto">
              <a:xfrm>
                <a:off x="7223788" y="5217981"/>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60" name="円柱 89"/>
              <p:cNvSpPr>
                <a:spLocks noChangeArrowheads="1"/>
              </p:cNvSpPr>
              <p:nvPr/>
            </p:nvSpPr>
            <p:spPr bwMode="auto">
              <a:xfrm>
                <a:off x="7430780" y="5206605"/>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61" name="円柱 89"/>
              <p:cNvSpPr>
                <a:spLocks noChangeArrowheads="1"/>
              </p:cNvSpPr>
              <p:nvPr/>
            </p:nvSpPr>
            <p:spPr bwMode="auto">
              <a:xfrm>
                <a:off x="7005420" y="4999613"/>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62" name="円柱 89"/>
              <p:cNvSpPr>
                <a:spLocks noChangeArrowheads="1"/>
              </p:cNvSpPr>
              <p:nvPr/>
            </p:nvSpPr>
            <p:spPr bwMode="auto">
              <a:xfrm>
                <a:off x="7226060" y="5001885"/>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63" name="円柱 89"/>
              <p:cNvSpPr>
                <a:spLocks noChangeArrowheads="1"/>
              </p:cNvSpPr>
              <p:nvPr/>
            </p:nvSpPr>
            <p:spPr bwMode="auto">
              <a:xfrm>
                <a:off x="7433052" y="4990509"/>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grpSp>
        <p:grpSp>
          <p:nvGrpSpPr>
            <p:cNvPr id="489" name="グループ化 222"/>
            <p:cNvGrpSpPr/>
            <p:nvPr/>
          </p:nvGrpSpPr>
          <p:grpSpPr>
            <a:xfrm>
              <a:off x="4016549" y="4940465"/>
              <a:ext cx="596375" cy="869637"/>
              <a:chOff x="7000876" y="4990509"/>
              <a:chExt cx="596375" cy="869637"/>
            </a:xfrm>
          </p:grpSpPr>
          <p:sp>
            <p:nvSpPr>
              <p:cNvPr id="540" name="円柱 89"/>
              <p:cNvSpPr>
                <a:spLocks noChangeArrowheads="1"/>
              </p:cNvSpPr>
              <p:nvPr/>
            </p:nvSpPr>
            <p:spPr bwMode="auto">
              <a:xfrm>
                <a:off x="7000876" y="5677469"/>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41" name="円柱 89"/>
              <p:cNvSpPr>
                <a:spLocks noChangeArrowheads="1"/>
              </p:cNvSpPr>
              <p:nvPr/>
            </p:nvSpPr>
            <p:spPr bwMode="auto">
              <a:xfrm>
                <a:off x="7221516" y="5679741"/>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42" name="円柱 89"/>
              <p:cNvSpPr>
                <a:spLocks noChangeArrowheads="1"/>
              </p:cNvSpPr>
              <p:nvPr/>
            </p:nvSpPr>
            <p:spPr bwMode="auto">
              <a:xfrm>
                <a:off x="7428508" y="5668365"/>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43" name="円柱 89"/>
              <p:cNvSpPr>
                <a:spLocks noChangeArrowheads="1"/>
              </p:cNvSpPr>
              <p:nvPr/>
            </p:nvSpPr>
            <p:spPr bwMode="auto">
              <a:xfrm>
                <a:off x="7003148" y="5461373"/>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44" name="円柱 89"/>
              <p:cNvSpPr>
                <a:spLocks noChangeArrowheads="1"/>
              </p:cNvSpPr>
              <p:nvPr/>
            </p:nvSpPr>
            <p:spPr bwMode="auto">
              <a:xfrm>
                <a:off x="7223788" y="5463645"/>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45" name="円柱 89"/>
              <p:cNvSpPr>
                <a:spLocks noChangeArrowheads="1"/>
              </p:cNvSpPr>
              <p:nvPr/>
            </p:nvSpPr>
            <p:spPr bwMode="auto">
              <a:xfrm>
                <a:off x="7430780" y="5452269"/>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46" name="円柱 89"/>
              <p:cNvSpPr>
                <a:spLocks noChangeArrowheads="1"/>
              </p:cNvSpPr>
              <p:nvPr/>
            </p:nvSpPr>
            <p:spPr bwMode="auto">
              <a:xfrm>
                <a:off x="7003148" y="5215709"/>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47" name="円柱 89"/>
              <p:cNvSpPr>
                <a:spLocks noChangeArrowheads="1"/>
              </p:cNvSpPr>
              <p:nvPr/>
            </p:nvSpPr>
            <p:spPr bwMode="auto">
              <a:xfrm>
                <a:off x="7223788" y="5217981"/>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48" name="円柱 89"/>
              <p:cNvSpPr>
                <a:spLocks noChangeArrowheads="1"/>
              </p:cNvSpPr>
              <p:nvPr/>
            </p:nvSpPr>
            <p:spPr bwMode="auto">
              <a:xfrm>
                <a:off x="7430780" y="5206605"/>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49" name="円柱 89"/>
              <p:cNvSpPr>
                <a:spLocks noChangeArrowheads="1"/>
              </p:cNvSpPr>
              <p:nvPr/>
            </p:nvSpPr>
            <p:spPr bwMode="auto">
              <a:xfrm>
                <a:off x="7005420" y="4999613"/>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50" name="円柱 89"/>
              <p:cNvSpPr>
                <a:spLocks noChangeArrowheads="1"/>
              </p:cNvSpPr>
              <p:nvPr/>
            </p:nvSpPr>
            <p:spPr bwMode="auto">
              <a:xfrm>
                <a:off x="7226060" y="5001885"/>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51" name="円柱 89"/>
              <p:cNvSpPr>
                <a:spLocks noChangeArrowheads="1"/>
              </p:cNvSpPr>
              <p:nvPr/>
            </p:nvSpPr>
            <p:spPr bwMode="auto">
              <a:xfrm>
                <a:off x="7433052" y="4990509"/>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grpSp>
        <p:grpSp>
          <p:nvGrpSpPr>
            <p:cNvPr id="490" name="グループ化 235"/>
            <p:cNvGrpSpPr/>
            <p:nvPr/>
          </p:nvGrpSpPr>
          <p:grpSpPr>
            <a:xfrm>
              <a:off x="3186309" y="4942739"/>
              <a:ext cx="596375" cy="869637"/>
              <a:chOff x="7000876" y="4990509"/>
              <a:chExt cx="596375" cy="869637"/>
            </a:xfrm>
          </p:grpSpPr>
          <p:sp>
            <p:nvSpPr>
              <p:cNvPr id="528" name="円柱 89"/>
              <p:cNvSpPr>
                <a:spLocks noChangeArrowheads="1"/>
              </p:cNvSpPr>
              <p:nvPr/>
            </p:nvSpPr>
            <p:spPr bwMode="auto">
              <a:xfrm>
                <a:off x="7000876" y="5677469"/>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29" name="円柱 89"/>
              <p:cNvSpPr>
                <a:spLocks noChangeArrowheads="1"/>
              </p:cNvSpPr>
              <p:nvPr/>
            </p:nvSpPr>
            <p:spPr bwMode="auto">
              <a:xfrm>
                <a:off x="7221516" y="5679741"/>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30" name="円柱 89"/>
              <p:cNvSpPr>
                <a:spLocks noChangeArrowheads="1"/>
              </p:cNvSpPr>
              <p:nvPr/>
            </p:nvSpPr>
            <p:spPr bwMode="auto">
              <a:xfrm>
                <a:off x="7428508" y="5668365"/>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31" name="円柱 89"/>
              <p:cNvSpPr>
                <a:spLocks noChangeArrowheads="1"/>
              </p:cNvSpPr>
              <p:nvPr/>
            </p:nvSpPr>
            <p:spPr bwMode="auto">
              <a:xfrm>
                <a:off x="7003148" y="5461373"/>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32" name="円柱 89"/>
              <p:cNvSpPr>
                <a:spLocks noChangeArrowheads="1"/>
              </p:cNvSpPr>
              <p:nvPr/>
            </p:nvSpPr>
            <p:spPr bwMode="auto">
              <a:xfrm>
                <a:off x="7223788" y="5463645"/>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33" name="円柱 89"/>
              <p:cNvSpPr>
                <a:spLocks noChangeArrowheads="1"/>
              </p:cNvSpPr>
              <p:nvPr/>
            </p:nvSpPr>
            <p:spPr bwMode="auto">
              <a:xfrm>
                <a:off x="7430780" y="5452269"/>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34" name="円柱 89"/>
              <p:cNvSpPr>
                <a:spLocks noChangeArrowheads="1"/>
              </p:cNvSpPr>
              <p:nvPr/>
            </p:nvSpPr>
            <p:spPr bwMode="auto">
              <a:xfrm>
                <a:off x="7003148" y="5215709"/>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35" name="円柱 89"/>
              <p:cNvSpPr>
                <a:spLocks noChangeArrowheads="1"/>
              </p:cNvSpPr>
              <p:nvPr/>
            </p:nvSpPr>
            <p:spPr bwMode="auto">
              <a:xfrm>
                <a:off x="7223788" y="5217981"/>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36" name="円柱 89"/>
              <p:cNvSpPr>
                <a:spLocks noChangeArrowheads="1"/>
              </p:cNvSpPr>
              <p:nvPr/>
            </p:nvSpPr>
            <p:spPr bwMode="auto">
              <a:xfrm>
                <a:off x="7430780" y="5206605"/>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37" name="円柱 89"/>
              <p:cNvSpPr>
                <a:spLocks noChangeArrowheads="1"/>
              </p:cNvSpPr>
              <p:nvPr/>
            </p:nvSpPr>
            <p:spPr bwMode="auto">
              <a:xfrm>
                <a:off x="7005420" y="4999613"/>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38" name="円柱 89"/>
              <p:cNvSpPr>
                <a:spLocks noChangeArrowheads="1"/>
              </p:cNvSpPr>
              <p:nvPr/>
            </p:nvSpPr>
            <p:spPr bwMode="auto">
              <a:xfrm>
                <a:off x="7226060" y="5001885"/>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39" name="円柱 89"/>
              <p:cNvSpPr>
                <a:spLocks noChangeArrowheads="1"/>
              </p:cNvSpPr>
              <p:nvPr/>
            </p:nvSpPr>
            <p:spPr bwMode="auto">
              <a:xfrm>
                <a:off x="7433052" y="4990509"/>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grpSp>
        <p:grpSp>
          <p:nvGrpSpPr>
            <p:cNvPr id="491" name="グループ化 248"/>
            <p:cNvGrpSpPr/>
            <p:nvPr/>
          </p:nvGrpSpPr>
          <p:grpSpPr>
            <a:xfrm>
              <a:off x="2328774" y="4931366"/>
              <a:ext cx="596375" cy="869637"/>
              <a:chOff x="7000876" y="4990509"/>
              <a:chExt cx="596375" cy="869637"/>
            </a:xfrm>
          </p:grpSpPr>
          <p:sp>
            <p:nvSpPr>
              <p:cNvPr id="516" name="円柱 89"/>
              <p:cNvSpPr>
                <a:spLocks noChangeArrowheads="1"/>
              </p:cNvSpPr>
              <p:nvPr/>
            </p:nvSpPr>
            <p:spPr bwMode="auto">
              <a:xfrm>
                <a:off x="7000876" y="5677469"/>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17" name="円柱 89"/>
              <p:cNvSpPr>
                <a:spLocks noChangeArrowheads="1"/>
              </p:cNvSpPr>
              <p:nvPr/>
            </p:nvSpPr>
            <p:spPr bwMode="auto">
              <a:xfrm>
                <a:off x="7221516" y="5679741"/>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18" name="円柱 89"/>
              <p:cNvSpPr>
                <a:spLocks noChangeArrowheads="1"/>
              </p:cNvSpPr>
              <p:nvPr/>
            </p:nvSpPr>
            <p:spPr bwMode="auto">
              <a:xfrm>
                <a:off x="7428508" y="5668365"/>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19" name="円柱 89"/>
              <p:cNvSpPr>
                <a:spLocks noChangeArrowheads="1"/>
              </p:cNvSpPr>
              <p:nvPr/>
            </p:nvSpPr>
            <p:spPr bwMode="auto">
              <a:xfrm>
                <a:off x="7003148" y="5461373"/>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20" name="円柱 89"/>
              <p:cNvSpPr>
                <a:spLocks noChangeArrowheads="1"/>
              </p:cNvSpPr>
              <p:nvPr/>
            </p:nvSpPr>
            <p:spPr bwMode="auto">
              <a:xfrm>
                <a:off x="7223788" y="5463645"/>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21" name="円柱 89"/>
              <p:cNvSpPr>
                <a:spLocks noChangeArrowheads="1"/>
              </p:cNvSpPr>
              <p:nvPr/>
            </p:nvSpPr>
            <p:spPr bwMode="auto">
              <a:xfrm>
                <a:off x="7430780" y="5452269"/>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22" name="円柱 89"/>
              <p:cNvSpPr>
                <a:spLocks noChangeArrowheads="1"/>
              </p:cNvSpPr>
              <p:nvPr/>
            </p:nvSpPr>
            <p:spPr bwMode="auto">
              <a:xfrm>
                <a:off x="7003148" y="5215709"/>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23" name="円柱 89"/>
              <p:cNvSpPr>
                <a:spLocks noChangeArrowheads="1"/>
              </p:cNvSpPr>
              <p:nvPr/>
            </p:nvSpPr>
            <p:spPr bwMode="auto">
              <a:xfrm>
                <a:off x="7223788" y="5217981"/>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24" name="円柱 89"/>
              <p:cNvSpPr>
                <a:spLocks noChangeArrowheads="1"/>
              </p:cNvSpPr>
              <p:nvPr/>
            </p:nvSpPr>
            <p:spPr bwMode="auto">
              <a:xfrm>
                <a:off x="7430780" y="5206605"/>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25" name="円柱 89"/>
              <p:cNvSpPr>
                <a:spLocks noChangeArrowheads="1"/>
              </p:cNvSpPr>
              <p:nvPr/>
            </p:nvSpPr>
            <p:spPr bwMode="auto">
              <a:xfrm>
                <a:off x="7005420" y="4999613"/>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26" name="円柱 89"/>
              <p:cNvSpPr>
                <a:spLocks noChangeArrowheads="1"/>
              </p:cNvSpPr>
              <p:nvPr/>
            </p:nvSpPr>
            <p:spPr bwMode="auto">
              <a:xfrm>
                <a:off x="7226060" y="5001885"/>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27" name="円柱 89"/>
              <p:cNvSpPr>
                <a:spLocks noChangeArrowheads="1"/>
              </p:cNvSpPr>
              <p:nvPr/>
            </p:nvSpPr>
            <p:spPr bwMode="auto">
              <a:xfrm>
                <a:off x="7433052" y="4990509"/>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grpSp>
        <p:grpSp>
          <p:nvGrpSpPr>
            <p:cNvPr id="492" name="グループ化 261"/>
            <p:cNvGrpSpPr/>
            <p:nvPr/>
          </p:nvGrpSpPr>
          <p:grpSpPr>
            <a:xfrm>
              <a:off x="1484887" y="4947288"/>
              <a:ext cx="596375" cy="869637"/>
              <a:chOff x="7000876" y="4990509"/>
              <a:chExt cx="596375" cy="869637"/>
            </a:xfrm>
          </p:grpSpPr>
          <p:sp>
            <p:nvSpPr>
              <p:cNvPr id="504" name="円柱 89"/>
              <p:cNvSpPr>
                <a:spLocks noChangeArrowheads="1"/>
              </p:cNvSpPr>
              <p:nvPr/>
            </p:nvSpPr>
            <p:spPr bwMode="auto">
              <a:xfrm>
                <a:off x="7000876" y="5677469"/>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05" name="円柱 89"/>
              <p:cNvSpPr>
                <a:spLocks noChangeArrowheads="1"/>
              </p:cNvSpPr>
              <p:nvPr/>
            </p:nvSpPr>
            <p:spPr bwMode="auto">
              <a:xfrm>
                <a:off x="7221516" y="5679741"/>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06" name="円柱 89"/>
              <p:cNvSpPr>
                <a:spLocks noChangeArrowheads="1"/>
              </p:cNvSpPr>
              <p:nvPr/>
            </p:nvSpPr>
            <p:spPr bwMode="auto">
              <a:xfrm>
                <a:off x="7428508" y="5668365"/>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07" name="円柱 89"/>
              <p:cNvSpPr>
                <a:spLocks noChangeArrowheads="1"/>
              </p:cNvSpPr>
              <p:nvPr/>
            </p:nvSpPr>
            <p:spPr bwMode="auto">
              <a:xfrm>
                <a:off x="7003148" y="5461373"/>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08" name="円柱 89"/>
              <p:cNvSpPr>
                <a:spLocks noChangeArrowheads="1"/>
              </p:cNvSpPr>
              <p:nvPr/>
            </p:nvSpPr>
            <p:spPr bwMode="auto">
              <a:xfrm>
                <a:off x="7223788" y="5463645"/>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09" name="円柱 89"/>
              <p:cNvSpPr>
                <a:spLocks noChangeArrowheads="1"/>
              </p:cNvSpPr>
              <p:nvPr/>
            </p:nvSpPr>
            <p:spPr bwMode="auto">
              <a:xfrm>
                <a:off x="7430780" y="5452269"/>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10" name="円柱 89"/>
              <p:cNvSpPr>
                <a:spLocks noChangeArrowheads="1"/>
              </p:cNvSpPr>
              <p:nvPr/>
            </p:nvSpPr>
            <p:spPr bwMode="auto">
              <a:xfrm>
                <a:off x="7003148" y="5215709"/>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11" name="円柱 89"/>
              <p:cNvSpPr>
                <a:spLocks noChangeArrowheads="1"/>
              </p:cNvSpPr>
              <p:nvPr/>
            </p:nvSpPr>
            <p:spPr bwMode="auto">
              <a:xfrm>
                <a:off x="7223788" y="5217981"/>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12" name="円柱 89"/>
              <p:cNvSpPr>
                <a:spLocks noChangeArrowheads="1"/>
              </p:cNvSpPr>
              <p:nvPr/>
            </p:nvSpPr>
            <p:spPr bwMode="auto">
              <a:xfrm>
                <a:off x="7430780" y="5206605"/>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13" name="円柱 89"/>
              <p:cNvSpPr>
                <a:spLocks noChangeArrowheads="1"/>
              </p:cNvSpPr>
              <p:nvPr/>
            </p:nvSpPr>
            <p:spPr bwMode="auto">
              <a:xfrm>
                <a:off x="7005420" y="4999613"/>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14" name="円柱 89"/>
              <p:cNvSpPr>
                <a:spLocks noChangeArrowheads="1"/>
              </p:cNvSpPr>
              <p:nvPr/>
            </p:nvSpPr>
            <p:spPr bwMode="auto">
              <a:xfrm>
                <a:off x="7226060" y="5001885"/>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sp>
            <p:nvSpPr>
              <p:cNvPr id="515" name="円柱 89"/>
              <p:cNvSpPr>
                <a:spLocks noChangeArrowheads="1"/>
              </p:cNvSpPr>
              <p:nvPr/>
            </p:nvSpPr>
            <p:spPr bwMode="auto">
              <a:xfrm>
                <a:off x="7433052" y="4990509"/>
                <a:ext cx="164199" cy="180405"/>
              </a:xfrm>
              <a:prstGeom prst="can">
                <a:avLst>
                  <a:gd name="adj" fmla="val 25000"/>
                </a:avLst>
              </a:prstGeom>
              <a:solidFill>
                <a:srgbClr val="F8F8F8"/>
              </a:solidFill>
              <a:ln w="9525">
                <a:solidFill>
                  <a:srgbClr val="777777"/>
                </a:solidFill>
                <a:miter lim="800000"/>
                <a:headEnd/>
                <a:tailEn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000" b="0" i="0" u="none" strike="noStrike" kern="0" cap="none" spc="0" normalizeH="0" baseline="0" noProof="0">
                  <a:ln>
                    <a:noFill/>
                  </a:ln>
                  <a:solidFill>
                    <a:sysClr val="windowText" lastClr="000000"/>
                  </a:solidFill>
                  <a:effectLst/>
                  <a:uLnTx/>
                  <a:uFillTx/>
                  <a:latin typeface="+mn-ea"/>
                  <a:ea typeface="+mn-ea"/>
                </a:endParaRPr>
              </a:p>
            </p:txBody>
          </p:sp>
        </p:grpSp>
        <p:cxnSp>
          <p:nvCxnSpPr>
            <p:cNvPr id="493" name="直線矢印コネクタ 492"/>
            <p:cNvCxnSpPr/>
            <p:nvPr/>
          </p:nvCxnSpPr>
          <p:spPr bwMode="auto">
            <a:xfrm rot="16200000" flipH="1">
              <a:off x="767557" y="4018756"/>
              <a:ext cx="1643062" cy="320675"/>
            </a:xfrm>
            <a:prstGeom prst="straightConnector1">
              <a:avLst/>
            </a:prstGeom>
            <a:noFill/>
            <a:ln w="9525" cap="flat" cmpd="sng" algn="ctr">
              <a:solidFill>
                <a:srgbClr val="FEAAAA">
                  <a:lumMod val="50000"/>
                </a:srgbClr>
              </a:solidFill>
              <a:prstDash val="solid"/>
              <a:round/>
              <a:headEnd type="none" w="med" len="med"/>
              <a:tailEnd type="arrow"/>
            </a:ln>
            <a:effectLst/>
          </p:spPr>
        </p:cxnSp>
        <p:cxnSp>
          <p:nvCxnSpPr>
            <p:cNvPr id="494" name="直線矢印コネクタ 493"/>
            <p:cNvCxnSpPr>
              <a:endCxn id="517" idx="2"/>
            </p:cNvCxnSpPr>
            <p:nvPr/>
          </p:nvCxnSpPr>
          <p:spPr bwMode="auto">
            <a:xfrm rot="16200000" flipH="1">
              <a:off x="955338" y="4116725"/>
              <a:ext cx="2353238" cy="834914"/>
            </a:xfrm>
            <a:prstGeom prst="straightConnector1">
              <a:avLst/>
            </a:prstGeom>
            <a:noFill/>
            <a:ln w="9525" cap="flat" cmpd="sng" algn="ctr">
              <a:solidFill>
                <a:srgbClr val="FEAAAA">
                  <a:lumMod val="50000"/>
                </a:srgbClr>
              </a:solidFill>
              <a:prstDash val="solid"/>
              <a:round/>
              <a:headEnd type="none" w="med" len="med"/>
              <a:tailEnd type="arrow"/>
            </a:ln>
            <a:effectLst/>
          </p:spPr>
        </p:cxnSp>
        <p:cxnSp>
          <p:nvCxnSpPr>
            <p:cNvPr id="495" name="直線矢印コネクタ 494"/>
            <p:cNvCxnSpPr>
              <a:endCxn id="532" idx="3"/>
            </p:cNvCxnSpPr>
            <p:nvPr/>
          </p:nvCxnSpPr>
          <p:spPr bwMode="auto">
            <a:xfrm rot="16200000" flipH="1">
              <a:off x="1840740" y="3945698"/>
              <a:ext cx="2238717" cy="1062446"/>
            </a:xfrm>
            <a:prstGeom prst="straightConnector1">
              <a:avLst/>
            </a:prstGeom>
            <a:noFill/>
            <a:ln w="9525" cap="flat" cmpd="sng" algn="ctr">
              <a:solidFill>
                <a:srgbClr val="FEAAAA">
                  <a:lumMod val="50000"/>
                </a:srgbClr>
              </a:solidFill>
              <a:prstDash val="solid"/>
              <a:round/>
              <a:headEnd type="none" w="med" len="med"/>
              <a:tailEnd type="arrow"/>
            </a:ln>
            <a:effectLst/>
          </p:spPr>
        </p:cxnSp>
        <p:cxnSp>
          <p:nvCxnSpPr>
            <p:cNvPr id="496" name="直線矢印コネクタ 495"/>
            <p:cNvCxnSpPr/>
            <p:nvPr/>
          </p:nvCxnSpPr>
          <p:spPr bwMode="auto">
            <a:xfrm rot="5400000">
              <a:off x="1696243" y="4339432"/>
              <a:ext cx="1928813" cy="107950"/>
            </a:xfrm>
            <a:prstGeom prst="straightConnector1">
              <a:avLst/>
            </a:prstGeom>
            <a:noFill/>
            <a:ln w="9525" cap="flat" cmpd="sng" algn="ctr">
              <a:solidFill>
                <a:srgbClr val="FEAAAA">
                  <a:lumMod val="50000"/>
                </a:srgbClr>
              </a:solidFill>
              <a:prstDash val="solid"/>
              <a:round/>
              <a:headEnd type="none" w="med" len="med"/>
              <a:tailEnd type="arrow"/>
            </a:ln>
            <a:effectLst/>
          </p:spPr>
        </p:cxnSp>
        <p:cxnSp>
          <p:nvCxnSpPr>
            <p:cNvPr id="497" name="直線矢印コネクタ 496"/>
            <p:cNvCxnSpPr>
              <a:endCxn id="544" idx="1"/>
            </p:cNvCxnSpPr>
            <p:nvPr/>
          </p:nvCxnSpPr>
          <p:spPr bwMode="auto">
            <a:xfrm rot="16200000" flipH="1">
              <a:off x="2847261" y="3939301"/>
              <a:ext cx="2056038" cy="892561"/>
            </a:xfrm>
            <a:prstGeom prst="straightConnector1">
              <a:avLst/>
            </a:prstGeom>
            <a:noFill/>
            <a:ln w="9525" cap="flat" cmpd="sng" algn="ctr">
              <a:solidFill>
                <a:srgbClr val="FEAAAA">
                  <a:lumMod val="50000"/>
                </a:srgbClr>
              </a:solidFill>
              <a:prstDash val="solid"/>
              <a:round/>
              <a:headEnd type="none" w="med" len="med"/>
              <a:tailEnd type="arrow"/>
            </a:ln>
            <a:effectLst/>
          </p:spPr>
        </p:cxnSp>
        <p:cxnSp>
          <p:nvCxnSpPr>
            <p:cNvPr id="498" name="直線矢印コネクタ 497"/>
            <p:cNvCxnSpPr/>
            <p:nvPr/>
          </p:nvCxnSpPr>
          <p:spPr bwMode="auto">
            <a:xfrm>
              <a:off x="3714750" y="3357563"/>
              <a:ext cx="2679700" cy="2000250"/>
            </a:xfrm>
            <a:prstGeom prst="straightConnector1">
              <a:avLst/>
            </a:prstGeom>
            <a:noFill/>
            <a:ln w="9525" cap="flat" cmpd="sng" algn="ctr">
              <a:solidFill>
                <a:srgbClr val="FEAAAA">
                  <a:lumMod val="50000"/>
                </a:srgbClr>
              </a:solidFill>
              <a:prstDash val="solid"/>
              <a:round/>
              <a:headEnd type="none" w="med" len="med"/>
              <a:tailEnd type="arrow"/>
            </a:ln>
            <a:effectLst/>
          </p:spPr>
        </p:cxnSp>
        <p:cxnSp>
          <p:nvCxnSpPr>
            <p:cNvPr id="499" name="直線矢印コネクタ 498"/>
            <p:cNvCxnSpPr/>
            <p:nvPr/>
          </p:nvCxnSpPr>
          <p:spPr bwMode="auto">
            <a:xfrm rot="5400000">
              <a:off x="5697538" y="4125913"/>
              <a:ext cx="1785937" cy="249237"/>
            </a:xfrm>
            <a:prstGeom prst="straightConnector1">
              <a:avLst/>
            </a:prstGeom>
            <a:noFill/>
            <a:ln w="9525" cap="flat" cmpd="sng" algn="ctr">
              <a:solidFill>
                <a:srgbClr val="FEAAAA">
                  <a:lumMod val="50000"/>
                </a:srgbClr>
              </a:solidFill>
              <a:prstDash val="solid"/>
              <a:round/>
              <a:headEnd type="none" w="med" len="med"/>
              <a:tailEnd type="arrow"/>
            </a:ln>
            <a:effectLst/>
          </p:spPr>
        </p:cxnSp>
        <p:cxnSp>
          <p:nvCxnSpPr>
            <p:cNvPr id="500" name="直線矢印コネクタ 499"/>
            <p:cNvCxnSpPr/>
            <p:nvPr/>
          </p:nvCxnSpPr>
          <p:spPr bwMode="auto">
            <a:xfrm rot="10800000" flipV="1">
              <a:off x="3463925" y="3357563"/>
              <a:ext cx="2894013" cy="1928812"/>
            </a:xfrm>
            <a:prstGeom prst="straightConnector1">
              <a:avLst/>
            </a:prstGeom>
            <a:noFill/>
            <a:ln w="9525" cap="flat" cmpd="sng" algn="ctr">
              <a:solidFill>
                <a:srgbClr val="FEAAAA">
                  <a:lumMod val="50000"/>
                </a:srgbClr>
              </a:solidFill>
              <a:prstDash val="solid"/>
              <a:round/>
              <a:headEnd type="none" w="med" len="med"/>
              <a:tailEnd type="arrow"/>
            </a:ln>
            <a:effectLst/>
          </p:spPr>
        </p:cxnSp>
        <p:cxnSp>
          <p:nvCxnSpPr>
            <p:cNvPr id="501" name="直線矢印コネクタ 500"/>
            <p:cNvCxnSpPr/>
            <p:nvPr/>
          </p:nvCxnSpPr>
          <p:spPr bwMode="auto">
            <a:xfrm rot="16200000" flipH="1">
              <a:off x="6501607" y="4179094"/>
              <a:ext cx="1643062" cy="0"/>
            </a:xfrm>
            <a:prstGeom prst="straightConnector1">
              <a:avLst/>
            </a:prstGeom>
            <a:noFill/>
            <a:ln w="9525" cap="flat" cmpd="sng" algn="ctr">
              <a:solidFill>
                <a:srgbClr val="FEAAAA">
                  <a:lumMod val="50000"/>
                </a:srgbClr>
              </a:solidFill>
              <a:prstDash val="solid"/>
              <a:round/>
              <a:headEnd type="none" w="med" len="med"/>
              <a:tailEnd type="arrow"/>
            </a:ln>
            <a:effectLst/>
          </p:spPr>
        </p:cxnSp>
        <p:cxnSp>
          <p:nvCxnSpPr>
            <p:cNvPr id="502" name="直線矢印コネクタ 501"/>
            <p:cNvCxnSpPr/>
            <p:nvPr/>
          </p:nvCxnSpPr>
          <p:spPr bwMode="auto">
            <a:xfrm rot="10800000" flipV="1">
              <a:off x="4500563" y="3357563"/>
              <a:ext cx="3143250" cy="1571625"/>
            </a:xfrm>
            <a:prstGeom prst="straightConnector1">
              <a:avLst/>
            </a:prstGeom>
            <a:noFill/>
            <a:ln w="9525" cap="flat" cmpd="sng" algn="ctr">
              <a:solidFill>
                <a:srgbClr val="FEAAAA">
                  <a:lumMod val="50000"/>
                </a:srgbClr>
              </a:solidFill>
              <a:prstDash val="solid"/>
              <a:round/>
              <a:headEnd type="none" w="med" len="med"/>
              <a:tailEnd type="arrow"/>
            </a:ln>
            <a:effectLst/>
          </p:spPr>
        </p:cxnSp>
        <p:sp>
          <p:nvSpPr>
            <p:cNvPr id="503" name="四角形吹き出し 502"/>
            <p:cNvSpPr/>
            <p:nvPr/>
          </p:nvSpPr>
          <p:spPr bwMode="auto">
            <a:xfrm>
              <a:off x="-58964" y="3582754"/>
              <a:ext cx="1612729" cy="854039"/>
            </a:xfrm>
            <a:prstGeom prst="wedgeRectCallout">
              <a:avLst>
                <a:gd name="adj1" fmla="val 41202"/>
                <a:gd name="adj2" fmla="val 76047"/>
              </a:avLst>
            </a:prstGeom>
            <a:solidFill>
              <a:srgbClr val="CCECFF"/>
            </a:solidFill>
            <a:ln w="9525" cap="flat" cmpd="sng" algn="ctr">
              <a:solidFill>
                <a:srgbClr val="0070C0"/>
              </a:solidFill>
              <a:prstDash val="solid"/>
              <a:round/>
              <a:headEnd type="none" w="med" len="med"/>
              <a:tailEnd type="none" w="med" len="med"/>
            </a:ln>
            <a:effectLst/>
          </p:spPr>
          <p:txBody>
            <a:bodyPr vert="horz" wrap="square" lIns="92075" tIns="46038" rIns="92075" bIns="46038" numCol="1" rtlCol="0" anchor="ctr" anchorCtr="1" compatLnSpc="1">
              <a:prstTxWarp prst="textNoShape">
                <a:avLst/>
              </a:prstTxWarp>
              <a:noAutofit/>
            </a:bodyPr>
            <a:lstStyle/>
            <a:p>
              <a:pPr marL="119063" marR="0" lvl="0" indent="-119063" algn="ctr" defTabSz="914400" rtl="0" eaLnBrk="1" fontAlgn="base" latinLnBrk="0" hangingPunct="1">
                <a:lnSpc>
                  <a:spcPct val="90000"/>
                </a:lnSpc>
                <a:spcBef>
                  <a:spcPct val="50000"/>
                </a:spcBef>
                <a:spcAft>
                  <a:spcPct val="0"/>
                </a:spcAft>
                <a:buClr>
                  <a:srgbClr val="FD0000"/>
                </a:buClr>
                <a:buSzTx/>
                <a:buFontTx/>
                <a:buNone/>
                <a:tabLst/>
                <a:defRPr/>
              </a:pPr>
              <a:r>
                <a:rPr kumimoji="0" lang="en-US" altLang="ja-JP" sz="1000" b="0" i="0" u="none" strike="noStrike" kern="0" cap="none" spc="0" normalizeH="0" baseline="0" noProof="0" dirty="0" smtClean="0">
                  <a:ln>
                    <a:noFill/>
                  </a:ln>
                  <a:solidFill>
                    <a:srgbClr val="000000"/>
                  </a:solidFill>
                  <a:effectLst/>
                  <a:uLnTx/>
                  <a:uFillTx/>
                  <a:latin typeface="+mn-ea"/>
                  <a:ea typeface="+mn-ea"/>
                </a:rPr>
                <a:t>ASM</a:t>
              </a:r>
              <a:r>
                <a:rPr kumimoji="0" lang="ja-JP" altLang="en-US" sz="1000" b="0" i="0" u="none" strike="noStrike" kern="0" cap="none" spc="0" normalizeH="0" baseline="0" noProof="0" dirty="0" smtClean="0">
                  <a:ln>
                    <a:noFill/>
                  </a:ln>
                  <a:solidFill>
                    <a:srgbClr val="000000"/>
                  </a:solidFill>
                  <a:effectLst/>
                  <a:uLnTx/>
                  <a:uFillTx/>
                  <a:latin typeface="+mn-ea"/>
                  <a:ea typeface="+mn-ea"/>
                </a:rPr>
                <a:t>による</a:t>
              </a:r>
              <a:r>
                <a:rPr lang="en-US" altLang="ja-JP" sz="1000" kern="0" dirty="0" smtClean="0">
                  <a:solidFill>
                    <a:srgbClr val="000000"/>
                  </a:solidFill>
                  <a:latin typeface="+mn-ea"/>
                  <a:ea typeface="+mn-ea"/>
                </a:rPr>
                <a:t/>
              </a:r>
              <a:br>
                <a:rPr lang="en-US" altLang="ja-JP" sz="1000" kern="0" dirty="0" smtClean="0">
                  <a:solidFill>
                    <a:srgbClr val="000000"/>
                  </a:solidFill>
                  <a:latin typeface="+mn-ea"/>
                  <a:ea typeface="+mn-ea"/>
                </a:rPr>
              </a:br>
              <a:r>
                <a:rPr kumimoji="0" lang="ja-JP" altLang="en-US" sz="1000" b="0" i="0" u="none" strike="noStrike" kern="0" cap="none" spc="0" normalizeH="0" baseline="0" noProof="0" dirty="0" smtClean="0">
                  <a:ln>
                    <a:noFill/>
                  </a:ln>
                  <a:solidFill>
                    <a:sysClr val="windowText" lastClr="000000"/>
                  </a:solidFill>
                  <a:effectLst/>
                  <a:uLnTx/>
                  <a:uFillTx/>
                  <a:latin typeface="+mn-ea"/>
                  <a:ea typeface="+mn-ea"/>
                </a:rPr>
                <a:t>自動的なデータ</a:t>
              </a:r>
              <a:r>
                <a:rPr kumimoji="0" lang="en-US" altLang="ja-JP" sz="1000" b="0" i="0" u="none" strike="noStrike" kern="0" cap="none" spc="0" normalizeH="0" baseline="0" noProof="0" dirty="0" smtClean="0">
                  <a:ln>
                    <a:noFill/>
                  </a:ln>
                  <a:solidFill>
                    <a:sysClr val="windowText" lastClr="000000"/>
                  </a:solidFill>
                  <a:effectLst/>
                  <a:uLnTx/>
                  <a:uFillTx/>
                  <a:latin typeface="+mn-ea"/>
                  <a:ea typeface="+mn-ea"/>
                </a:rPr>
                <a:t/>
              </a:r>
              <a:br>
                <a:rPr kumimoji="0" lang="en-US" altLang="ja-JP" sz="1000" b="0" i="0" u="none" strike="noStrike" kern="0" cap="none" spc="0" normalizeH="0" baseline="0" noProof="0" dirty="0" smtClean="0">
                  <a:ln>
                    <a:noFill/>
                  </a:ln>
                  <a:solidFill>
                    <a:sysClr val="windowText" lastClr="000000"/>
                  </a:solidFill>
                  <a:effectLst/>
                  <a:uLnTx/>
                  <a:uFillTx/>
                  <a:latin typeface="+mn-ea"/>
                  <a:ea typeface="+mn-ea"/>
                </a:rPr>
              </a:br>
              <a:r>
                <a:rPr kumimoji="0" lang="ja-JP" altLang="en-US" sz="1000" b="0" i="0" u="none" strike="noStrike" kern="0" cap="none" spc="0" normalizeH="0" baseline="0" noProof="0" dirty="0" smtClean="0">
                  <a:ln>
                    <a:noFill/>
                  </a:ln>
                  <a:solidFill>
                    <a:srgbClr val="000000"/>
                  </a:solidFill>
                  <a:effectLst/>
                  <a:uLnTx/>
                  <a:uFillTx/>
                  <a:latin typeface="+mn-ea"/>
                  <a:ea typeface="+mn-ea"/>
                </a:rPr>
                <a:t>の均一分散</a:t>
              </a:r>
              <a:r>
                <a:rPr kumimoji="0" lang="ja-JP" altLang="en-US" sz="1000" b="0" i="0" u="none" strike="noStrike" kern="0" cap="none" spc="0" normalizeH="0" baseline="0" noProof="0" dirty="0" smtClean="0">
                  <a:ln>
                    <a:noFill/>
                  </a:ln>
                  <a:solidFill>
                    <a:sysClr val="windowText" lastClr="000000"/>
                  </a:solidFill>
                  <a:effectLst/>
                  <a:uLnTx/>
                  <a:uFillTx/>
                  <a:latin typeface="+mn-ea"/>
                  <a:ea typeface="+mn-ea"/>
                </a:rPr>
                <a:t>化</a:t>
              </a:r>
              <a:endParaRPr kumimoji="0" lang="ja-JP" altLang="en-US" sz="1000" b="0" i="0" u="none" strike="noStrike" kern="0" cap="none" spc="0" normalizeH="0" baseline="0" noProof="0" dirty="0">
                <a:ln>
                  <a:noFill/>
                </a:ln>
                <a:solidFill>
                  <a:srgbClr val="000000"/>
                </a:solidFill>
                <a:effectLst/>
                <a:uLnTx/>
                <a:uFillTx/>
                <a:latin typeface="+mn-ea"/>
                <a:ea typeface="+mn-ea"/>
              </a:endParaRPr>
            </a:p>
          </p:txBody>
        </p:sp>
      </p:grpSp>
      <p:sp>
        <p:nvSpPr>
          <p:cNvPr id="170" name="スライド番号プレースホルダ 169"/>
          <p:cNvSpPr>
            <a:spLocks noGrp="1"/>
          </p:cNvSpPr>
          <p:nvPr>
            <p:ph type="sldNum" sz="quarter" idx="12"/>
          </p:nvPr>
        </p:nvSpPr>
        <p:spPr/>
        <p:txBody>
          <a:bodyPr/>
          <a:lstStyle/>
          <a:p>
            <a:pPr>
              <a:defRPr/>
            </a:pPr>
            <a:fld id="{47645EBB-67B3-46AB-AC82-6F9B6AD9EB81}" type="slidenum">
              <a:rPr lang="en-US" altLang="ja-JP" smtClean="0"/>
              <a:pPr>
                <a:defRPr/>
              </a:pPr>
              <a:t>6</a:t>
            </a:fld>
            <a:endParaRPr lang="ja-JP" altLang="en-US" dirty="0"/>
          </a:p>
        </p:txBody>
      </p:sp>
      <p:sp>
        <p:nvSpPr>
          <p:cNvPr id="171" name="フッター プレースホルダ 170"/>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ja-JP" altLang="en-US" dirty="0" smtClean="0"/>
              <a:t>パーティション・ワイズ・ジョイン</a:t>
            </a:r>
            <a:endParaRPr lang="en-US" altLang="ja-JP" dirty="0" smtClean="0"/>
          </a:p>
        </p:txBody>
      </p:sp>
      <p:sp>
        <p:nvSpPr>
          <p:cNvPr id="34" name="コンテンツ プレースホルダ 33"/>
          <p:cNvSpPr>
            <a:spLocks noGrp="1"/>
          </p:cNvSpPr>
          <p:nvPr>
            <p:ph idx="1"/>
          </p:nvPr>
        </p:nvSpPr>
        <p:spPr>
          <a:xfrm>
            <a:off x="398467" y="1143000"/>
            <a:ext cx="8347065" cy="1496028"/>
          </a:xfrm>
        </p:spPr>
        <p:txBody>
          <a:bodyPr>
            <a:normAutofit fontScale="70000" lnSpcReduction="20000"/>
          </a:bodyPr>
          <a:lstStyle/>
          <a:p>
            <a:pPr lvl="0">
              <a:buClr>
                <a:schemeClr val="accent1"/>
              </a:buClr>
              <a:buFont typeface="Arial" pitchFamily="34" charset="0"/>
              <a:buChar char="•"/>
            </a:pPr>
            <a:r>
              <a:rPr lang="ja-JP" altLang="en-US" dirty="0" smtClean="0"/>
              <a:t>パーティション表同士をパーティション・キー列によって、パーティション単位で結合処理を行うことができる</a:t>
            </a:r>
          </a:p>
          <a:p>
            <a:pPr lvl="1">
              <a:buClr>
                <a:schemeClr val="accent1"/>
              </a:buClr>
              <a:buFont typeface="Arial" pitchFamily="34" charset="0"/>
              <a:buChar char="•"/>
            </a:pPr>
            <a:r>
              <a:rPr lang="ja-JP" altLang="en-US" dirty="0" smtClean="0"/>
              <a:t>結合時の処理量を減らす</a:t>
            </a:r>
          </a:p>
          <a:p>
            <a:pPr lvl="1">
              <a:buClr>
                <a:schemeClr val="accent1"/>
              </a:buClr>
              <a:buFont typeface="Arial" pitchFamily="34" charset="0"/>
              <a:buChar char="•"/>
            </a:pPr>
            <a:r>
              <a:rPr lang="ja-JP" altLang="en-US" dirty="0" smtClean="0"/>
              <a:t>パーティションの結合処理ごとにスレーブプロセスの割り当てが行われるため、結合のパラレル実行に適用できる</a:t>
            </a:r>
          </a:p>
          <a:p>
            <a:pPr lvl="0">
              <a:buClr>
                <a:schemeClr val="accent1"/>
              </a:buClr>
              <a:buFont typeface="Arial" pitchFamily="34" charset="0"/>
              <a:buChar char="•"/>
            </a:pPr>
            <a:r>
              <a:rPr lang="ja-JP" altLang="en-US" dirty="0" smtClean="0"/>
              <a:t>パーティション・ワイズ・ジョインのポイント</a:t>
            </a:r>
          </a:p>
          <a:p>
            <a:pPr lvl="1">
              <a:buClr>
                <a:schemeClr val="accent1"/>
              </a:buClr>
              <a:buFont typeface="Arial" pitchFamily="34" charset="0"/>
              <a:buChar char="•"/>
            </a:pPr>
            <a:r>
              <a:rPr lang="ja-JP" altLang="en-US" dirty="0" smtClean="0"/>
              <a:t>パーティション・プルーニングと組み合わせることも可能</a:t>
            </a:r>
          </a:p>
          <a:p>
            <a:pPr lvl="1">
              <a:buClr>
                <a:schemeClr val="accent1"/>
              </a:buClr>
              <a:buFont typeface="Arial" pitchFamily="34" charset="0"/>
              <a:buChar char="•"/>
            </a:pPr>
            <a:r>
              <a:rPr lang="ja-JP" altLang="en-US" dirty="0" smtClean="0"/>
              <a:t>パーティション単位の結合を、通常は意識する必要は無い</a:t>
            </a:r>
          </a:p>
          <a:p>
            <a:pPr>
              <a:buClr>
                <a:schemeClr val="accent1"/>
              </a:buClr>
              <a:buFont typeface="Arial" pitchFamily="34" charset="0"/>
              <a:buChar char="•"/>
            </a:pPr>
            <a:endParaRPr lang="ja-JP" altLang="en-US" dirty="0"/>
          </a:p>
        </p:txBody>
      </p:sp>
      <p:sp>
        <p:nvSpPr>
          <p:cNvPr id="8" name="Rectangle 3"/>
          <p:cNvSpPr txBox="1">
            <a:spLocks noChangeArrowheads="1"/>
          </p:cNvSpPr>
          <p:nvPr/>
        </p:nvSpPr>
        <p:spPr bwMode="auto">
          <a:xfrm>
            <a:off x="698501" y="650940"/>
            <a:ext cx="7915275" cy="1702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68288" marR="0" lvl="0" indent="-268288" algn="l" defTabSz="762000" rtl="0" eaLnBrk="0" fontAlgn="base" latinLnBrk="0" hangingPunct="0">
              <a:lnSpc>
                <a:spcPct val="90000"/>
              </a:lnSpc>
              <a:spcBef>
                <a:spcPct val="20000"/>
              </a:spcBef>
              <a:spcAft>
                <a:spcPct val="0"/>
              </a:spcAft>
              <a:buClr>
                <a:schemeClr val="accent1"/>
              </a:buClr>
              <a:buSzTx/>
              <a:buFontTx/>
              <a:buChar char="•"/>
              <a:tabLst/>
              <a:defRPr/>
            </a:pPr>
            <a:endParaRPr kumimoji="0" lang="ja-JP" altLang="en-US" sz="1600" b="0" i="0" u="none" strike="noStrike" kern="0" cap="none" spc="0" normalizeH="0" noProof="0" dirty="0">
              <a:ln>
                <a:noFill/>
              </a:ln>
              <a:solidFill>
                <a:schemeClr val="tx1"/>
              </a:solidFill>
              <a:effectLst/>
              <a:uLnTx/>
              <a:uFillTx/>
              <a:latin typeface="Verdana" pitchFamily="34" charset="0"/>
              <a:ea typeface="HGP創英角ｺﾞｼｯｸUB" pitchFamily="50" charset="-128"/>
            </a:endParaRPr>
          </a:p>
        </p:txBody>
      </p:sp>
      <p:grpSp>
        <p:nvGrpSpPr>
          <p:cNvPr id="63" name="グループ化 62"/>
          <p:cNvGrpSpPr/>
          <p:nvPr/>
        </p:nvGrpSpPr>
        <p:grpSpPr>
          <a:xfrm>
            <a:off x="1360455" y="2672569"/>
            <a:ext cx="6555520" cy="2045695"/>
            <a:chOff x="667115" y="3172691"/>
            <a:chExt cx="7895929" cy="2826327"/>
          </a:xfrm>
        </p:grpSpPr>
        <p:sp>
          <p:nvSpPr>
            <p:cNvPr id="64" name="AutoShape 47"/>
            <p:cNvSpPr>
              <a:spLocks noChangeArrowheads="1"/>
            </p:cNvSpPr>
            <p:nvPr/>
          </p:nvSpPr>
          <p:spPr bwMode="auto">
            <a:xfrm>
              <a:off x="2708275" y="3172691"/>
              <a:ext cx="1135063" cy="2826327"/>
            </a:xfrm>
            <a:prstGeom prst="roundRect">
              <a:avLst>
                <a:gd name="adj" fmla="val 16667"/>
              </a:avLst>
            </a:prstGeom>
            <a:solidFill>
              <a:srgbClr val="DDDDDD">
                <a:alpha val="50000"/>
              </a:srgbClr>
            </a:solidFill>
            <a:ln w="28575">
              <a:solidFill>
                <a:srgbClr val="808080"/>
              </a:solidFill>
              <a:round/>
              <a:headEnd/>
              <a:tailEnd/>
            </a:ln>
            <a:effectLst/>
          </p:spPr>
          <p:txBody>
            <a:bodyPr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65" name="AutoShape 48"/>
            <p:cNvSpPr>
              <a:spLocks noChangeArrowheads="1"/>
            </p:cNvSpPr>
            <p:nvPr/>
          </p:nvSpPr>
          <p:spPr bwMode="auto">
            <a:xfrm>
              <a:off x="5376863" y="3200401"/>
              <a:ext cx="1219200" cy="2770908"/>
            </a:xfrm>
            <a:prstGeom prst="roundRect">
              <a:avLst>
                <a:gd name="adj" fmla="val 16667"/>
              </a:avLst>
            </a:prstGeom>
            <a:solidFill>
              <a:srgbClr val="DDDDDD">
                <a:alpha val="50000"/>
              </a:srgbClr>
            </a:solidFill>
            <a:ln w="28575">
              <a:solidFill>
                <a:srgbClr val="808080"/>
              </a:solidFill>
              <a:round/>
              <a:headEnd/>
              <a:tailEnd/>
            </a:ln>
            <a:effectLst/>
          </p:spPr>
          <p:txBody>
            <a:bodyPr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66" name="AutoShape 4"/>
            <p:cNvSpPr>
              <a:spLocks noChangeArrowheads="1"/>
            </p:cNvSpPr>
            <p:nvPr/>
          </p:nvSpPr>
          <p:spPr bwMode="auto">
            <a:xfrm>
              <a:off x="2852738" y="3311236"/>
              <a:ext cx="906462" cy="2563091"/>
            </a:xfrm>
            <a:prstGeom prst="roundRect">
              <a:avLst>
                <a:gd name="adj" fmla="val 16667"/>
              </a:avLst>
            </a:prstGeom>
            <a:solidFill>
              <a:srgbClr val="FFFFFF"/>
            </a:solidFill>
            <a:ln w="28575">
              <a:solidFill>
                <a:srgbClr val="99CC00"/>
              </a:solidFill>
              <a:round/>
              <a:headEnd/>
              <a:tailEnd/>
            </a:ln>
            <a:effectLst/>
          </p:spPr>
          <p:txBody>
            <a:bodyPr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67" name="AutoShape 5"/>
            <p:cNvSpPr>
              <a:spLocks noChangeArrowheads="1"/>
            </p:cNvSpPr>
            <p:nvPr/>
          </p:nvSpPr>
          <p:spPr bwMode="auto">
            <a:xfrm>
              <a:off x="5470525" y="3366655"/>
              <a:ext cx="973138" cy="2452253"/>
            </a:xfrm>
            <a:prstGeom prst="roundRect">
              <a:avLst>
                <a:gd name="adj" fmla="val 16667"/>
              </a:avLst>
            </a:prstGeom>
            <a:solidFill>
              <a:srgbClr val="FFFFFF"/>
            </a:solidFill>
            <a:ln w="28575">
              <a:solidFill>
                <a:srgbClr val="99CC00"/>
              </a:solidFill>
              <a:round/>
              <a:headEnd/>
              <a:tailEnd/>
            </a:ln>
            <a:effectLst/>
          </p:spPr>
          <p:txBody>
            <a:bodyPr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68" name="Oval 23"/>
            <p:cNvSpPr>
              <a:spLocks noChangeArrowheads="1"/>
            </p:cNvSpPr>
            <p:nvPr/>
          </p:nvSpPr>
          <p:spPr bwMode="auto">
            <a:xfrm>
              <a:off x="4255516" y="4106093"/>
              <a:ext cx="705992" cy="562630"/>
            </a:xfrm>
            <a:prstGeom prst="ellipse">
              <a:avLst/>
            </a:prstGeom>
            <a:solidFill>
              <a:srgbClr val="C0C0C0"/>
            </a:solidFill>
            <a:ln w="28575">
              <a:solidFill>
                <a:srgbClr val="FFFFFF"/>
              </a:solidFill>
              <a:round/>
              <a:headEnd/>
              <a:tailEnd/>
            </a:ln>
            <a:effectLst/>
          </p:spPr>
          <p:txBody>
            <a:bodyPr wrap="none" anchor="ctr">
              <a:spAutoFit/>
            </a:bodyPr>
            <a:lstStyle/>
            <a:p>
              <a:pPr marL="0" marR="0" lvl="0" indent="0" defTabSz="762000" eaLnBrk="1" fontAlgn="auto" latinLnBrk="0" hangingPunct="1">
                <a:lnSpc>
                  <a:spcPct val="100000"/>
                </a:lnSpc>
                <a:spcBef>
                  <a:spcPct val="0"/>
                </a:spcBef>
                <a:spcAft>
                  <a:spcPts val="0"/>
                </a:spcAft>
                <a:buClrTx/>
                <a:buSzTx/>
                <a:buFontTx/>
                <a:buNone/>
                <a:tabLst/>
                <a:defRPr/>
              </a:pPr>
              <a:r>
                <a:rPr kumimoji="1" lang="en-US" altLang="ja-JP" sz="2000" b="0" i="0" u="none" strike="noStrike" kern="0" cap="none" spc="0" normalizeH="0" baseline="0" noProof="0">
                  <a:ln>
                    <a:noFill/>
                  </a:ln>
                  <a:solidFill>
                    <a:srgbClr val="FF0000"/>
                  </a:solidFill>
                  <a:effectLst/>
                  <a:uLnTx/>
                  <a:uFillTx/>
                  <a:latin typeface="Verdana" pitchFamily="34" charset="0"/>
                  <a:ea typeface="HGP創英角ｺﾞｼｯｸUB" pitchFamily="50" charset="-128"/>
                </a:rPr>
                <a:t>P2</a:t>
              </a:r>
            </a:p>
          </p:txBody>
        </p:sp>
        <p:sp>
          <p:nvSpPr>
            <p:cNvPr id="69" name="AutoShape 24"/>
            <p:cNvSpPr>
              <a:spLocks noChangeArrowheads="1"/>
            </p:cNvSpPr>
            <p:nvPr/>
          </p:nvSpPr>
          <p:spPr bwMode="ltGray">
            <a:xfrm>
              <a:off x="3686175" y="3919968"/>
              <a:ext cx="504825" cy="915829"/>
            </a:xfrm>
            <a:prstGeom prst="rightArrow">
              <a:avLst>
                <a:gd name="adj1" fmla="val 40000"/>
                <a:gd name="adj2" fmla="val 49992"/>
              </a:avLst>
            </a:prstGeom>
            <a:gradFill rotWithShape="0">
              <a:gsLst>
                <a:gs pos="0">
                  <a:srgbClr val="FFFFFF"/>
                </a:gs>
                <a:gs pos="100000">
                  <a:srgbClr val="0000FF"/>
                </a:gs>
              </a:gsLst>
              <a:lin ang="0" scaled="1"/>
            </a:gradFill>
            <a:ln w="9525">
              <a:solidFill>
                <a:srgbClr val="808080"/>
              </a:solidFill>
              <a:miter lim="800000"/>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70" name="AutoShape 25"/>
            <p:cNvSpPr>
              <a:spLocks noChangeArrowheads="1"/>
            </p:cNvSpPr>
            <p:nvPr/>
          </p:nvSpPr>
          <p:spPr bwMode="ltGray">
            <a:xfrm flipH="1">
              <a:off x="5029200" y="3919968"/>
              <a:ext cx="504825" cy="915829"/>
            </a:xfrm>
            <a:prstGeom prst="rightArrow">
              <a:avLst>
                <a:gd name="adj1" fmla="val 40000"/>
                <a:gd name="adj2" fmla="val 49992"/>
              </a:avLst>
            </a:prstGeom>
            <a:gradFill rotWithShape="0">
              <a:gsLst>
                <a:gs pos="0">
                  <a:srgbClr val="0000FF"/>
                </a:gs>
                <a:gs pos="100000">
                  <a:srgbClr val="FFFFFF"/>
                </a:gs>
              </a:gsLst>
              <a:lin ang="0" scaled="1"/>
            </a:gradFill>
            <a:ln w="9525">
              <a:solidFill>
                <a:srgbClr val="808080"/>
              </a:solidFill>
              <a:miter lim="800000"/>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71" name="Oval 27"/>
            <p:cNvSpPr>
              <a:spLocks noChangeArrowheads="1"/>
            </p:cNvSpPr>
            <p:nvPr/>
          </p:nvSpPr>
          <p:spPr bwMode="auto">
            <a:xfrm>
              <a:off x="4255516" y="3583806"/>
              <a:ext cx="705992" cy="562630"/>
            </a:xfrm>
            <a:prstGeom prst="ellipse">
              <a:avLst/>
            </a:prstGeom>
            <a:solidFill>
              <a:srgbClr val="C0C0C0"/>
            </a:solidFill>
            <a:ln w="28575">
              <a:solidFill>
                <a:srgbClr val="FFFFFF"/>
              </a:solidFill>
              <a:round/>
              <a:headEnd/>
              <a:tailEnd/>
            </a:ln>
            <a:effectLst/>
          </p:spPr>
          <p:txBody>
            <a:bodyPr wrap="none" anchor="ctr">
              <a:spAutoFit/>
            </a:bodyPr>
            <a:lstStyle/>
            <a:p>
              <a:pPr marL="0" marR="0" lvl="0" indent="0" defTabSz="762000" eaLnBrk="1" fontAlgn="auto" latinLnBrk="0" hangingPunct="1">
                <a:lnSpc>
                  <a:spcPct val="100000"/>
                </a:lnSpc>
                <a:spcBef>
                  <a:spcPct val="0"/>
                </a:spcBef>
                <a:spcAft>
                  <a:spcPts val="0"/>
                </a:spcAft>
                <a:buClrTx/>
                <a:buSzTx/>
                <a:buFontTx/>
                <a:buNone/>
                <a:tabLst/>
                <a:defRPr/>
              </a:pPr>
              <a:r>
                <a:rPr kumimoji="1" lang="en-US" altLang="ja-JP" sz="2000" b="0" i="0" u="none" strike="noStrike" kern="0" cap="none" spc="0" normalizeH="0" baseline="0" noProof="0">
                  <a:ln>
                    <a:noFill/>
                  </a:ln>
                  <a:solidFill>
                    <a:srgbClr val="FF0000"/>
                  </a:solidFill>
                  <a:effectLst/>
                  <a:uLnTx/>
                  <a:uFillTx/>
                  <a:latin typeface="Verdana" pitchFamily="34" charset="0"/>
                  <a:ea typeface="HGP創英角ｺﾞｼｯｸUB" pitchFamily="50" charset="-128"/>
                </a:rPr>
                <a:t>P1</a:t>
              </a:r>
            </a:p>
          </p:txBody>
        </p:sp>
        <p:sp>
          <p:nvSpPr>
            <p:cNvPr id="72" name="Oval 28"/>
            <p:cNvSpPr>
              <a:spLocks noChangeArrowheads="1"/>
            </p:cNvSpPr>
            <p:nvPr/>
          </p:nvSpPr>
          <p:spPr bwMode="auto">
            <a:xfrm>
              <a:off x="4255516" y="4628381"/>
              <a:ext cx="705992" cy="562630"/>
            </a:xfrm>
            <a:prstGeom prst="ellipse">
              <a:avLst/>
            </a:prstGeom>
            <a:solidFill>
              <a:srgbClr val="C0C0C0"/>
            </a:solidFill>
            <a:ln w="28575">
              <a:solidFill>
                <a:srgbClr val="FFFFFF"/>
              </a:solidFill>
              <a:round/>
              <a:headEnd/>
              <a:tailEnd/>
            </a:ln>
            <a:effectLst/>
          </p:spPr>
          <p:txBody>
            <a:bodyPr wrap="none" anchor="ctr">
              <a:spAutoFit/>
            </a:bodyPr>
            <a:lstStyle/>
            <a:p>
              <a:pPr marL="0" marR="0" lvl="0" indent="0" defTabSz="762000" eaLnBrk="1" fontAlgn="auto" latinLnBrk="0" hangingPunct="1">
                <a:lnSpc>
                  <a:spcPct val="100000"/>
                </a:lnSpc>
                <a:spcBef>
                  <a:spcPct val="0"/>
                </a:spcBef>
                <a:spcAft>
                  <a:spcPts val="0"/>
                </a:spcAft>
                <a:buClrTx/>
                <a:buSzTx/>
                <a:buFontTx/>
                <a:buNone/>
                <a:tabLst/>
                <a:defRPr/>
              </a:pPr>
              <a:r>
                <a:rPr kumimoji="1" lang="en-US" altLang="ja-JP" sz="2000" b="0" i="0" u="none" strike="noStrike" kern="0" cap="none" spc="0" normalizeH="0" baseline="0" noProof="0">
                  <a:ln>
                    <a:noFill/>
                  </a:ln>
                  <a:solidFill>
                    <a:srgbClr val="FF0000"/>
                  </a:solidFill>
                  <a:effectLst/>
                  <a:uLnTx/>
                  <a:uFillTx/>
                  <a:latin typeface="Verdana" pitchFamily="34" charset="0"/>
                  <a:ea typeface="HGP創英角ｺﾞｼｯｸUB" pitchFamily="50" charset="-128"/>
                </a:rPr>
                <a:t>P3</a:t>
              </a:r>
            </a:p>
          </p:txBody>
        </p:sp>
        <p:sp>
          <p:nvSpPr>
            <p:cNvPr id="73" name="Oval 29"/>
            <p:cNvSpPr>
              <a:spLocks noChangeArrowheads="1"/>
            </p:cNvSpPr>
            <p:nvPr/>
          </p:nvSpPr>
          <p:spPr bwMode="auto">
            <a:xfrm>
              <a:off x="4252341" y="5152256"/>
              <a:ext cx="705992" cy="562630"/>
            </a:xfrm>
            <a:prstGeom prst="ellipse">
              <a:avLst/>
            </a:prstGeom>
            <a:solidFill>
              <a:srgbClr val="C0C0C0"/>
            </a:solidFill>
            <a:ln w="28575">
              <a:solidFill>
                <a:srgbClr val="FFFFFF"/>
              </a:solidFill>
              <a:round/>
              <a:headEnd/>
              <a:tailEnd/>
            </a:ln>
            <a:effectLst/>
          </p:spPr>
          <p:txBody>
            <a:bodyPr wrap="none" anchor="ctr">
              <a:spAutoFit/>
            </a:bodyPr>
            <a:lstStyle/>
            <a:p>
              <a:pPr marL="0" marR="0" lvl="0" indent="0" defTabSz="762000" eaLnBrk="1" fontAlgn="auto" latinLnBrk="0" hangingPunct="1">
                <a:lnSpc>
                  <a:spcPct val="100000"/>
                </a:lnSpc>
                <a:spcBef>
                  <a:spcPct val="0"/>
                </a:spcBef>
                <a:spcAft>
                  <a:spcPts val="0"/>
                </a:spcAft>
                <a:buClrTx/>
                <a:buSzTx/>
                <a:buFontTx/>
                <a:buNone/>
                <a:tabLst/>
                <a:defRPr/>
              </a:pPr>
              <a:r>
                <a:rPr kumimoji="1" lang="en-US" altLang="ja-JP" sz="2000" b="0" i="0" u="none" strike="noStrike" kern="0" cap="none" spc="0" normalizeH="0" baseline="0" noProof="0">
                  <a:ln>
                    <a:noFill/>
                  </a:ln>
                  <a:solidFill>
                    <a:srgbClr val="FF0000"/>
                  </a:solidFill>
                  <a:effectLst/>
                  <a:uLnTx/>
                  <a:uFillTx/>
                  <a:latin typeface="Verdana" pitchFamily="34" charset="0"/>
                  <a:ea typeface="HGP創英角ｺﾞｼｯｸUB" pitchFamily="50" charset="-128"/>
                </a:rPr>
                <a:t>P4</a:t>
              </a:r>
            </a:p>
          </p:txBody>
        </p:sp>
        <p:sp>
          <p:nvSpPr>
            <p:cNvPr id="74" name="AutoShape 30"/>
            <p:cNvSpPr>
              <a:spLocks noChangeArrowheads="1"/>
            </p:cNvSpPr>
            <p:nvPr/>
          </p:nvSpPr>
          <p:spPr bwMode="ltGray">
            <a:xfrm>
              <a:off x="3686175" y="3402443"/>
              <a:ext cx="504825" cy="915829"/>
            </a:xfrm>
            <a:prstGeom prst="rightArrow">
              <a:avLst>
                <a:gd name="adj1" fmla="val 40000"/>
                <a:gd name="adj2" fmla="val 49992"/>
              </a:avLst>
            </a:prstGeom>
            <a:gradFill rotWithShape="0">
              <a:gsLst>
                <a:gs pos="0">
                  <a:srgbClr val="FFFFFF"/>
                </a:gs>
                <a:gs pos="100000">
                  <a:srgbClr val="0000FF"/>
                </a:gs>
              </a:gsLst>
              <a:lin ang="0" scaled="1"/>
            </a:gradFill>
            <a:ln w="9525">
              <a:solidFill>
                <a:srgbClr val="808080"/>
              </a:solidFill>
              <a:miter lim="800000"/>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75" name="AutoShape 31"/>
            <p:cNvSpPr>
              <a:spLocks noChangeArrowheads="1"/>
            </p:cNvSpPr>
            <p:nvPr/>
          </p:nvSpPr>
          <p:spPr bwMode="ltGray">
            <a:xfrm>
              <a:off x="3686175" y="4439081"/>
              <a:ext cx="504825" cy="915829"/>
            </a:xfrm>
            <a:prstGeom prst="rightArrow">
              <a:avLst>
                <a:gd name="adj1" fmla="val 40000"/>
                <a:gd name="adj2" fmla="val 49992"/>
              </a:avLst>
            </a:prstGeom>
            <a:gradFill rotWithShape="0">
              <a:gsLst>
                <a:gs pos="0">
                  <a:srgbClr val="FFFFFF"/>
                </a:gs>
                <a:gs pos="100000">
                  <a:srgbClr val="0000FF"/>
                </a:gs>
              </a:gsLst>
              <a:lin ang="0" scaled="1"/>
            </a:gradFill>
            <a:ln w="9525">
              <a:solidFill>
                <a:srgbClr val="808080"/>
              </a:solidFill>
              <a:miter lim="800000"/>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76" name="AutoShape 32"/>
            <p:cNvSpPr>
              <a:spLocks noChangeArrowheads="1"/>
            </p:cNvSpPr>
            <p:nvPr/>
          </p:nvSpPr>
          <p:spPr bwMode="ltGray">
            <a:xfrm>
              <a:off x="3686175" y="4956606"/>
              <a:ext cx="504825" cy="915829"/>
            </a:xfrm>
            <a:prstGeom prst="rightArrow">
              <a:avLst>
                <a:gd name="adj1" fmla="val 40000"/>
                <a:gd name="adj2" fmla="val 49992"/>
              </a:avLst>
            </a:prstGeom>
            <a:gradFill rotWithShape="0">
              <a:gsLst>
                <a:gs pos="0">
                  <a:srgbClr val="FFFFFF"/>
                </a:gs>
                <a:gs pos="100000">
                  <a:srgbClr val="0000FF"/>
                </a:gs>
              </a:gsLst>
              <a:lin ang="0" scaled="1"/>
            </a:gradFill>
            <a:ln w="9525">
              <a:solidFill>
                <a:srgbClr val="808080"/>
              </a:solidFill>
              <a:miter lim="800000"/>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77" name="AutoShape 33"/>
            <p:cNvSpPr>
              <a:spLocks noChangeArrowheads="1"/>
            </p:cNvSpPr>
            <p:nvPr/>
          </p:nvSpPr>
          <p:spPr bwMode="ltGray">
            <a:xfrm flipH="1">
              <a:off x="5029200" y="3402443"/>
              <a:ext cx="504825" cy="915829"/>
            </a:xfrm>
            <a:prstGeom prst="rightArrow">
              <a:avLst>
                <a:gd name="adj1" fmla="val 40000"/>
                <a:gd name="adj2" fmla="val 49992"/>
              </a:avLst>
            </a:prstGeom>
            <a:gradFill rotWithShape="0">
              <a:gsLst>
                <a:gs pos="0">
                  <a:srgbClr val="0000FF"/>
                </a:gs>
                <a:gs pos="100000">
                  <a:srgbClr val="FFFFFF"/>
                </a:gs>
              </a:gsLst>
              <a:lin ang="0" scaled="1"/>
            </a:gradFill>
            <a:ln w="9525">
              <a:solidFill>
                <a:srgbClr val="808080"/>
              </a:solidFill>
              <a:miter lim="800000"/>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78" name="AutoShape 34"/>
            <p:cNvSpPr>
              <a:spLocks noChangeArrowheads="1"/>
            </p:cNvSpPr>
            <p:nvPr/>
          </p:nvSpPr>
          <p:spPr bwMode="ltGray">
            <a:xfrm flipH="1">
              <a:off x="5029200" y="4439081"/>
              <a:ext cx="504825" cy="915829"/>
            </a:xfrm>
            <a:prstGeom prst="rightArrow">
              <a:avLst>
                <a:gd name="adj1" fmla="val 40000"/>
                <a:gd name="adj2" fmla="val 49992"/>
              </a:avLst>
            </a:prstGeom>
            <a:gradFill rotWithShape="0">
              <a:gsLst>
                <a:gs pos="0">
                  <a:srgbClr val="0000FF"/>
                </a:gs>
                <a:gs pos="100000">
                  <a:srgbClr val="FFFFFF"/>
                </a:gs>
              </a:gsLst>
              <a:lin ang="0" scaled="1"/>
            </a:gradFill>
            <a:ln w="9525">
              <a:solidFill>
                <a:srgbClr val="808080"/>
              </a:solidFill>
              <a:miter lim="800000"/>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79" name="AutoShape 35"/>
            <p:cNvSpPr>
              <a:spLocks noChangeArrowheads="1"/>
            </p:cNvSpPr>
            <p:nvPr/>
          </p:nvSpPr>
          <p:spPr bwMode="ltGray">
            <a:xfrm flipH="1">
              <a:off x="5029200" y="4956606"/>
              <a:ext cx="504825" cy="915829"/>
            </a:xfrm>
            <a:prstGeom prst="rightArrow">
              <a:avLst>
                <a:gd name="adj1" fmla="val 40000"/>
                <a:gd name="adj2" fmla="val 49992"/>
              </a:avLst>
            </a:prstGeom>
            <a:gradFill rotWithShape="0">
              <a:gsLst>
                <a:gs pos="0">
                  <a:srgbClr val="0000FF"/>
                </a:gs>
                <a:gs pos="100000">
                  <a:srgbClr val="FFFFFF"/>
                </a:gs>
              </a:gsLst>
              <a:lin ang="0" scaled="1"/>
            </a:gradFill>
            <a:ln w="9525">
              <a:solidFill>
                <a:srgbClr val="808080"/>
              </a:solidFill>
              <a:miter lim="800000"/>
              <a:headEnd/>
              <a:tailEnd/>
            </a:ln>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a:ln>
                  <a:noFill/>
                </a:ln>
                <a:solidFill>
                  <a:sysClr val="windowText" lastClr="000000"/>
                </a:solidFill>
                <a:effectLst/>
                <a:uLnTx/>
                <a:uFillTx/>
                <a:latin typeface="Verdana" pitchFamily="34" charset="0"/>
                <a:ea typeface="HGP創英角ｺﾞｼｯｸUB" pitchFamily="50" charset="-128"/>
              </a:endParaRPr>
            </a:p>
          </p:txBody>
        </p:sp>
        <p:sp>
          <p:nvSpPr>
            <p:cNvPr id="80" name="Text Box 36"/>
            <p:cNvSpPr txBox="1">
              <a:spLocks noChangeArrowheads="1"/>
            </p:cNvSpPr>
            <p:nvPr/>
          </p:nvSpPr>
          <p:spPr bwMode="auto">
            <a:xfrm>
              <a:off x="667115" y="4128645"/>
              <a:ext cx="1770901" cy="1148103"/>
            </a:xfrm>
            <a:prstGeom prst="rect">
              <a:avLst/>
            </a:prstGeom>
            <a:noFill/>
            <a:ln w="28575">
              <a:noFill/>
              <a:miter lim="800000"/>
              <a:headEnd/>
              <a:tailEnd/>
            </a:ln>
            <a:effectLst/>
          </p:spPr>
          <p:txBody>
            <a:bodyPr wrap="none">
              <a:spAutoFit/>
            </a:bodyPr>
            <a:lstStyle/>
            <a:p>
              <a:pPr marL="0" marR="0" lvl="0" indent="0" defTabSz="762000" eaLnBrk="1" fontAlgn="auto" latinLnBrk="0" hangingPunct="1">
                <a:lnSpc>
                  <a:spcPct val="100000"/>
                </a:lnSpc>
                <a:spcBef>
                  <a:spcPct val="0"/>
                </a:spcBef>
                <a:spcAft>
                  <a:spcPts val="0"/>
                </a:spcAft>
                <a:buClrTx/>
                <a:buSzTx/>
                <a:buFontTx/>
                <a:buNone/>
                <a:tabLst/>
                <a:defRPr/>
              </a:pPr>
              <a:r>
                <a:rPr kumimoji="1" lang="en-US" altLang="ja-JP" sz="1600" b="0" i="0" u="none" strike="noStrike" kern="0" cap="none" spc="0" normalizeH="0" baseline="0" noProof="0" dirty="0">
                  <a:ln>
                    <a:noFill/>
                  </a:ln>
                  <a:solidFill>
                    <a:sysClr val="windowText" lastClr="000000"/>
                  </a:solidFill>
                  <a:effectLst/>
                  <a:uLnTx/>
                  <a:uFillTx/>
                  <a:latin typeface="+mn-lt"/>
                  <a:ea typeface="+mn-ea"/>
                </a:rPr>
                <a:t>CUSTOMER</a:t>
              </a:r>
              <a:r>
                <a:rPr kumimoji="1" lang="ja-JP" altLang="en-US" sz="1600" b="0" i="0" u="none" strike="noStrike" kern="0" cap="none" spc="0" normalizeH="0" baseline="0" noProof="0" dirty="0">
                  <a:ln>
                    <a:noFill/>
                  </a:ln>
                  <a:solidFill>
                    <a:sysClr val="windowText" lastClr="000000"/>
                  </a:solidFill>
                  <a:effectLst/>
                  <a:uLnTx/>
                  <a:uFillTx/>
                  <a:latin typeface="+mn-lt"/>
                  <a:ea typeface="+mn-ea"/>
                </a:rPr>
                <a:t>表</a:t>
              </a:r>
            </a:p>
            <a:p>
              <a:pPr marL="0" marR="0" lvl="0" indent="0" defTabSz="762000" eaLnBrk="1" fontAlgn="auto" latinLnBrk="0" hangingPunct="1">
                <a:lnSpc>
                  <a:spcPct val="100000"/>
                </a:lnSpc>
                <a:spcBef>
                  <a:spcPct val="0"/>
                </a:spcBef>
                <a:spcAft>
                  <a:spcPts val="0"/>
                </a:spcAft>
                <a:buClrTx/>
                <a:buSzTx/>
                <a:buFontTx/>
                <a:buNone/>
                <a:tabLst/>
                <a:defRPr/>
              </a:pPr>
              <a:r>
                <a:rPr kumimoji="1" lang="en-US" altLang="ja-JP" sz="1600" b="0" i="0" u="none" strike="noStrike" kern="0" cap="none" spc="0" normalizeH="0" baseline="0" noProof="0" dirty="0">
                  <a:ln>
                    <a:noFill/>
                  </a:ln>
                  <a:solidFill>
                    <a:sysClr val="windowText" lastClr="000000"/>
                  </a:solidFill>
                  <a:effectLst/>
                  <a:uLnTx/>
                  <a:uFillTx/>
                  <a:latin typeface="+mn-lt"/>
                  <a:ea typeface="+mn-ea"/>
                </a:rPr>
                <a:t>Range Partition</a:t>
              </a:r>
            </a:p>
            <a:p>
              <a:pPr marL="0" marR="0" lvl="0" indent="0" defTabSz="762000" eaLnBrk="1" fontAlgn="auto" latinLnBrk="0" hangingPunct="1">
                <a:lnSpc>
                  <a:spcPct val="100000"/>
                </a:lnSpc>
                <a:spcBef>
                  <a:spcPct val="0"/>
                </a:spcBef>
                <a:spcAft>
                  <a:spcPts val="0"/>
                </a:spcAft>
                <a:buClrTx/>
                <a:buSzTx/>
                <a:buFontTx/>
                <a:buNone/>
                <a:tabLst/>
                <a:defRPr/>
              </a:pPr>
              <a:r>
                <a:rPr kumimoji="1" lang="en-US" altLang="ja-JP" sz="1600" b="0" i="0" u="none" strike="noStrike" kern="0" cap="none" spc="0" normalizeH="0" baseline="0" noProof="0" dirty="0" smtClean="0">
                  <a:ln>
                    <a:noFill/>
                  </a:ln>
                  <a:solidFill>
                    <a:sysClr val="windowText" lastClr="000000"/>
                  </a:solidFill>
                  <a:effectLst/>
                  <a:uLnTx/>
                  <a:uFillTx/>
                  <a:latin typeface="+mn-lt"/>
                  <a:ea typeface="+mn-ea"/>
                </a:rPr>
                <a:t>2015/10</a:t>
              </a:r>
              <a:endParaRPr kumimoji="1" lang="en-US" altLang="ja-JP" sz="1600" b="0" i="0" u="none" strike="noStrike" kern="0" cap="none" spc="0" normalizeH="0" baseline="0" noProof="0" dirty="0">
                <a:ln>
                  <a:noFill/>
                </a:ln>
                <a:solidFill>
                  <a:sysClr val="windowText" lastClr="000000"/>
                </a:solidFill>
                <a:effectLst/>
                <a:uLnTx/>
                <a:uFillTx/>
                <a:latin typeface="+mn-lt"/>
                <a:ea typeface="+mn-ea"/>
              </a:endParaRPr>
            </a:p>
          </p:txBody>
        </p:sp>
        <p:pic>
          <p:nvPicPr>
            <p:cNvPr id="81" name="Picture 37" descr="Tables: Table with Header"/>
            <p:cNvPicPr>
              <a:picLocks noChangeAspect="1" noChangeArrowheads="1"/>
            </p:cNvPicPr>
            <p:nvPr/>
          </p:nvPicPr>
          <p:blipFill>
            <a:blip r:embed="rId3"/>
            <a:srcRect/>
            <a:stretch>
              <a:fillRect/>
            </a:stretch>
          </p:blipFill>
          <p:spPr bwMode="auto">
            <a:xfrm>
              <a:off x="3086100" y="3549208"/>
              <a:ext cx="434975" cy="588962"/>
            </a:xfrm>
            <a:prstGeom prst="rect">
              <a:avLst/>
            </a:prstGeom>
            <a:noFill/>
          </p:spPr>
        </p:pic>
        <p:pic>
          <p:nvPicPr>
            <p:cNvPr id="82" name="Picture 38" descr="Tables: Table with Header"/>
            <p:cNvPicPr>
              <a:picLocks noChangeAspect="1" noChangeArrowheads="1"/>
            </p:cNvPicPr>
            <p:nvPr/>
          </p:nvPicPr>
          <p:blipFill>
            <a:blip r:embed="rId3"/>
            <a:srcRect/>
            <a:stretch>
              <a:fillRect/>
            </a:stretch>
          </p:blipFill>
          <p:spPr bwMode="auto">
            <a:xfrm>
              <a:off x="3086100" y="4081020"/>
              <a:ext cx="434975" cy="588963"/>
            </a:xfrm>
            <a:prstGeom prst="rect">
              <a:avLst/>
            </a:prstGeom>
            <a:noFill/>
          </p:spPr>
        </p:pic>
        <p:pic>
          <p:nvPicPr>
            <p:cNvPr id="83" name="Picture 39" descr="Tables: Table with Header"/>
            <p:cNvPicPr>
              <a:picLocks noChangeAspect="1" noChangeArrowheads="1"/>
            </p:cNvPicPr>
            <p:nvPr/>
          </p:nvPicPr>
          <p:blipFill>
            <a:blip r:embed="rId3"/>
            <a:srcRect/>
            <a:stretch>
              <a:fillRect/>
            </a:stretch>
          </p:blipFill>
          <p:spPr bwMode="auto">
            <a:xfrm>
              <a:off x="3086100" y="4606483"/>
              <a:ext cx="434975" cy="588962"/>
            </a:xfrm>
            <a:prstGeom prst="rect">
              <a:avLst/>
            </a:prstGeom>
            <a:noFill/>
          </p:spPr>
        </p:pic>
        <p:pic>
          <p:nvPicPr>
            <p:cNvPr id="84" name="Picture 40" descr="Tables: Table with Header"/>
            <p:cNvPicPr>
              <a:picLocks noChangeAspect="1" noChangeArrowheads="1"/>
            </p:cNvPicPr>
            <p:nvPr/>
          </p:nvPicPr>
          <p:blipFill>
            <a:blip r:embed="rId3"/>
            <a:srcRect/>
            <a:stretch>
              <a:fillRect/>
            </a:stretch>
          </p:blipFill>
          <p:spPr bwMode="auto">
            <a:xfrm>
              <a:off x="3086100" y="5117658"/>
              <a:ext cx="434975" cy="588962"/>
            </a:xfrm>
            <a:prstGeom prst="rect">
              <a:avLst/>
            </a:prstGeom>
            <a:noFill/>
          </p:spPr>
        </p:pic>
        <p:pic>
          <p:nvPicPr>
            <p:cNvPr id="85" name="Picture 41" descr="Tables: Table with Header"/>
            <p:cNvPicPr>
              <a:picLocks noChangeAspect="1" noChangeArrowheads="1"/>
            </p:cNvPicPr>
            <p:nvPr/>
          </p:nvPicPr>
          <p:blipFill>
            <a:blip r:embed="rId3"/>
            <a:srcRect/>
            <a:stretch>
              <a:fillRect/>
            </a:stretch>
          </p:blipFill>
          <p:spPr bwMode="auto">
            <a:xfrm>
              <a:off x="5762625" y="5117658"/>
              <a:ext cx="438150" cy="588962"/>
            </a:xfrm>
            <a:prstGeom prst="rect">
              <a:avLst/>
            </a:prstGeom>
            <a:noFill/>
          </p:spPr>
        </p:pic>
        <p:pic>
          <p:nvPicPr>
            <p:cNvPr id="86" name="Picture 42" descr="Tables: Table with Header"/>
            <p:cNvPicPr>
              <a:picLocks noChangeAspect="1" noChangeArrowheads="1"/>
            </p:cNvPicPr>
            <p:nvPr/>
          </p:nvPicPr>
          <p:blipFill>
            <a:blip r:embed="rId3"/>
            <a:srcRect/>
            <a:stretch>
              <a:fillRect/>
            </a:stretch>
          </p:blipFill>
          <p:spPr bwMode="auto">
            <a:xfrm>
              <a:off x="5762625" y="4630295"/>
              <a:ext cx="438150" cy="588963"/>
            </a:xfrm>
            <a:prstGeom prst="rect">
              <a:avLst/>
            </a:prstGeom>
            <a:noFill/>
          </p:spPr>
        </p:pic>
        <p:pic>
          <p:nvPicPr>
            <p:cNvPr id="87" name="Picture 43" descr="Tables: Table with Header"/>
            <p:cNvPicPr>
              <a:picLocks noChangeAspect="1" noChangeArrowheads="1"/>
            </p:cNvPicPr>
            <p:nvPr/>
          </p:nvPicPr>
          <p:blipFill>
            <a:blip r:embed="rId3"/>
            <a:srcRect/>
            <a:stretch>
              <a:fillRect/>
            </a:stretch>
          </p:blipFill>
          <p:spPr bwMode="auto">
            <a:xfrm>
              <a:off x="5762625" y="4111183"/>
              <a:ext cx="438150" cy="587375"/>
            </a:xfrm>
            <a:prstGeom prst="rect">
              <a:avLst/>
            </a:prstGeom>
            <a:noFill/>
          </p:spPr>
        </p:pic>
        <p:pic>
          <p:nvPicPr>
            <p:cNvPr id="88" name="Picture 44" descr="Tables: Table with Header"/>
            <p:cNvPicPr>
              <a:picLocks noChangeAspect="1" noChangeArrowheads="1"/>
            </p:cNvPicPr>
            <p:nvPr/>
          </p:nvPicPr>
          <p:blipFill>
            <a:blip r:embed="rId3"/>
            <a:srcRect/>
            <a:stretch>
              <a:fillRect/>
            </a:stretch>
          </p:blipFill>
          <p:spPr bwMode="auto">
            <a:xfrm>
              <a:off x="5762625" y="3595245"/>
              <a:ext cx="438150" cy="588963"/>
            </a:xfrm>
            <a:prstGeom prst="rect">
              <a:avLst/>
            </a:prstGeom>
            <a:noFill/>
          </p:spPr>
        </p:pic>
        <p:sp>
          <p:nvSpPr>
            <p:cNvPr id="89" name="Text Box 46"/>
            <p:cNvSpPr txBox="1">
              <a:spLocks noChangeArrowheads="1"/>
            </p:cNvSpPr>
            <p:nvPr/>
          </p:nvSpPr>
          <p:spPr bwMode="auto">
            <a:xfrm>
              <a:off x="6792143" y="4128645"/>
              <a:ext cx="1770901" cy="1148103"/>
            </a:xfrm>
            <a:prstGeom prst="rect">
              <a:avLst/>
            </a:prstGeom>
            <a:noFill/>
            <a:ln w="28575">
              <a:noFill/>
              <a:miter lim="800000"/>
              <a:headEnd/>
              <a:tailEnd/>
            </a:ln>
            <a:effectLst/>
          </p:spPr>
          <p:txBody>
            <a:bodyPr wrap="none">
              <a:spAutoFit/>
            </a:bodyPr>
            <a:lstStyle/>
            <a:p>
              <a:pPr marL="0" marR="0" lvl="0" indent="0" defTabSz="762000" eaLnBrk="1" fontAlgn="auto" latinLnBrk="0" hangingPunct="1">
                <a:lnSpc>
                  <a:spcPct val="100000"/>
                </a:lnSpc>
                <a:spcBef>
                  <a:spcPct val="0"/>
                </a:spcBef>
                <a:spcAft>
                  <a:spcPts val="0"/>
                </a:spcAft>
                <a:buClrTx/>
                <a:buSzTx/>
                <a:buFontTx/>
                <a:buNone/>
                <a:tabLst/>
                <a:defRPr/>
              </a:pPr>
              <a:r>
                <a:rPr kumimoji="1" lang="en-US" altLang="ja-JP" sz="1600" b="0" i="0" u="none" strike="noStrike" kern="0" cap="none" spc="0" normalizeH="0" baseline="0" noProof="0" dirty="0">
                  <a:ln>
                    <a:noFill/>
                  </a:ln>
                  <a:solidFill>
                    <a:sysClr val="windowText" lastClr="000000"/>
                  </a:solidFill>
                  <a:effectLst/>
                  <a:uLnTx/>
                  <a:uFillTx/>
                  <a:latin typeface="+mn-lt"/>
                  <a:ea typeface="+mn-ea"/>
                </a:rPr>
                <a:t>SALES</a:t>
              </a:r>
              <a:r>
                <a:rPr kumimoji="1" lang="ja-JP" altLang="en-US" sz="1600" b="0" i="0" u="none" strike="noStrike" kern="0" cap="none" spc="0" normalizeH="0" baseline="0" noProof="0" dirty="0">
                  <a:ln>
                    <a:noFill/>
                  </a:ln>
                  <a:solidFill>
                    <a:sysClr val="windowText" lastClr="000000"/>
                  </a:solidFill>
                  <a:effectLst/>
                  <a:uLnTx/>
                  <a:uFillTx/>
                  <a:latin typeface="+mn-lt"/>
                  <a:ea typeface="+mn-ea"/>
                </a:rPr>
                <a:t>表</a:t>
              </a:r>
            </a:p>
            <a:p>
              <a:pPr marL="0" marR="0" lvl="0" indent="0" defTabSz="762000" eaLnBrk="1" fontAlgn="auto" latinLnBrk="0" hangingPunct="1">
                <a:lnSpc>
                  <a:spcPct val="100000"/>
                </a:lnSpc>
                <a:spcBef>
                  <a:spcPct val="0"/>
                </a:spcBef>
                <a:spcAft>
                  <a:spcPts val="0"/>
                </a:spcAft>
                <a:buClrTx/>
                <a:buSzTx/>
                <a:buFontTx/>
                <a:buNone/>
                <a:tabLst/>
                <a:defRPr/>
              </a:pPr>
              <a:r>
                <a:rPr kumimoji="1" lang="en-US" altLang="ja-JP" sz="1600" b="0" i="0" u="none" strike="noStrike" kern="0" cap="none" spc="0" normalizeH="0" baseline="0" noProof="0" dirty="0">
                  <a:ln>
                    <a:noFill/>
                  </a:ln>
                  <a:solidFill>
                    <a:sysClr val="windowText" lastClr="000000"/>
                  </a:solidFill>
                  <a:effectLst/>
                  <a:uLnTx/>
                  <a:uFillTx/>
                  <a:latin typeface="+mn-lt"/>
                  <a:ea typeface="+mn-ea"/>
                </a:rPr>
                <a:t>Range Partition</a:t>
              </a:r>
            </a:p>
            <a:p>
              <a:pPr marL="0" marR="0" lvl="0" indent="0" defTabSz="762000" eaLnBrk="1" fontAlgn="auto" latinLnBrk="0" hangingPunct="1">
                <a:lnSpc>
                  <a:spcPct val="100000"/>
                </a:lnSpc>
                <a:spcBef>
                  <a:spcPct val="0"/>
                </a:spcBef>
                <a:spcAft>
                  <a:spcPts val="0"/>
                </a:spcAft>
                <a:buClrTx/>
                <a:buSzTx/>
                <a:buFontTx/>
                <a:buNone/>
                <a:tabLst/>
                <a:defRPr/>
              </a:pPr>
              <a:r>
                <a:rPr kumimoji="1" lang="en-US" altLang="ja-JP" sz="1600" b="0" i="0" u="none" strike="noStrike" kern="0" cap="none" spc="0" normalizeH="0" baseline="0" noProof="0" dirty="0" smtClean="0">
                  <a:ln>
                    <a:noFill/>
                  </a:ln>
                  <a:solidFill>
                    <a:sysClr val="windowText" lastClr="000000"/>
                  </a:solidFill>
                  <a:effectLst/>
                  <a:uLnTx/>
                  <a:uFillTx/>
                  <a:latin typeface="+mn-lt"/>
                  <a:ea typeface="+mn-ea"/>
                </a:rPr>
                <a:t>2015/10</a:t>
              </a:r>
              <a:endParaRPr kumimoji="1" lang="en-US" altLang="ja-JP" sz="1600" b="0" i="0" u="none" strike="noStrike" kern="0" cap="none" spc="0" normalizeH="0" baseline="0" noProof="0" dirty="0">
                <a:ln>
                  <a:noFill/>
                </a:ln>
                <a:solidFill>
                  <a:sysClr val="windowText" lastClr="000000"/>
                </a:solidFill>
                <a:effectLst/>
                <a:uLnTx/>
                <a:uFillTx/>
                <a:latin typeface="+mn-lt"/>
                <a:ea typeface="+mn-ea"/>
              </a:endParaRPr>
            </a:p>
          </p:txBody>
        </p:sp>
      </p:grpSp>
      <p:sp>
        <p:nvSpPr>
          <p:cNvPr id="32" name="スライド番号プレースホルダ 31"/>
          <p:cNvSpPr>
            <a:spLocks noGrp="1"/>
          </p:cNvSpPr>
          <p:nvPr>
            <p:ph type="sldNum" sz="quarter" idx="12"/>
          </p:nvPr>
        </p:nvSpPr>
        <p:spPr/>
        <p:txBody>
          <a:bodyPr/>
          <a:lstStyle/>
          <a:p>
            <a:pPr>
              <a:defRPr/>
            </a:pPr>
            <a:fld id="{47645EBB-67B3-46AB-AC82-6F9B6AD9EB81}" type="slidenum">
              <a:rPr lang="en-US" altLang="ja-JP" smtClean="0"/>
              <a:pPr>
                <a:defRPr/>
              </a:pPr>
              <a:t>60</a:t>
            </a:fld>
            <a:endParaRPr lang="ja-JP" altLang="en-US" dirty="0"/>
          </a:p>
        </p:txBody>
      </p:sp>
      <p:sp>
        <p:nvSpPr>
          <p:cNvPr id="33" name="フッター プレースホルダ 32"/>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ja-JP" altLang="en-US" smtClean="0"/>
              <a:t>パーティション・エクスチェンジ</a:t>
            </a:r>
            <a:endParaRPr lang="en-US" altLang="ja-JP" dirty="0" smtClean="0"/>
          </a:p>
        </p:txBody>
      </p:sp>
      <p:sp>
        <p:nvSpPr>
          <p:cNvPr id="41" name="コンテンツ プレースホルダ 40"/>
          <p:cNvSpPr>
            <a:spLocks noGrp="1"/>
          </p:cNvSpPr>
          <p:nvPr>
            <p:ph idx="1"/>
          </p:nvPr>
        </p:nvSpPr>
        <p:spPr>
          <a:xfrm>
            <a:off x="398467" y="1143001"/>
            <a:ext cx="8347065" cy="546903"/>
          </a:xfrm>
        </p:spPr>
        <p:txBody>
          <a:bodyPr vert="horz" lIns="0" tIns="0" rIns="0" bIns="0" rtlCol="0">
            <a:noAutofit/>
          </a:bodyPr>
          <a:lstStyle/>
          <a:p>
            <a:pPr lvl="0">
              <a:buClr>
                <a:schemeClr val="accent1"/>
              </a:buClr>
              <a:buFont typeface="Arial" pitchFamily="34" charset="0"/>
              <a:buChar char="•"/>
            </a:pPr>
            <a:r>
              <a:rPr lang="ja-JP" altLang="en-US" sz="1400" dirty="0" smtClean="0"/>
              <a:t>パーティション・エクスチェンジを利用することにより、検索対象となる表へのサービス提供を維持しながら、高速なローディングをすることが可能。また、</a:t>
            </a:r>
            <a:r>
              <a:rPr lang="en-US" altLang="ja-JP" sz="1400" dirty="0" smtClean="0"/>
              <a:t>ILM</a:t>
            </a:r>
            <a:r>
              <a:rPr lang="ja-JP" altLang="en-US" sz="1400" dirty="0" smtClean="0"/>
              <a:t>の観点でも利用できる。</a:t>
            </a:r>
            <a:endParaRPr lang="ja-JP" altLang="en-US" sz="1400" dirty="0"/>
          </a:p>
        </p:txBody>
      </p:sp>
      <p:sp>
        <p:nvSpPr>
          <p:cNvPr id="8" name="Rectangle 3"/>
          <p:cNvSpPr txBox="1">
            <a:spLocks noChangeArrowheads="1"/>
          </p:cNvSpPr>
          <p:nvPr/>
        </p:nvSpPr>
        <p:spPr bwMode="auto">
          <a:xfrm>
            <a:off x="217715" y="650940"/>
            <a:ext cx="8650515" cy="53560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68288" marR="0" lvl="0" indent="-268288" algn="l" defTabSz="762000" rtl="0" eaLnBrk="0" fontAlgn="base" latinLnBrk="0" hangingPunct="0">
              <a:lnSpc>
                <a:spcPct val="90000"/>
              </a:lnSpc>
              <a:spcBef>
                <a:spcPct val="20000"/>
              </a:spcBef>
              <a:spcAft>
                <a:spcPct val="0"/>
              </a:spcAft>
              <a:buClr>
                <a:schemeClr val="accent1"/>
              </a:buClr>
              <a:buSzTx/>
              <a:tabLst/>
              <a:defRPr/>
            </a:pPr>
            <a:endParaRPr kumimoji="0" lang="ja-JP" altLang="en-US" sz="1800" b="0" i="0" u="none" strike="noStrike" kern="0" cap="none" spc="0" normalizeH="0" noProof="0" dirty="0">
              <a:ln>
                <a:noFill/>
              </a:ln>
              <a:solidFill>
                <a:schemeClr val="tx1"/>
              </a:solidFill>
              <a:effectLst/>
              <a:uLnTx/>
              <a:uFillTx/>
              <a:latin typeface="Verdana" pitchFamily="34" charset="0"/>
              <a:ea typeface="HGP創英角ｺﾞｼｯｸUB" pitchFamily="50" charset="-128"/>
            </a:endParaRPr>
          </a:p>
        </p:txBody>
      </p:sp>
      <p:grpSp>
        <p:nvGrpSpPr>
          <p:cNvPr id="104" name="グループ化 103"/>
          <p:cNvGrpSpPr/>
          <p:nvPr/>
        </p:nvGrpSpPr>
        <p:grpSpPr>
          <a:xfrm>
            <a:off x="489963" y="1516284"/>
            <a:ext cx="8191050" cy="3084270"/>
            <a:chOff x="-189376" y="1700578"/>
            <a:chExt cx="8745501" cy="4411567"/>
          </a:xfrm>
        </p:grpSpPr>
        <p:grpSp>
          <p:nvGrpSpPr>
            <p:cNvPr id="106" name="グループ化 36"/>
            <p:cNvGrpSpPr/>
            <p:nvPr/>
          </p:nvGrpSpPr>
          <p:grpSpPr>
            <a:xfrm>
              <a:off x="1103315" y="2859474"/>
              <a:ext cx="652917" cy="1042600"/>
              <a:chOff x="4252912" y="3367474"/>
              <a:chExt cx="652917" cy="1042600"/>
            </a:xfrm>
          </p:grpSpPr>
          <p:pic>
            <p:nvPicPr>
              <p:cNvPr id="135" name="図 134" descr="docum070.gif"/>
              <p:cNvPicPr>
                <a:picLocks noChangeAspect="1"/>
              </p:cNvPicPr>
              <p:nvPr/>
            </p:nvPicPr>
            <p:blipFill>
              <a:blip r:embed="rId3"/>
              <a:stretch>
                <a:fillRect/>
              </a:stretch>
            </p:blipFill>
            <p:spPr>
              <a:xfrm>
                <a:off x="4252912" y="3367474"/>
                <a:ext cx="348117" cy="737800"/>
              </a:xfrm>
              <a:prstGeom prst="rect">
                <a:avLst/>
              </a:prstGeom>
            </p:spPr>
          </p:pic>
          <p:pic>
            <p:nvPicPr>
              <p:cNvPr id="136" name="図 135" descr="docum070.gif"/>
              <p:cNvPicPr>
                <a:picLocks noChangeAspect="1"/>
              </p:cNvPicPr>
              <p:nvPr/>
            </p:nvPicPr>
            <p:blipFill>
              <a:blip r:embed="rId3"/>
              <a:stretch>
                <a:fillRect/>
              </a:stretch>
            </p:blipFill>
            <p:spPr>
              <a:xfrm>
                <a:off x="4405312" y="3519874"/>
                <a:ext cx="348117" cy="737800"/>
              </a:xfrm>
              <a:prstGeom prst="rect">
                <a:avLst/>
              </a:prstGeom>
            </p:spPr>
          </p:pic>
          <p:pic>
            <p:nvPicPr>
              <p:cNvPr id="137" name="図 136" descr="docum070.gif"/>
              <p:cNvPicPr>
                <a:picLocks noChangeAspect="1"/>
              </p:cNvPicPr>
              <p:nvPr/>
            </p:nvPicPr>
            <p:blipFill>
              <a:blip r:embed="rId3"/>
              <a:stretch>
                <a:fillRect/>
              </a:stretch>
            </p:blipFill>
            <p:spPr>
              <a:xfrm>
                <a:off x="4557712" y="3672274"/>
                <a:ext cx="348117" cy="737800"/>
              </a:xfrm>
              <a:prstGeom prst="rect">
                <a:avLst/>
              </a:prstGeom>
            </p:spPr>
          </p:pic>
        </p:grpSp>
        <p:sp>
          <p:nvSpPr>
            <p:cNvPr id="107" name="AutoShape 47"/>
            <p:cNvSpPr>
              <a:spLocks noChangeArrowheads="1"/>
            </p:cNvSpPr>
            <p:nvPr/>
          </p:nvSpPr>
          <p:spPr bwMode="auto">
            <a:xfrm>
              <a:off x="4217770" y="1995928"/>
              <a:ext cx="1399268" cy="3450085"/>
            </a:xfrm>
            <a:prstGeom prst="roundRect">
              <a:avLst>
                <a:gd name="adj" fmla="val 16667"/>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a:ln>
                  <a:noFill/>
                </a:ln>
                <a:solidFill>
                  <a:srgbClr val="000000"/>
                </a:solidFill>
                <a:effectLst/>
                <a:uLnTx/>
                <a:uFillTx/>
                <a:latin typeface="+mn-ea"/>
                <a:ea typeface="+mn-ea"/>
                <a:cs typeface="+mn-cs"/>
              </a:endParaRPr>
            </a:p>
          </p:txBody>
        </p:sp>
        <p:sp>
          <p:nvSpPr>
            <p:cNvPr id="108" name="AutoShape 47"/>
            <p:cNvSpPr>
              <a:spLocks noChangeArrowheads="1"/>
            </p:cNvSpPr>
            <p:nvPr/>
          </p:nvSpPr>
          <p:spPr bwMode="auto">
            <a:xfrm>
              <a:off x="4384716" y="2133598"/>
              <a:ext cx="1043668" cy="478971"/>
            </a:xfrm>
            <a:prstGeom prst="roundRect">
              <a:avLst>
                <a:gd name="adj" fmla="val 16667"/>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April</a:t>
              </a:r>
              <a:r>
                <a:rPr kumimoji="0" lang="ja-JP" altLang="en-US" sz="1000" b="0" i="0" u="none" strike="noStrike" kern="0" cap="none" spc="0" normalizeH="0" baseline="0" noProof="0" dirty="0" smtClean="0">
                  <a:ln>
                    <a:noFill/>
                  </a:ln>
                  <a:solidFill>
                    <a:srgbClr val="FFFFFF"/>
                  </a:solidFill>
                  <a:effectLst/>
                  <a:uLnTx/>
                  <a:uFillTx/>
                  <a:latin typeface="+mn-lt"/>
                  <a:ea typeface="+mn-ea"/>
                  <a:cs typeface="+mn-cs"/>
                </a:rPr>
                <a:t>　</a:t>
              </a: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4th</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2010</a:t>
              </a:r>
              <a:endParaRPr kumimoji="0" lang="ja-JP" altLang="en-US" sz="1000" b="0" i="0" u="none" strike="noStrike" kern="0" cap="none" spc="0" normalizeH="0" baseline="0" noProof="0" dirty="0">
                <a:ln>
                  <a:noFill/>
                </a:ln>
                <a:solidFill>
                  <a:srgbClr val="FFFFFF"/>
                </a:solidFill>
                <a:effectLst/>
                <a:uLnTx/>
                <a:uFillTx/>
                <a:latin typeface="+mn-lt"/>
                <a:ea typeface="+mn-ea"/>
                <a:cs typeface="+mn-cs"/>
              </a:endParaRPr>
            </a:p>
          </p:txBody>
        </p:sp>
        <p:sp>
          <p:nvSpPr>
            <p:cNvPr id="109" name="AutoShape 47"/>
            <p:cNvSpPr>
              <a:spLocks noChangeArrowheads="1"/>
            </p:cNvSpPr>
            <p:nvPr/>
          </p:nvSpPr>
          <p:spPr bwMode="auto">
            <a:xfrm>
              <a:off x="4391972" y="2677884"/>
              <a:ext cx="1043668" cy="478971"/>
            </a:xfrm>
            <a:prstGeom prst="roundRect">
              <a:avLst>
                <a:gd name="adj" fmla="val 16667"/>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April</a:t>
              </a:r>
              <a:r>
                <a:rPr kumimoji="0" lang="ja-JP" altLang="en-US" sz="1000" b="0" i="0" u="none" strike="noStrike" kern="0" cap="none" spc="0" normalizeH="0" baseline="0" noProof="0" dirty="0" smtClean="0">
                  <a:ln>
                    <a:noFill/>
                  </a:ln>
                  <a:solidFill>
                    <a:srgbClr val="FFFFFF"/>
                  </a:solidFill>
                  <a:effectLst/>
                  <a:uLnTx/>
                  <a:uFillTx/>
                  <a:latin typeface="+mn-lt"/>
                  <a:ea typeface="+mn-ea"/>
                  <a:cs typeface="+mn-cs"/>
                </a:rPr>
                <a:t>　</a:t>
              </a: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5th</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2010</a:t>
              </a:r>
              <a:endParaRPr kumimoji="0" lang="ja-JP" altLang="en-US" sz="1000" b="0" i="0" u="none" strike="noStrike" kern="0" cap="none" spc="0" normalizeH="0" baseline="0" noProof="0" dirty="0">
                <a:ln>
                  <a:noFill/>
                </a:ln>
                <a:solidFill>
                  <a:srgbClr val="FFFFFF"/>
                </a:solidFill>
                <a:effectLst/>
                <a:uLnTx/>
                <a:uFillTx/>
                <a:latin typeface="+mn-lt"/>
                <a:ea typeface="+mn-ea"/>
                <a:cs typeface="+mn-cs"/>
              </a:endParaRPr>
            </a:p>
          </p:txBody>
        </p:sp>
        <p:sp>
          <p:nvSpPr>
            <p:cNvPr id="110" name="AutoShape 47"/>
            <p:cNvSpPr>
              <a:spLocks noChangeArrowheads="1"/>
            </p:cNvSpPr>
            <p:nvPr/>
          </p:nvSpPr>
          <p:spPr bwMode="auto">
            <a:xfrm>
              <a:off x="4406490" y="3214894"/>
              <a:ext cx="1043668" cy="478971"/>
            </a:xfrm>
            <a:prstGeom prst="roundRect">
              <a:avLst>
                <a:gd name="adj" fmla="val 16667"/>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April</a:t>
              </a:r>
              <a:r>
                <a:rPr kumimoji="0" lang="ja-JP" altLang="en-US" sz="1000" b="0" i="0" u="none" strike="noStrike" kern="0" cap="none" spc="0" normalizeH="0" baseline="0" noProof="0" dirty="0" smtClean="0">
                  <a:ln>
                    <a:noFill/>
                  </a:ln>
                  <a:solidFill>
                    <a:srgbClr val="FFFFFF"/>
                  </a:solidFill>
                  <a:effectLst/>
                  <a:uLnTx/>
                  <a:uFillTx/>
                  <a:latin typeface="+mn-lt"/>
                  <a:ea typeface="+mn-ea"/>
                  <a:cs typeface="+mn-cs"/>
                </a:rPr>
                <a:t>　</a:t>
              </a: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6th</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2010</a:t>
              </a:r>
              <a:endParaRPr kumimoji="0" lang="ja-JP" altLang="en-US" sz="1000" b="0" i="0" u="none" strike="noStrike" kern="0" cap="none" spc="0" normalizeH="0" baseline="0" noProof="0" dirty="0">
                <a:ln>
                  <a:noFill/>
                </a:ln>
                <a:solidFill>
                  <a:srgbClr val="FFFFFF"/>
                </a:solidFill>
                <a:effectLst/>
                <a:uLnTx/>
                <a:uFillTx/>
                <a:latin typeface="+mn-lt"/>
                <a:ea typeface="+mn-ea"/>
                <a:cs typeface="+mn-cs"/>
              </a:endParaRPr>
            </a:p>
          </p:txBody>
        </p:sp>
        <p:sp>
          <p:nvSpPr>
            <p:cNvPr id="111" name="AutoShape 47"/>
            <p:cNvSpPr>
              <a:spLocks noChangeArrowheads="1"/>
            </p:cNvSpPr>
            <p:nvPr/>
          </p:nvSpPr>
          <p:spPr bwMode="auto">
            <a:xfrm>
              <a:off x="4413746" y="3759180"/>
              <a:ext cx="1043668" cy="478971"/>
            </a:xfrm>
            <a:prstGeom prst="roundRect">
              <a:avLst>
                <a:gd name="adj" fmla="val 16667"/>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April</a:t>
              </a:r>
              <a:r>
                <a:rPr kumimoji="0" lang="ja-JP" altLang="en-US" sz="1000" b="0" i="0" u="none" strike="noStrike" kern="0" cap="none" spc="0" normalizeH="0" baseline="0" noProof="0" dirty="0" smtClean="0">
                  <a:ln>
                    <a:noFill/>
                  </a:ln>
                  <a:solidFill>
                    <a:srgbClr val="FFFFFF"/>
                  </a:solidFill>
                  <a:effectLst/>
                  <a:uLnTx/>
                  <a:uFillTx/>
                  <a:latin typeface="+mn-lt"/>
                  <a:ea typeface="+mn-ea"/>
                  <a:cs typeface="+mn-cs"/>
                </a:rPr>
                <a:t>　</a:t>
              </a: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7th</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2010</a:t>
              </a:r>
              <a:endParaRPr kumimoji="0" lang="ja-JP" altLang="en-US" sz="1000" b="0" i="0" u="none" strike="noStrike" kern="0" cap="none" spc="0" normalizeH="0" baseline="0" noProof="0" dirty="0">
                <a:ln>
                  <a:noFill/>
                </a:ln>
                <a:solidFill>
                  <a:srgbClr val="FFFFFF"/>
                </a:solidFill>
                <a:effectLst/>
                <a:uLnTx/>
                <a:uFillTx/>
                <a:latin typeface="+mn-lt"/>
                <a:ea typeface="+mn-ea"/>
                <a:cs typeface="+mn-cs"/>
              </a:endParaRPr>
            </a:p>
          </p:txBody>
        </p:sp>
        <p:sp>
          <p:nvSpPr>
            <p:cNvPr id="112" name="AutoShape 47"/>
            <p:cNvSpPr>
              <a:spLocks noChangeArrowheads="1"/>
            </p:cNvSpPr>
            <p:nvPr/>
          </p:nvSpPr>
          <p:spPr bwMode="auto">
            <a:xfrm>
              <a:off x="4428264" y="4296190"/>
              <a:ext cx="1043668" cy="478971"/>
            </a:xfrm>
            <a:prstGeom prst="roundRect">
              <a:avLst>
                <a:gd name="adj" fmla="val 16667"/>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April</a:t>
              </a:r>
              <a:r>
                <a:rPr kumimoji="0" lang="ja-JP" altLang="en-US" sz="1000" b="0" i="0" u="none" strike="noStrike" kern="0" cap="none" spc="0" normalizeH="0" baseline="0" noProof="0" dirty="0" smtClean="0">
                  <a:ln>
                    <a:noFill/>
                  </a:ln>
                  <a:solidFill>
                    <a:srgbClr val="FFFFFF"/>
                  </a:solidFill>
                  <a:effectLst/>
                  <a:uLnTx/>
                  <a:uFillTx/>
                  <a:latin typeface="+mn-lt"/>
                  <a:ea typeface="+mn-ea"/>
                  <a:cs typeface="+mn-cs"/>
                </a:rPr>
                <a:t>　</a:t>
              </a: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8th</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2010</a:t>
              </a:r>
              <a:endParaRPr kumimoji="0" lang="ja-JP" altLang="en-US" sz="1000" b="0" i="0" u="none" strike="noStrike" kern="0" cap="none" spc="0" normalizeH="0" baseline="0" noProof="0" dirty="0">
                <a:ln>
                  <a:noFill/>
                </a:ln>
                <a:solidFill>
                  <a:srgbClr val="FFFFFF"/>
                </a:solidFill>
                <a:effectLst/>
                <a:uLnTx/>
                <a:uFillTx/>
                <a:latin typeface="+mn-lt"/>
                <a:ea typeface="+mn-ea"/>
                <a:cs typeface="+mn-cs"/>
              </a:endParaRPr>
            </a:p>
          </p:txBody>
        </p:sp>
        <p:sp>
          <p:nvSpPr>
            <p:cNvPr id="113" name="AutoShape 47"/>
            <p:cNvSpPr>
              <a:spLocks noChangeArrowheads="1"/>
            </p:cNvSpPr>
            <p:nvPr/>
          </p:nvSpPr>
          <p:spPr bwMode="auto">
            <a:xfrm>
              <a:off x="4435520" y="4840476"/>
              <a:ext cx="1043668" cy="478971"/>
            </a:xfrm>
            <a:prstGeom prst="roundRect">
              <a:avLst>
                <a:gd name="adj" fmla="val 16667"/>
              </a:avLst>
            </a:prstGeom>
            <a:solidFill>
              <a:srgbClr val="FFFFFF"/>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smtClean="0">
                  <a:ln>
                    <a:noFill/>
                  </a:ln>
                  <a:solidFill>
                    <a:srgbClr val="000000"/>
                  </a:solidFill>
                  <a:effectLst/>
                  <a:uLnTx/>
                  <a:uFillTx/>
                  <a:latin typeface="+mn-lt"/>
                  <a:ea typeface="+mn-ea"/>
                  <a:cs typeface="+mn-cs"/>
                </a:rPr>
                <a:t>April</a:t>
              </a:r>
              <a:r>
                <a:rPr kumimoji="0" lang="ja-JP" altLang="en-US" sz="1000" b="0" i="0" u="none" strike="noStrike" kern="0" cap="none" spc="0" normalizeH="0" baseline="0" noProof="0" dirty="0" smtClean="0">
                  <a:ln>
                    <a:noFill/>
                  </a:ln>
                  <a:solidFill>
                    <a:srgbClr val="000000"/>
                  </a:solidFill>
                  <a:effectLst/>
                  <a:uLnTx/>
                  <a:uFillTx/>
                  <a:latin typeface="+mn-lt"/>
                  <a:ea typeface="+mn-ea"/>
                  <a:cs typeface="+mn-cs"/>
                </a:rPr>
                <a:t>　</a:t>
              </a:r>
              <a:r>
                <a:rPr kumimoji="0" lang="en-US" altLang="ja-JP" sz="1000" b="0" i="0" u="none" strike="noStrike" kern="0" cap="none" spc="0" normalizeH="0" baseline="0" noProof="0" dirty="0" smtClean="0">
                  <a:ln>
                    <a:noFill/>
                  </a:ln>
                  <a:solidFill>
                    <a:srgbClr val="000000"/>
                  </a:solidFill>
                  <a:effectLst/>
                  <a:uLnTx/>
                  <a:uFillTx/>
                  <a:latin typeface="+mn-lt"/>
                  <a:ea typeface="+mn-ea"/>
                  <a:cs typeface="+mn-cs"/>
                </a:rPr>
                <a:t>9th</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smtClean="0">
                  <a:ln>
                    <a:noFill/>
                  </a:ln>
                  <a:solidFill>
                    <a:srgbClr val="000000"/>
                  </a:solidFill>
                  <a:effectLst/>
                  <a:uLnTx/>
                  <a:uFillTx/>
                  <a:latin typeface="+mn-lt"/>
                  <a:ea typeface="+mn-ea"/>
                  <a:cs typeface="+mn-cs"/>
                </a:rPr>
                <a:t>2010</a:t>
              </a:r>
              <a:endParaRPr kumimoji="0" lang="ja-JP" altLang="en-US" sz="1000" b="0" i="0" u="none" strike="noStrike" kern="0" cap="none" spc="0" normalizeH="0" baseline="0" noProof="0" dirty="0">
                <a:ln>
                  <a:noFill/>
                </a:ln>
                <a:solidFill>
                  <a:srgbClr val="000000"/>
                </a:solidFill>
                <a:effectLst/>
                <a:uLnTx/>
                <a:uFillTx/>
                <a:latin typeface="+mn-lt"/>
                <a:ea typeface="+mn-ea"/>
                <a:cs typeface="+mn-cs"/>
              </a:endParaRPr>
            </a:p>
          </p:txBody>
        </p:sp>
        <p:sp>
          <p:nvSpPr>
            <p:cNvPr id="114" name="AutoShape 47"/>
            <p:cNvSpPr>
              <a:spLocks noChangeArrowheads="1"/>
            </p:cNvSpPr>
            <p:nvPr/>
          </p:nvSpPr>
          <p:spPr bwMode="auto">
            <a:xfrm>
              <a:off x="7156857" y="2003189"/>
              <a:ext cx="1399268" cy="3469062"/>
            </a:xfrm>
            <a:prstGeom prst="roundRect">
              <a:avLst>
                <a:gd name="adj" fmla="val 16667"/>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a:tailEnd/>
            </a:ln>
            <a:effectLst>
              <a:outerShdw blurRad="40000" dist="20000" dir="5400000" rotWithShape="0">
                <a:srgbClr val="000000">
                  <a:alpha val="38000"/>
                </a:srgbClr>
              </a:outerShdw>
            </a:effectLst>
          </p:spPr>
          <p:txBody>
            <a:bodyPr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a:ln>
                  <a:noFill/>
                </a:ln>
                <a:solidFill>
                  <a:srgbClr val="000000"/>
                </a:solidFill>
                <a:effectLst/>
                <a:uLnTx/>
                <a:uFillTx/>
                <a:latin typeface="+mn-ea"/>
                <a:ea typeface="+mn-ea"/>
                <a:cs typeface="+mn-cs"/>
              </a:endParaRPr>
            </a:p>
          </p:txBody>
        </p:sp>
        <p:sp>
          <p:nvSpPr>
            <p:cNvPr id="115" name="AutoShape 47"/>
            <p:cNvSpPr>
              <a:spLocks noChangeArrowheads="1"/>
            </p:cNvSpPr>
            <p:nvPr/>
          </p:nvSpPr>
          <p:spPr bwMode="auto">
            <a:xfrm>
              <a:off x="7323805" y="2140858"/>
              <a:ext cx="1043668" cy="478971"/>
            </a:xfrm>
            <a:prstGeom prst="roundRect">
              <a:avLst>
                <a:gd name="adj" fmla="val 16667"/>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April</a:t>
              </a:r>
              <a:r>
                <a:rPr kumimoji="0" lang="ja-JP" altLang="en-US" sz="1000" b="0" i="0" u="none" strike="noStrike" kern="0" cap="none" spc="0" normalizeH="0" baseline="0" noProof="0" dirty="0" smtClean="0">
                  <a:ln>
                    <a:noFill/>
                  </a:ln>
                  <a:solidFill>
                    <a:srgbClr val="FFFFFF"/>
                  </a:solidFill>
                  <a:effectLst/>
                  <a:uLnTx/>
                  <a:uFillTx/>
                  <a:latin typeface="+mn-lt"/>
                  <a:ea typeface="+mn-ea"/>
                  <a:cs typeface="+mn-cs"/>
                </a:rPr>
                <a:t>　</a:t>
              </a: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4th</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2010</a:t>
              </a:r>
              <a:endParaRPr kumimoji="0" lang="ja-JP" altLang="en-US" sz="1000" b="0" i="0" u="none" strike="noStrike" kern="0" cap="none" spc="0" normalizeH="0" baseline="0" noProof="0" dirty="0">
                <a:ln>
                  <a:noFill/>
                </a:ln>
                <a:solidFill>
                  <a:srgbClr val="FFFFFF"/>
                </a:solidFill>
                <a:effectLst/>
                <a:uLnTx/>
                <a:uFillTx/>
                <a:latin typeface="+mn-lt"/>
                <a:ea typeface="+mn-ea"/>
                <a:cs typeface="+mn-cs"/>
              </a:endParaRPr>
            </a:p>
          </p:txBody>
        </p:sp>
        <p:sp>
          <p:nvSpPr>
            <p:cNvPr id="116" name="AutoShape 47"/>
            <p:cNvSpPr>
              <a:spLocks noChangeArrowheads="1"/>
            </p:cNvSpPr>
            <p:nvPr/>
          </p:nvSpPr>
          <p:spPr bwMode="auto">
            <a:xfrm>
              <a:off x="7331060" y="2685144"/>
              <a:ext cx="1043668" cy="478971"/>
            </a:xfrm>
            <a:prstGeom prst="roundRect">
              <a:avLst>
                <a:gd name="adj" fmla="val 16667"/>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April</a:t>
              </a:r>
              <a:r>
                <a:rPr kumimoji="0" lang="ja-JP" altLang="en-US" sz="1000" b="0" i="0" u="none" strike="noStrike" kern="0" cap="none" spc="0" normalizeH="0" baseline="0" noProof="0" dirty="0" smtClean="0">
                  <a:ln>
                    <a:noFill/>
                  </a:ln>
                  <a:solidFill>
                    <a:srgbClr val="FFFFFF"/>
                  </a:solidFill>
                  <a:effectLst/>
                  <a:uLnTx/>
                  <a:uFillTx/>
                  <a:latin typeface="+mn-lt"/>
                  <a:ea typeface="+mn-ea"/>
                  <a:cs typeface="+mn-cs"/>
                </a:rPr>
                <a:t>　</a:t>
              </a: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5th</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2010</a:t>
              </a:r>
              <a:endParaRPr kumimoji="0" lang="ja-JP" altLang="en-US" sz="1000" b="0" i="0" u="none" strike="noStrike" kern="0" cap="none" spc="0" normalizeH="0" baseline="0" noProof="0" dirty="0">
                <a:ln>
                  <a:noFill/>
                </a:ln>
                <a:solidFill>
                  <a:srgbClr val="FFFFFF"/>
                </a:solidFill>
                <a:effectLst/>
                <a:uLnTx/>
                <a:uFillTx/>
                <a:latin typeface="+mn-lt"/>
                <a:ea typeface="+mn-ea"/>
                <a:cs typeface="+mn-cs"/>
              </a:endParaRPr>
            </a:p>
          </p:txBody>
        </p:sp>
        <p:sp>
          <p:nvSpPr>
            <p:cNvPr id="117" name="AutoShape 47"/>
            <p:cNvSpPr>
              <a:spLocks noChangeArrowheads="1"/>
            </p:cNvSpPr>
            <p:nvPr/>
          </p:nvSpPr>
          <p:spPr bwMode="auto">
            <a:xfrm>
              <a:off x="7345579" y="3222154"/>
              <a:ext cx="1043668" cy="478971"/>
            </a:xfrm>
            <a:prstGeom prst="roundRect">
              <a:avLst>
                <a:gd name="adj" fmla="val 16667"/>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April</a:t>
              </a:r>
              <a:r>
                <a:rPr kumimoji="0" lang="ja-JP" altLang="en-US" sz="1000" b="0" i="0" u="none" strike="noStrike" kern="0" cap="none" spc="0" normalizeH="0" baseline="0" noProof="0" dirty="0" smtClean="0">
                  <a:ln>
                    <a:noFill/>
                  </a:ln>
                  <a:solidFill>
                    <a:srgbClr val="FFFFFF"/>
                  </a:solidFill>
                  <a:effectLst/>
                  <a:uLnTx/>
                  <a:uFillTx/>
                  <a:latin typeface="+mn-lt"/>
                  <a:ea typeface="+mn-ea"/>
                  <a:cs typeface="+mn-cs"/>
                </a:rPr>
                <a:t>　</a:t>
              </a: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6th</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2010</a:t>
              </a:r>
              <a:endParaRPr kumimoji="0" lang="ja-JP" altLang="en-US" sz="1000" b="0" i="0" u="none" strike="noStrike" kern="0" cap="none" spc="0" normalizeH="0" baseline="0" noProof="0" dirty="0">
                <a:ln>
                  <a:noFill/>
                </a:ln>
                <a:solidFill>
                  <a:srgbClr val="FFFFFF"/>
                </a:solidFill>
                <a:effectLst/>
                <a:uLnTx/>
                <a:uFillTx/>
                <a:latin typeface="+mn-lt"/>
                <a:ea typeface="+mn-ea"/>
                <a:cs typeface="+mn-cs"/>
              </a:endParaRPr>
            </a:p>
          </p:txBody>
        </p:sp>
        <p:sp>
          <p:nvSpPr>
            <p:cNvPr id="118" name="AutoShape 47"/>
            <p:cNvSpPr>
              <a:spLocks noChangeArrowheads="1"/>
            </p:cNvSpPr>
            <p:nvPr/>
          </p:nvSpPr>
          <p:spPr bwMode="auto">
            <a:xfrm>
              <a:off x="7352834" y="3766440"/>
              <a:ext cx="1043668" cy="478971"/>
            </a:xfrm>
            <a:prstGeom prst="roundRect">
              <a:avLst>
                <a:gd name="adj" fmla="val 16667"/>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April</a:t>
              </a:r>
              <a:r>
                <a:rPr kumimoji="0" lang="ja-JP" altLang="en-US" sz="1000" b="0" i="0" u="none" strike="noStrike" kern="0" cap="none" spc="0" normalizeH="0" baseline="0" noProof="0" dirty="0" smtClean="0">
                  <a:ln>
                    <a:noFill/>
                  </a:ln>
                  <a:solidFill>
                    <a:srgbClr val="FFFFFF"/>
                  </a:solidFill>
                  <a:effectLst/>
                  <a:uLnTx/>
                  <a:uFillTx/>
                  <a:latin typeface="+mn-lt"/>
                  <a:ea typeface="+mn-ea"/>
                  <a:cs typeface="+mn-cs"/>
                </a:rPr>
                <a:t>　</a:t>
              </a: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7th</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2010</a:t>
              </a:r>
              <a:endParaRPr kumimoji="0" lang="ja-JP" altLang="en-US" sz="1000" b="0" i="0" u="none" strike="noStrike" kern="0" cap="none" spc="0" normalizeH="0" baseline="0" noProof="0" dirty="0">
                <a:ln>
                  <a:noFill/>
                </a:ln>
                <a:solidFill>
                  <a:srgbClr val="FFFFFF"/>
                </a:solidFill>
                <a:effectLst/>
                <a:uLnTx/>
                <a:uFillTx/>
                <a:latin typeface="+mn-lt"/>
                <a:ea typeface="+mn-ea"/>
                <a:cs typeface="+mn-cs"/>
              </a:endParaRPr>
            </a:p>
          </p:txBody>
        </p:sp>
        <p:sp>
          <p:nvSpPr>
            <p:cNvPr id="119" name="AutoShape 47"/>
            <p:cNvSpPr>
              <a:spLocks noChangeArrowheads="1"/>
            </p:cNvSpPr>
            <p:nvPr/>
          </p:nvSpPr>
          <p:spPr bwMode="auto">
            <a:xfrm>
              <a:off x="7367352" y="4303450"/>
              <a:ext cx="1043668" cy="478971"/>
            </a:xfrm>
            <a:prstGeom prst="roundRect">
              <a:avLst>
                <a:gd name="adj" fmla="val 16667"/>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April</a:t>
              </a:r>
              <a:r>
                <a:rPr kumimoji="0" lang="ja-JP" altLang="en-US" sz="1000" b="0" i="0" u="none" strike="noStrike" kern="0" cap="none" spc="0" normalizeH="0" baseline="0" noProof="0" dirty="0" smtClean="0">
                  <a:ln>
                    <a:noFill/>
                  </a:ln>
                  <a:solidFill>
                    <a:srgbClr val="FFFFFF"/>
                  </a:solidFill>
                  <a:effectLst/>
                  <a:uLnTx/>
                  <a:uFillTx/>
                  <a:latin typeface="+mn-lt"/>
                  <a:ea typeface="+mn-ea"/>
                  <a:cs typeface="+mn-cs"/>
                </a:rPr>
                <a:t>　</a:t>
              </a: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8th</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2010</a:t>
              </a:r>
              <a:endParaRPr kumimoji="0" lang="ja-JP" altLang="en-US" sz="1000" b="0" i="0" u="none" strike="noStrike" kern="0" cap="none" spc="0" normalizeH="0" baseline="0" noProof="0" dirty="0">
                <a:ln>
                  <a:noFill/>
                </a:ln>
                <a:solidFill>
                  <a:srgbClr val="FFFFFF"/>
                </a:solidFill>
                <a:effectLst/>
                <a:uLnTx/>
                <a:uFillTx/>
                <a:latin typeface="+mn-lt"/>
                <a:ea typeface="+mn-ea"/>
                <a:cs typeface="+mn-cs"/>
              </a:endParaRPr>
            </a:p>
          </p:txBody>
        </p:sp>
        <p:sp>
          <p:nvSpPr>
            <p:cNvPr id="120" name="AutoShape 47"/>
            <p:cNvSpPr>
              <a:spLocks noChangeArrowheads="1"/>
            </p:cNvSpPr>
            <p:nvPr/>
          </p:nvSpPr>
          <p:spPr bwMode="auto">
            <a:xfrm>
              <a:off x="7374608" y="4847736"/>
              <a:ext cx="1043668" cy="478971"/>
            </a:xfrm>
            <a:prstGeom prst="roundRect">
              <a:avLst>
                <a:gd name="adj" fmla="val 16667"/>
              </a:avLst>
            </a:prstGeom>
            <a:gradFill rotWithShape="1">
              <a:gsLst>
                <a:gs pos="0">
                  <a:srgbClr val="FD0000">
                    <a:tint val="100000"/>
                    <a:shade val="100000"/>
                    <a:satMod val="130000"/>
                  </a:srgbClr>
                </a:gs>
                <a:gs pos="100000">
                  <a:srgbClr val="FD0000">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April</a:t>
              </a:r>
              <a:r>
                <a:rPr kumimoji="0" lang="ja-JP" altLang="en-US" sz="1000" b="0" i="0" u="none" strike="noStrike" kern="0" cap="none" spc="0" normalizeH="0" baseline="0" noProof="0" dirty="0" smtClean="0">
                  <a:ln>
                    <a:noFill/>
                  </a:ln>
                  <a:solidFill>
                    <a:srgbClr val="FFFFFF"/>
                  </a:solidFill>
                  <a:effectLst/>
                  <a:uLnTx/>
                  <a:uFillTx/>
                  <a:latin typeface="+mn-lt"/>
                  <a:ea typeface="+mn-ea"/>
                  <a:cs typeface="+mn-cs"/>
                </a:rPr>
                <a:t>　</a:t>
              </a: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9th</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smtClean="0">
                  <a:ln>
                    <a:noFill/>
                  </a:ln>
                  <a:solidFill>
                    <a:srgbClr val="FFFFFF"/>
                  </a:solidFill>
                  <a:effectLst/>
                  <a:uLnTx/>
                  <a:uFillTx/>
                  <a:latin typeface="+mn-lt"/>
                  <a:ea typeface="+mn-ea"/>
                  <a:cs typeface="+mn-cs"/>
                </a:rPr>
                <a:t>2010</a:t>
              </a:r>
              <a:endParaRPr kumimoji="0" lang="ja-JP" altLang="en-US" sz="1000" b="0" i="0" u="none" strike="noStrike" kern="0" cap="none" spc="0" normalizeH="0" baseline="0" noProof="0" dirty="0">
                <a:ln>
                  <a:noFill/>
                </a:ln>
                <a:solidFill>
                  <a:srgbClr val="FFFFFF"/>
                </a:solidFill>
                <a:effectLst/>
                <a:uLnTx/>
                <a:uFillTx/>
                <a:latin typeface="+mn-lt"/>
                <a:ea typeface="+mn-ea"/>
                <a:cs typeface="+mn-cs"/>
              </a:endParaRPr>
            </a:p>
          </p:txBody>
        </p:sp>
        <p:sp>
          <p:nvSpPr>
            <p:cNvPr id="121" name="テキスト ボックス 120"/>
            <p:cNvSpPr txBox="1"/>
            <p:nvPr/>
          </p:nvSpPr>
          <p:spPr>
            <a:xfrm>
              <a:off x="1449399" y="2452916"/>
              <a:ext cx="1349938" cy="35367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smtClean="0">
                  <a:ln>
                    <a:noFill/>
                  </a:ln>
                  <a:solidFill>
                    <a:sysClr val="windowText" lastClr="000000"/>
                  </a:solidFill>
                  <a:effectLst/>
                  <a:uLnTx/>
                  <a:uFillTx/>
                  <a:latin typeface="+mn-lt"/>
                  <a:ea typeface="+mn-ea"/>
                </a:rPr>
                <a:t>1.</a:t>
              </a:r>
              <a:r>
                <a:rPr kumimoji="1" lang="ja-JP" altLang="en-US" sz="1200" b="0" i="0" u="none" strike="noStrike" kern="0" cap="none" spc="0" normalizeH="0" baseline="0" noProof="0" dirty="0" smtClean="0">
                  <a:ln>
                    <a:noFill/>
                  </a:ln>
                  <a:solidFill>
                    <a:sysClr val="windowText" lastClr="000000"/>
                  </a:solidFill>
                  <a:effectLst/>
                  <a:uLnTx/>
                  <a:uFillTx/>
                  <a:latin typeface="+mn-lt"/>
                  <a:ea typeface="+mn-ea"/>
                </a:rPr>
                <a:t>外部表の作成</a:t>
              </a:r>
              <a:endParaRPr kumimoji="1" lang="ja-JP" altLang="en-US" sz="1600" b="0" i="0" u="none" strike="noStrike" kern="0" cap="none" spc="0" normalizeH="0" baseline="0" noProof="0" dirty="0">
                <a:ln>
                  <a:noFill/>
                </a:ln>
                <a:solidFill>
                  <a:sysClr val="windowText" lastClr="000000"/>
                </a:solidFill>
                <a:effectLst/>
                <a:uLnTx/>
                <a:uFillTx/>
                <a:latin typeface="+mn-lt"/>
                <a:ea typeface="+mn-ea"/>
              </a:endParaRPr>
            </a:p>
          </p:txBody>
        </p:sp>
        <p:sp>
          <p:nvSpPr>
            <p:cNvPr id="122" name="角丸四角形 121"/>
            <p:cNvSpPr/>
            <p:nvPr/>
          </p:nvSpPr>
          <p:spPr bwMode="auto">
            <a:xfrm>
              <a:off x="711202" y="4223657"/>
              <a:ext cx="1422400" cy="435429"/>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2075" tIns="46038" rIns="92075" bIns="46038" numCol="1" rtlCol="0" anchor="ctr" anchorCtr="1" compatLnSpc="1">
              <a:prstTxWarp prst="textNoShape">
                <a:avLst/>
              </a:prstTxWarp>
              <a:noAutofit/>
            </a:bodyPr>
            <a:lstStyle/>
            <a:p>
              <a:pPr marL="119063" marR="0" lvl="0" indent="-119063" algn="ctr" defTabSz="914400" rtl="0" eaLnBrk="1" fontAlgn="base" latinLnBrk="0" hangingPunct="1">
                <a:lnSpc>
                  <a:spcPct val="90000"/>
                </a:lnSpc>
                <a:spcBef>
                  <a:spcPct val="50000"/>
                </a:spcBef>
                <a:spcAft>
                  <a:spcPct val="0"/>
                </a:spcAft>
                <a:buClr>
                  <a:srgbClr val="FD0000"/>
                </a:buClr>
                <a:buSzTx/>
                <a:buFontTx/>
                <a:buNone/>
                <a:tabLst/>
                <a:defRPr/>
              </a:pPr>
              <a:r>
                <a:rPr kumimoji="0" lang="en-US" altLang="ja-JP" sz="1000" b="0" i="0" u="none" strike="noStrike" kern="0" cap="none" spc="0" normalizeH="0" baseline="0" noProof="0" dirty="0" err="1" smtClean="0">
                  <a:ln>
                    <a:noFill/>
                  </a:ln>
                  <a:solidFill>
                    <a:srgbClr val="000000"/>
                  </a:solidFill>
                  <a:effectLst/>
                  <a:uLnTx/>
                  <a:uFillTx/>
                  <a:latin typeface="+mn-lt"/>
                  <a:ea typeface="+mn-ea"/>
                  <a:cs typeface="+mn-cs"/>
                </a:rPr>
                <a:t>temp_sales</a:t>
              </a:r>
              <a:endParaRPr kumimoji="0" lang="en-US" altLang="ja-JP" sz="1000" b="0" i="0" u="none" strike="noStrike" kern="0" cap="none" spc="0" normalizeH="0" baseline="0" noProof="0" dirty="0" smtClean="0">
                <a:ln>
                  <a:noFill/>
                </a:ln>
                <a:solidFill>
                  <a:srgbClr val="000000"/>
                </a:solidFill>
                <a:effectLst/>
                <a:uLnTx/>
                <a:uFillTx/>
                <a:latin typeface="+mn-lt"/>
                <a:ea typeface="+mn-ea"/>
                <a:cs typeface="+mn-cs"/>
              </a:endParaRPr>
            </a:p>
          </p:txBody>
        </p:sp>
        <p:cxnSp>
          <p:nvCxnSpPr>
            <p:cNvPr id="123" name="直線コネクタ 122"/>
            <p:cNvCxnSpPr>
              <a:endCxn id="135" idx="0"/>
            </p:cNvCxnSpPr>
            <p:nvPr/>
          </p:nvCxnSpPr>
          <p:spPr bwMode="auto">
            <a:xfrm rot="5400000">
              <a:off x="1055233" y="2631514"/>
              <a:ext cx="450102" cy="5819"/>
            </a:xfrm>
            <a:prstGeom prst="line">
              <a:avLst/>
            </a:prstGeom>
            <a:noFill/>
            <a:ln w="9525" cap="flat" cmpd="sng" algn="ctr">
              <a:solidFill>
                <a:srgbClr val="000000">
                  <a:shade val="95000"/>
                  <a:satMod val="105000"/>
                </a:srgbClr>
              </a:solidFill>
              <a:prstDash val="solid"/>
              <a:headEnd type="none" w="med" len="med"/>
              <a:tailEnd type="triangle" w="med" len="med"/>
            </a:ln>
            <a:effectLst/>
          </p:spPr>
        </p:cxnSp>
        <p:sp>
          <p:nvSpPr>
            <p:cNvPr id="124" name="テキスト ボックス 123"/>
            <p:cNvSpPr txBox="1"/>
            <p:nvPr/>
          </p:nvSpPr>
          <p:spPr>
            <a:xfrm>
              <a:off x="1728494" y="3548744"/>
              <a:ext cx="2267167" cy="589461"/>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smtClean="0">
                  <a:ln>
                    <a:noFill/>
                  </a:ln>
                  <a:solidFill>
                    <a:sysClr val="windowText" lastClr="000000"/>
                  </a:solidFill>
                  <a:effectLst/>
                  <a:uLnTx/>
                  <a:uFillTx/>
                  <a:latin typeface="+mn-lt"/>
                  <a:ea typeface="+mn-ea"/>
                </a:rPr>
                <a:t>2.CTAS</a:t>
              </a:r>
              <a:r>
                <a:rPr kumimoji="1" lang="ja-JP" altLang="en-US" sz="1200" b="0" i="0" u="none" strike="noStrike" kern="0" cap="none" spc="0" normalizeH="0" baseline="0" noProof="0" dirty="0" smtClean="0">
                  <a:ln>
                    <a:noFill/>
                  </a:ln>
                  <a:solidFill>
                    <a:sysClr val="windowText" lastClr="000000"/>
                  </a:solidFill>
                  <a:effectLst/>
                  <a:uLnTx/>
                  <a:uFillTx/>
                  <a:latin typeface="+mn-lt"/>
                  <a:ea typeface="+mn-ea"/>
                </a:rPr>
                <a:t>で非パーティション表</a:t>
              </a:r>
              <a:endParaRPr kumimoji="1" lang="en-US" altLang="ja-JP" sz="1200" b="0" i="0" u="none" strike="noStrike" kern="0" cap="none" spc="0" normalizeH="0" baseline="0" noProof="0" dirty="0" smtClean="0">
                <a:ln>
                  <a:noFill/>
                </a:ln>
                <a:solidFill>
                  <a:sysClr val="windowText" lastClr="000000"/>
                </a:solidFill>
                <a:effectLst/>
                <a:uLnTx/>
                <a:uFillTx/>
                <a:latin typeface="+mn-lt"/>
                <a:ea typeface="+mn-ea"/>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smtClean="0">
                  <a:ln>
                    <a:noFill/>
                  </a:ln>
                  <a:solidFill>
                    <a:sysClr val="windowText" lastClr="000000"/>
                  </a:solidFill>
                  <a:effectLst/>
                  <a:uLnTx/>
                  <a:uFillTx/>
                  <a:latin typeface="+mn-lt"/>
                  <a:ea typeface="+mn-ea"/>
                </a:rPr>
                <a:t>にロード</a:t>
              </a:r>
              <a:endParaRPr kumimoji="1" lang="ja-JP" altLang="en-US" sz="1600" b="0" i="0" u="none" strike="noStrike" kern="0" cap="none" spc="0" normalizeH="0" baseline="0" noProof="0" dirty="0">
                <a:ln>
                  <a:noFill/>
                </a:ln>
                <a:solidFill>
                  <a:sysClr val="windowText" lastClr="000000"/>
                </a:solidFill>
                <a:effectLst/>
                <a:uLnTx/>
                <a:uFillTx/>
                <a:latin typeface="+mn-lt"/>
                <a:ea typeface="+mn-ea"/>
              </a:endParaRPr>
            </a:p>
          </p:txBody>
        </p:sp>
        <p:cxnSp>
          <p:nvCxnSpPr>
            <p:cNvPr id="125" name="直線コネクタ 124"/>
            <p:cNvCxnSpPr>
              <a:stCxn id="136" idx="2"/>
              <a:endCxn id="122" idx="0"/>
            </p:cNvCxnSpPr>
            <p:nvPr/>
          </p:nvCxnSpPr>
          <p:spPr bwMode="auto">
            <a:xfrm rot="5400000">
              <a:off x="1189097" y="3982979"/>
              <a:ext cx="473983" cy="7372"/>
            </a:xfrm>
            <a:prstGeom prst="line">
              <a:avLst/>
            </a:prstGeom>
            <a:noFill/>
            <a:ln w="9525" cap="flat" cmpd="sng" algn="ctr">
              <a:solidFill>
                <a:srgbClr val="000000">
                  <a:shade val="95000"/>
                  <a:satMod val="105000"/>
                </a:srgbClr>
              </a:solidFill>
              <a:prstDash val="solid"/>
              <a:headEnd type="none" w="med" len="med"/>
              <a:tailEnd type="triangle" w="med" len="med"/>
            </a:ln>
            <a:effectLst/>
          </p:spPr>
        </p:cxnSp>
        <p:sp>
          <p:nvSpPr>
            <p:cNvPr id="126" name="テキスト ボックス 125"/>
            <p:cNvSpPr txBox="1"/>
            <p:nvPr/>
          </p:nvSpPr>
          <p:spPr>
            <a:xfrm>
              <a:off x="4353792" y="1700578"/>
              <a:ext cx="1085621" cy="35367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smtClean="0">
                  <a:ln>
                    <a:noFill/>
                  </a:ln>
                  <a:solidFill>
                    <a:sysClr val="windowText" lastClr="000000"/>
                  </a:solidFill>
                  <a:effectLst/>
                  <a:uLnTx/>
                  <a:uFillTx/>
                  <a:latin typeface="+mn-lt"/>
                  <a:ea typeface="+mn-ea"/>
                </a:rPr>
                <a:t>Sales Table</a:t>
              </a:r>
              <a:endParaRPr kumimoji="1" lang="ja-JP" altLang="en-US" sz="1200" b="0" i="0" u="none" strike="noStrike" kern="0" cap="none" spc="0" normalizeH="0" baseline="0" noProof="0" dirty="0">
                <a:ln>
                  <a:noFill/>
                </a:ln>
                <a:solidFill>
                  <a:sysClr val="windowText" lastClr="000000"/>
                </a:solidFill>
                <a:effectLst/>
                <a:uLnTx/>
                <a:uFillTx/>
                <a:latin typeface="+mn-lt"/>
                <a:ea typeface="+mn-ea"/>
              </a:endParaRPr>
            </a:p>
          </p:txBody>
        </p:sp>
        <p:sp>
          <p:nvSpPr>
            <p:cNvPr id="127" name="テキスト ボックス 126"/>
            <p:cNvSpPr txBox="1"/>
            <p:nvPr/>
          </p:nvSpPr>
          <p:spPr>
            <a:xfrm>
              <a:off x="7307440" y="1700578"/>
              <a:ext cx="1085621" cy="35367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smtClean="0">
                  <a:ln>
                    <a:noFill/>
                  </a:ln>
                  <a:solidFill>
                    <a:sysClr val="windowText" lastClr="000000"/>
                  </a:solidFill>
                  <a:effectLst/>
                  <a:uLnTx/>
                  <a:uFillTx/>
                  <a:latin typeface="+mn-lt"/>
                  <a:ea typeface="+mn-ea"/>
                </a:rPr>
                <a:t>Sales Table</a:t>
              </a:r>
              <a:endParaRPr kumimoji="1" lang="ja-JP" altLang="en-US" sz="1200" b="0" i="0" u="none" strike="noStrike" kern="0" cap="none" spc="0" normalizeH="0" baseline="0" noProof="0" dirty="0">
                <a:ln>
                  <a:noFill/>
                </a:ln>
                <a:solidFill>
                  <a:sysClr val="windowText" lastClr="000000"/>
                </a:solidFill>
                <a:effectLst/>
                <a:uLnTx/>
                <a:uFillTx/>
                <a:latin typeface="+mn-lt"/>
                <a:ea typeface="+mn-ea"/>
              </a:endParaRPr>
            </a:p>
          </p:txBody>
        </p:sp>
        <p:sp>
          <p:nvSpPr>
            <p:cNvPr id="128" name="角丸四角形 127"/>
            <p:cNvSpPr/>
            <p:nvPr/>
          </p:nvSpPr>
          <p:spPr bwMode="auto">
            <a:xfrm>
              <a:off x="2184402" y="5638800"/>
              <a:ext cx="1422400" cy="435429"/>
            </a:xfrm>
            <a:prstGeom prst="round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2075" tIns="46038" rIns="92075" bIns="46038" numCol="1" rtlCol="0" anchor="ctr" anchorCtr="1" compatLnSpc="1">
              <a:prstTxWarp prst="textNoShape">
                <a:avLst/>
              </a:prstTxWarp>
              <a:noAutofit/>
            </a:bodyPr>
            <a:lstStyle/>
            <a:p>
              <a:pPr marL="119063" marR="0" lvl="0" indent="-119063" algn="ctr" defTabSz="914400" rtl="0" eaLnBrk="1" fontAlgn="base" latinLnBrk="0" hangingPunct="1">
                <a:lnSpc>
                  <a:spcPct val="90000"/>
                </a:lnSpc>
                <a:spcBef>
                  <a:spcPct val="50000"/>
                </a:spcBef>
                <a:spcAft>
                  <a:spcPct val="0"/>
                </a:spcAft>
                <a:buClr>
                  <a:srgbClr val="FD0000"/>
                </a:buClr>
                <a:buSzTx/>
                <a:buFontTx/>
                <a:buNone/>
                <a:tabLst/>
                <a:defRPr/>
              </a:pPr>
              <a:r>
                <a:rPr kumimoji="0" lang="en-US" altLang="ja-JP" sz="1000" b="0" i="0" u="none" strike="noStrike" kern="0" cap="none" spc="0" normalizeH="0" baseline="0" noProof="0" dirty="0" err="1" smtClean="0">
                  <a:ln>
                    <a:noFill/>
                  </a:ln>
                  <a:solidFill>
                    <a:srgbClr val="000000"/>
                  </a:solidFill>
                  <a:effectLst/>
                  <a:uLnTx/>
                  <a:uFillTx/>
                  <a:latin typeface="+mn-lt"/>
                  <a:ea typeface="+mn-ea"/>
                  <a:cs typeface="+mn-cs"/>
                </a:rPr>
                <a:t>temp_sales</a:t>
              </a:r>
              <a:endParaRPr kumimoji="0" lang="en-US" altLang="ja-JP" sz="1000" b="0" i="0" u="none" strike="noStrike" kern="0" cap="none" spc="0" normalizeH="0" baseline="0" noProof="0" dirty="0" smtClean="0">
                <a:ln>
                  <a:noFill/>
                </a:ln>
                <a:solidFill>
                  <a:srgbClr val="000000"/>
                </a:solidFill>
                <a:effectLst/>
                <a:uLnTx/>
                <a:uFillTx/>
                <a:latin typeface="+mn-lt"/>
                <a:ea typeface="+mn-ea"/>
                <a:cs typeface="+mn-cs"/>
              </a:endParaRPr>
            </a:p>
          </p:txBody>
        </p:sp>
        <p:cxnSp>
          <p:nvCxnSpPr>
            <p:cNvPr id="129" name="カギ線コネクタ 73"/>
            <p:cNvCxnSpPr>
              <a:stCxn id="122" idx="2"/>
              <a:endCxn id="128" idx="1"/>
            </p:cNvCxnSpPr>
            <p:nvPr/>
          </p:nvCxnSpPr>
          <p:spPr bwMode="auto">
            <a:xfrm rot="16200000" flipH="1">
              <a:off x="1204688" y="4876800"/>
              <a:ext cx="1197429" cy="762000"/>
            </a:xfrm>
            <a:prstGeom prst="bentConnector2">
              <a:avLst/>
            </a:prstGeom>
            <a:noFill/>
            <a:ln w="9525" cap="flat" cmpd="sng" algn="ctr">
              <a:solidFill>
                <a:srgbClr val="000000">
                  <a:shade val="95000"/>
                  <a:satMod val="105000"/>
                </a:srgbClr>
              </a:solidFill>
              <a:prstDash val="solid"/>
              <a:headEnd type="none" w="med" len="med"/>
              <a:tailEnd type="triangle" w="med" len="med"/>
            </a:ln>
            <a:effectLst/>
          </p:spPr>
        </p:cxnSp>
        <p:pic>
          <p:nvPicPr>
            <p:cNvPr id="130" name="図 129" descr="manuf035.gif"/>
            <p:cNvPicPr>
              <a:picLocks noChangeAspect="1"/>
            </p:cNvPicPr>
            <p:nvPr/>
          </p:nvPicPr>
          <p:blipFill>
            <a:blip r:embed="rId4"/>
            <a:stretch>
              <a:fillRect/>
            </a:stretch>
          </p:blipFill>
          <p:spPr>
            <a:xfrm>
              <a:off x="1214211" y="4949369"/>
              <a:ext cx="801781" cy="649061"/>
            </a:xfrm>
            <a:prstGeom prst="rect">
              <a:avLst/>
            </a:prstGeom>
          </p:spPr>
        </p:pic>
        <p:sp>
          <p:nvSpPr>
            <p:cNvPr id="131" name="テキスト ボックス 130"/>
            <p:cNvSpPr txBox="1"/>
            <p:nvPr/>
          </p:nvSpPr>
          <p:spPr>
            <a:xfrm>
              <a:off x="-189376" y="5268685"/>
              <a:ext cx="1517980" cy="589461"/>
            </a:xfrm>
            <a:prstGeom prst="rect">
              <a:avLst/>
            </a:prstGeom>
            <a:noFill/>
          </p:spPr>
          <p:txBody>
            <a:bodyPr wrap="non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smtClean="0">
                  <a:ln>
                    <a:noFill/>
                  </a:ln>
                  <a:solidFill>
                    <a:sysClr val="windowText" lastClr="000000"/>
                  </a:solidFill>
                  <a:effectLst/>
                  <a:uLnTx/>
                  <a:uFillTx/>
                  <a:latin typeface="+mn-lt"/>
                  <a:ea typeface="+mn-ea"/>
                </a:rPr>
                <a:t>3.</a:t>
              </a:r>
              <a:r>
                <a:rPr kumimoji="1" lang="ja-JP" altLang="en-US" sz="1200" b="0" i="0" u="none" strike="noStrike" kern="0" cap="none" spc="0" normalizeH="0" baseline="0" noProof="0" dirty="0" smtClean="0">
                  <a:ln>
                    <a:noFill/>
                  </a:ln>
                  <a:solidFill>
                    <a:sysClr val="windowText" lastClr="000000"/>
                  </a:solidFill>
                  <a:effectLst/>
                  <a:uLnTx/>
                  <a:uFillTx/>
                  <a:latin typeface="+mn-lt"/>
                  <a:ea typeface="+mn-ea"/>
                </a:rPr>
                <a:t>索引の作成</a:t>
              </a:r>
              <a:endParaRPr kumimoji="1" lang="en-US" altLang="ja-JP" sz="1200" b="0" i="0" u="none" strike="noStrike" kern="0" cap="none" spc="0" normalizeH="0" baseline="0" noProof="0" dirty="0" smtClean="0">
                <a:ln>
                  <a:noFill/>
                </a:ln>
                <a:solidFill>
                  <a:sysClr val="windowText" lastClr="000000"/>
                </a:solidFill>
                <a:effectLst/>
                <a:uLnTx/>
                <a:uFillTx/>
                <a:latin typeface="+mn-lt"/>
                <a:ea typeface="+mn-ea"/>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smtClean="0">
                  <a:ln>
                    <a:noFill/>
                  </a:ln>
                  <a:solidFill>
                    <a:sysClr val="windowText" lastClr="000000"/>
                  </a:solidFill>
                  <a:effectLst/>
                  <a:uLnTx/>
                  <a:uFillTx/>
                  <a:latin typeface="+mn-lt"/>
                  <a:ea typeface="+mn-ea"/>
                </a:rPr>
                <a:t>4.</a:t>
              </a:r>
              <a:r>
                <a:rPr kumimoji="1" lang="ja-JP" altLang="en-US" sz="1200" b="0" i="0" u="none" strike="noStrike" kern="0" cap="none" spc="0" normalizeH="0" baseline="0" noProof="0" dirty="0" smtClean="0">
                  <a:ln>
                    <a:noFill/>
                  </a:ln>
                  <a:solidFill>
                    <a:sysClr val="windowText" lastClr="000000"/>
                  </a:solidFill>
                  <a:effectLst/>
                  <a:uLnTx/>
                  <a:uFillTx/>
                  <a:latin typeface="+mn-lt"/>
                  <a:ea typeface="+mn-ea"/>
                </a:rPr>
                <a:t>統計情報の収集</a:t>
              </a:r>
              <a:endParaRPr kumimoji="1" lang="ja-JP" altLang="en-US" sz="1200" b="0" i="0" u="none" strike="noStrike" kern="0" cap="none" spc="0" normalizeH="0" baseline="0" noProof="0" dirty="0">
                <a:ln>
                  <a:noFill/>
                </a:ln>
                <a:solidFill>
                  <a:sysClr val="windowText" lastClr="000000"/>
                </a:solidFill>
                <a:effectLst/>
                <a:uLnTx/>
                <a:uFillTx/>
                <a:latin typeface="+mn-lt"/>
                <a:ea typeface="+mn-ea"/>
              </a:endParaRPr>
            </a:p>
          </p:txBody>
        </p:sp>
        <p:cxnSp>
          <p:nvCxnSpPr>
            <p:cNvPr id="132" name="カギ線コネクタ 131"/>
            <p:cNvCxnSpPr>
              <a:stCxn id="128" idx="3"/>
              <a:endCxn id="113" idx="1"/>
            </p:cNvCxnSpPr>
            <p:nvPr/>
          </p:nvCxnSpPr>
          <p:spPr bwMode="auto">
            <a:xfrm flipV="1">
              <a:off x="3606802" y="5079962"/>
              <a:ext cx="828718" cy="776553"/>
            </a:xfrm>
            <a:prstGeom prst="bentConnector3">
              <a:avLst>
                <a:gd name="adj1" fmla="val 21977"/>
              </a:avLst>
            </a:prstGeom>
            <a:noFill/>
            <a:ln w="9525" cap="flat" cmpd="sng" algn="ctr">
              <a:solidFill>
                <a:srgbClr val="000000">
                  <a:shade val="95000"/>
                  <a:satMod val="105000"/>
                </a:srgbClr>
              </a:solidFill>
              <a:prstDash val="solid"/>
              <a:headEnd type="none" w="med" len="med"/>
              <a:tailEnd type="triangle"/>
            </a:ln>
            <a:effectLst/>
          </p:spPr>
        </p:cxnSp>
        <p:sp>
          <p:nvSpPr>
            <p:cNvPr id="133" name="テキスト ボックス 132"/>
            <p:cNvSpPr txBox="1"/>
            <p:nvPr/>
          </p:nvSpPr>
          <p:spPr>
            <a:xfrm>
              <a:off x="3882572" y="5522684"/>
              <a:ext cx="4042228" cy="589461"/>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smtClean="0">
                  <a:ln>
                    <a:noFill/>
                  </a:ln>
                  <a:solidFill>
                    <a:sysClr val="windowText" lastClr="000000"/>
                  </a:solidFill>
                  <a:effectLst/>
                  <a:uLnTx/>
                  <a:uFillTx/>
                  <a:latin typeface="+mn-lt"/>
                  <a:ea typeface="+mn-ea"/>
                </a:rPr>
                <a:t>5. alter table sales exchange partition</a:t>
              </a:r>
            </a:p>
            <a:p>
              <a:pPr marL="0" marR="0" lvl="0" indent="0" algn="l"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smtClean="0">
                  <a:ln>
                    <a:noFill/>
                  </a:ln>
                  <a:solidFill>
                    <a:sysClr val="windowText" lastClr="000000"/>
                  </a:solidFill>
                  <a:effectLst/>
                  <a:uLnTx/>
                  <a:uFillTx/>
                  <a:latin typeface="+mn-lt"/>
                  <a:ea typeface="+mn-ea"/>
                </a:rPr>
                <a:t>    2010_4_9 with </a:t>
              </a:r>
              <a:r>
                <a:rPr kumimoji="1" lang="en-US" altLang="ja-JP" sz="1200" b="0" i="0" u="none" strike="noStrike" kern="0" cap="none" spc="0" normalizeH="0" baseline="0" noProof="0" dirty="0" err="1" smtClean="0">
                  <a:ln>
                    <a:noFill/>
                  </a:ln>
                  <a:solidFill>
                    <a:sysClr val="windowText" lastClr="000000"/>
                  </a:solidFill>
                  <a:effectLst/>
                  <a:uLnTx/>
                  <a:uFillTx/>
                  <a:latin typeface="+mn-lt"/>
                  <a:ea typeface="+mn-ea"/>
                </a:rPr>
                <a:t>temp_sales</a:t>
              </a:r>
              <a:endParaRPr kumimoji="1" lang="en-US" altLang="ja-JP" sz="1200" b="0" i="0" u="none" strike="noStrike" kern="0" cap="none" spc="0" normalizeH="0" baseline="0" noProof="0" dirty="0" smtClean="0">
                <a:ln>
                  <a:noFill/>
                </a:ln>
                <a:solidFill>
                  <a:sysClr val="windowText" lastClr="000000"/>
                </a:solidFill>
                <a:effectLst/>
                <a:uLnTx/>
                <a:uFillTx/>
                <a:latin typeface="+mn-lt"/>
                <a:ea typeface="+mn-ea"/>
              </a:endParaRPr>
            </a:p>
          </p:txBody>
        </p:sp>
        <p:cxnSp>
          <p:nvCxnSpPr>
            <p:cNvPr id="134" name="カギ線コネクタ 133"/>
            <p:cNvCxnSpPr>
              <a:stCxn id="107" idx="3"/>
            </p:cNvCxnSpPr>
            <p:nvPr/>
          </p:nvCxnSpPr>
          <p:spPr bwMode="auto">
            <a:xfrm>
              <a:off x="5617038" y="3720971"/>
              <a:ext cx="1523991" cy="299486"/>
            </a:xfrm>
            <a:prstGeom prst="bentConnector3">
              <a:avLst>
                <a:gd name="adj1" fmla="val 50000"/>
              </a:avLst>
            </a:prstGeom>
            <a:noFill/>
            <a:ln w="9525" cap="flat" cmpd="sng" algn="ctr">
              <a:solidFill>
                <a:srgbClr val="000000">
                  <a:shade val="95000"/>
                  <a:satMod val="105000"/>
                </a:srgbClr>
              </a:solidFill>
              <a:prstDash val="dash"/>
              <a:headEnd type="none" w="med" len="med"/>
              <a:tailEnd type="arrow"/>
            </a:ln>
            <a:effectLst/>
          </p:spPr>
        </p:cxnSp>
      </p:grpSp>
      <p:pic>
        <p:nvPicPr>
          <p:cNvPr id="138" name="図 137" descr="peop044.gif"/>
          <p:cNvPicPr>
            <a:picLocks noChangeAspect="1"/>
          </p:cNvPicPr>
          <p:nvPr/>
        </p:nvPicPr>
        <p:blipFill>
          <a:blip r:embed="rId5"/>
          <a:stretch>
            <a:fillRect/>
          </a:stretch>
        </p:blipFill>
        <p:spPr>
          <a:xfrm>
            <a:off x="1668808" y="1547704"/>
            <a:ext cx="521698" cy="517971"/>
          </a:xfrm>
          <a:prstGeom prst="rect">
            <a:avLst/>
          </a:prstGeom>
        </p:spPr>
      </p:pic>
      <p:sp>
        <p:nvSpPr>
          <p:cNvPr id="39" name="スライド番号プレースホルダ 38"/>
          <p:cNvSpPr>
            <a:spLocks noGrp="1"/>
          </p:cNvSpPr>
          <p:nvPr>
            <p:ph type="sldNum" sz="quarter" idx="12"/>
          </p:nvPr>
        </p:nvSpPr>
        <p:spPr/>
        <p:txBody>
          <a:bodyPr/>
          <a:lstStyle/>
          <a:p>
            <a:pPr>
              <a:defRPr/>
            </a:pPr>
            <a:fld id="{47645EBB-67B3-46AB-AC82-6F9B6AD9EB81}" type="slidenum">
              <a:rPr lang="en-US" altLang="ja-JP" smtClean="0"/>
              <a:pPr>
                <a:defRPr/>
              </a:pPr>
              <a:t>61</a:t>
            </a:fld>
            <a:endParaRPr lang="ja-JP" altLang="en-US" dirty="0"/>
          </a:p>
        </p:txBody>
      </p:sp>
      <p:sp>
        <p:nvSpPr>
          <p:cNvPr id="40" name="フッター プレースホルダ 39"/>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ja-JP" altLang="en-US" smtClean="0"/>
              <a:t>パラレル処理の効果</a:t>
            </a:r>
            <a:endParaRPr lang="en-US" altLang="ja-JP" dirty="0" smtClean="0"/>
          </a:p>
        </p:txBody>
      </p:sp>
      <p:sp>
        <p:nvSpPr>
          <p:cNvPr id="41" name="コンテンツ プレースホルダ 25"/>
          <p:cNvSpPr>
            <a:spLocks noGrp="1"/>
          </p:cNvSpPr>
          <p:nvPr>
            <p:ph idx="1"/>
          </p:nvPr>
        </p:nvSpPr>
        <p:spPr/>
        <p:txBody>
          <a:bodyPr vert="horz" lIns="0" tIns="0" rIns="0" bIns="0" rtlCol="0">
            <a:noAutofit/>
          </a:bodyPr>
          <a:lstStyle/>
          <a:p>
            <a:pPr>
              <a:buClr>
                <a:schemeClr val="accent1"/>
              </a:buClr>
              <a:buFont typeface="Arial" pitchFamily="34" charset="0"/>
              <a:buChar char="•"/>
            </a:pPr>
            <a:r>
              <a:rPr lang="en-US" altLang="ja-JP" sz="1400" dirty="0" smtClean="0"/>
              <a:t>SQL</a:t>
            </a:r>
            <a:r>
              <a:rPr lang="ja-JP" altLang="en-US" sz="1400" dirty="0" smtClean="0"/>
              <a:t>処理を同時実行するプロセス数（パラレル度）を増やすことによって処理時間を高速化</a:t>
            </a:r>
            <a:endParaRPr lang="en-US" altLang="ja-JP" sz="1400" dirty="0" smtClean="0"/>
          </a:p>
          <a:p>
            <a:pPr>
              <a:buClr>
                <a:schemeClr val="accent1"/>
              </a:buClr>
              <a:buFont typeface="Arial" pitchFamily="34" charset="0"/>
              <a:buChar char="•"/>
            </a:pPr>
            <a:r>
              <a:rPr lang="en-US" altLang="ja-JP" sz="1400" dirty="0" smtClean="0"/>
              <a:t>CPU</a:t>
            </a:r>
            <a:r>
              <a:rPr lang="ja-JP" altLang="en-US" sz="1400" dirty="0" smtClean="0"/>
              <a:t>コア数が増えれば同時実行プロセス数は増加させることが有効</a:t>
            </a:r>
            <a:endParaRPr lang="en-US" altLang="ja-JP" sz="1400" dirty="0" smtClean="0"/>
          </a:p>
          <a:p>
            <a:pPr>
              <a:buClr>
                <a:schemeClr val="accent1"/>
              </a:buClr>
              <a:buFont typeface="Arial" pitchFamily="34" charset="0"/>
              <a:buChar char="•"/>
            </a:pPr>
            <a:r>
              <a:rPr lang="ja-JP" altLang="en-US" sz="1400" dirty="0" smtClean="0"/>
              <a:t>大量データを対象とするような</a:t>
            </a:r>
            <a:r>
              <a:rPr lang="en-US" altLang="ja-JP" sz="1400" dirty="0" smtClean="0"/>
              <a:t>DWH</a:t>
            </a:r>
            <a:r>
              <a:rPr lang="ja-JP" altLang="en-US" sz="1400" dirty="0" smtClean="0"/>
              <a:t>の</a:t>
            </a:r>
            <a:r>
              <a:rPr lang="en-US" altLang="ja-JP" sz="1400" dirty="0" smtClean="0"/>
              <a:t>SQL</a:t>
            </a:r>
            <a:r>
              <a:rPr lang="ja-JP" altLang="en-US" sz="1400" dirty="0" err="1" smtClean="0"/>
              <a:t>、</a:t>
            </a:r>
            <a:r>
              <a:rPr lang="ja-JP" altLang="en-US" sz="1400" dirty="0" smtClean="0"/>
              <a:t>バッチ処理などで有効</a:t>
            </a:r>
            <a:endParaRPr lang="ja-JP" altLang="en-US" sz="1400" dirty="0"/>
          </a:p>
        </p:txBody>
      </p:sp>
      <p:grpSp>
        <p:nvGrpSpPr>
          <p:cNvPr id="73" name="グループ化 72"/>
          <p:cNvGrpSpPr/>
          <p:nvPr/>
        </p:nvGrpSpPr>
        <p:grpSpPr>
          <a:xfrm>
            <a:off x="911036" y="1984340"/>
            <a:ext cx="6668813" cy="2672883"/>
            <a:chOff x="408691" y="2848715"/>
            <a:chExt cx="7666317" cy="3131110"/>
          </a:xfrm>
        </p:grpSpPr>
        <p:sp>
          <p:nvSpPr>
            <p:cNvPr id="74" name="AutoShape 199"/>
            <p:cNvSpPr>
              <a:spLocks noChangeArrowheads="1"/>
            </p:cNvSpPr>
            <p:nvPr/>
          </p:nvSpPr>
          <p:spPr bwMode="auto">
            <a:xfrm>
              <a:off x="1704091" y="3472007"/>
              <a:ext cx="609600" cy="1981200"/>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ysClr val="windowText" lastClr="000000"/>
                </a:solidFill>
                <a:effectLst/>
                <a:uLnTx/>
                <a:uFillTx/>
                <a:latin typeface="+mn-ea"/>
                <a:ea typeface="+mn-ea"/>
              </a:endParaRPr>
            </a:p>
          </p:txBody>
        </p:sp>
        <p:sp>
          <p:nvSpPr>
            <p:cNvPr id="75" name="AutoShape 202"/>
            <p:cNvSpPr>
              <a:spLocks noChangeArrowheads="1"/>
            </p:cNvSpPr>
            <p:nvPr/>
          </p:nvSpPr>
          <p:spPr bwMode="auto">
            <a:xfrm>
              <a:off x="3179600" y="4330989"/>
              <a:ext cx="609600" cy="1066800"/>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ysClr val="windowText" lastClr="000000"/>
                </a:solidFill>
                <a:effectLst/>
                <a:uLnTx/>
                <a:uFillTx/>
                <a:latin typeface="+mn-ea"/>
                <a:ea typeface="+mn-ea"/>
              </a:endParaRPr>
            </a:p>
          </p:txBody>
        </p:sp>
        <p:sp>
          <p:nvSpPr>
            <p:cNvPr id="76" name="AutoShape 203"/>
            <p:cNvSpPr>
              <a:spLocks noChangeArrowheads="1"/>
            </p:cNvSpPr>
            <p:nvPr/>
          </p:nvSpPr>
          <p:spPr bwMode="auto">
            <a:xfrm>
              <a:off x="3941600" y="4330989"/>
              <a:ext cx="609600" cy="1066800"/>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ysClr val="windowText" lastClr="000000"/>
                </a:solidFill>
                <a:effectLst/>
                <a:uLnTx/>
                <a:uFillTx/>
                <a:latin typeface="+mn-ea"/>
                <a:ea typeface="+mn-ea"/>
              </a:endParaRPr>
            </a:p>
          </p:txBody>
        </p:sp>
        <p:sp>
          <p:nvSpPr>
            <p:cNvPr id="77" name="AutoShape 204"/>
            <p:cNvSpPr>
              <a:spLocks noChangeArrowheads="1"/>
            </p:cNvSpPr>
            <p:nvPr/>
          </p:nvSpPr>
          <p:spPr bwMode="auto">
            <a:xfrm>
              <a:off x="3179600" y="3416589"/>
              <a:ext cx="609600" cy="1066800"/>
            </a:xfrm>
            <a:prstGeom prst="cube">
              <a:avLst>
                <a:gd name="adj" fmla="val 25000"/>
              </a:avLst>
            </a:prstGeom>
            <a:noFill/>
            <a:ln w="19050">
              <a:solidFill>
                <a:srgbClr val="000000"/>
              </a:solidFill>
              <a:prstDash val="dash"/>
              <a:miter lim="800000"/>
              <a:headEnd type="none" w="sm" len="sm"/>
              <a:tailEnd type="none" w="sm" len="sm"/>
            </a:ln>
            <a:effectLst/>
          </p:spPr>
          <p:txBody>
            <a:bodyPr wrap="none" lIns="82114" tIns="41056" rIns="82114" bIns="41056"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ysClr val="windowText" lastClr="000000"/>
                </a:solidFill>
                <a:effectLst/>
                <a:uLnTx/>
                <a:uFillTx/>
                <a:latin typeface="+mn-ea"/>
                <a:ea typeface="+mn-ea"/>
              </a:endParaRPr>
            </a:p>
          </p:txBody>
        </p:sp>
        <p:sp>
          <p:nvSpPr>
            <p:cNvPr id="78" name="AutoShape 205"/>
            <p:cNvSpPr>
              <a:spLocks noChangeArrowheads="1"/>
            </p:cNvSpPr>
            <p:nvPr/>
          </p:nvSpPr>
          <p:spPr bwMode="auto">
            <a:xfrm>
              <a:off x="2722400" y="3721389"/>
              <a:ext cx="1676400" cy="914400"/>
            </a:xfrm>
            <a:custGeom>
              <a:avLst/>
              <a:gdLst>
                <a:gd name="G0" fmla="+- -200437 0 0"/>
                <a:gd name="G1" fmla="+- -5835434 0 0"/>
                <a:gd name="G2" fmla="+- -200437 0 -5835434"/>
                <a:gd name="G3" fmla="+- 10800 0 0"/>
                <a:gd name="G4" fmla="+- 0 0 -200437"/>
                <a:gd name="T0" fmla="*/ 360 256 1"/>
                <a:gd name="T1" fmla="*/ 0 256 1"/>
                <a:gd name="G5" fmla="+- G2 T0 T1"/>
                <a:gd name="G6" fmla="?: G2 G2 G5"/>
                <a:gd name="G7" fmla="+- 0 0 G6"/>
                <a:gd name="G8" fmla="+- 7721 0 0"/>
                <a:gd name="G9" fmla="+- 0 0 -5835434"/>
                <a:gd name="G10" fmla="+- 7721 0 2700"/>
                <a:gd name="G11" fmla="cos G10 -200437"/>
                <a:gd name="G12" fmla="sin G10 -200437"/>
                <a:gd name="G13" fmla="cos 13500 -200437"/>
                <a:gd name="G14" fmla="sin 13500 -200437"/>
                <a:gd name="G15" fmla="+- G11 10800 0"/>
                <a:gd name="G16" fmla="+- G12 10800 0"/>
                <a:gd name="G17" fmla="+- G13 10800 0"/>
                <a:gd name="G18" fmla="+- G14 10800 0"/>
                <a:gd name="G19" fmla="*/ 7721 1 2"/>
                <a:gd name="G20" fmla="+- G19 5400 0"/>
                <a:gd name="G21" fmla="cos G20 -200437"/>
                <a:gd name="G22" fmla="sin G20 -200437"/>
                <a:gd name="G23" fmla="+- G21 10800 0"/>
                <a:gd name="G24" fmla="+- G12 G23 G22"/>
                <a:gd name="G25" fmla="+- G22 G23 G11"/>
                <a:gd name="G26" fmla="cos 10800 -200437"/>
                <a:gd name="G27" fmla="sin 10800 -200437"/>
                <a:gd name="G28" fmla="cos 7721 -200437"/>
                <a:gd name="G29" fmla="sin 7721 -200437"/>
                <a:gd name="G30" fmla="+- G26 10800 0"/>
                <a:gd name="G31" fmla="+- G27 10800 0"/>
                <a:gd name="G32" fmla="+- G28 10800 0"/>
                <a:gd name="G33" fmla="+- G29 10800 0"/>
                <a:gd name="G34" fmla="+- G19 5400 0"/>
                <a:gd name="G35" fmla="cos G34 -5835434"/>
                <a:gd name="G36" fmla="sin G34 -5835434"/>
                <a:gd name="G37" fmla="+/ -5835434 -200437 2"/>
                <a:gd name="T2" fmla="*/ 180 256 1"/>
                <a:gd name="T3" fmla="*/ 0 256 1"/>
                <a:gd name="G38" fmla="+- G37 T2 T3"/>
                <a:gd name="G39" fmla="?: G2 G37 G38"/>
                <a:gd name="G40" fmla="cos 10800 G39"/>
                <a:gd name="G41" fmla="sin 10800 G39"/>
                <a:gd name="G42" fmla="cos 7721 G39"/>
                <a:gd name="G43" fmla="sin 7721 G39"/>
                <a:gd name="G44" fmla="+- G40 10800 0"/>
                <a:gd name="G45" fmla="+- G41 10800 0"/>
                <a:gd name="G46" fmla="+- G42 10800 0"/>
                <a:gd name="G47" fmla="+- G43 10800 0"/>
                <a:gd name="G48" fmla="+- G35 10800 0"/>
                <a:gd name="G49" fmla="+- G36 10800 0"/>
                <a:gd name="T4" fmla="*/ 18295 w 21600"/>
                <a:gd name="T5" fmla="*/ 3024 h 21600"/>
                <a:gd name="T6" fmla="*/ 10954 w 21600"/>
                <a:gd name="T7" fmla="*/ 1540 h 21600"/>
                <a:gd name="T8" fmla="*/ 16158 w 21600"/>
                <a:gd name="T9" fmla="*/ 5241 h 21600"/>
                <a:gd name="T10" fmla="*/ 24280 w 21600"/>
                <a:gd name="T11" fmla="*/ 10079 h 21600"/>
                <a:gd name="T12" fmla="*/ 20274 w 21600"/>
                <a:gd name="T13" fmla="*/ 14539 h 21600"/>
                <a:gd name="T14" fmla="*/ 15813 w 21600"/>
                <a:gd name="T15" fmla="*/ 10532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510" y="10388"/>
                  </a:moveTo>
                  <a:cubicBezTo>
                    <a:pt x="18293" y="6339"/>
                    <a:pt x="14982" y="3147"/>
                    <a:pt x="10929" y="3080"/>
                  </a:cubicBezTo>
                  <a:lnTo>
                    <a:pt x="10980" y="1"/>
                  </a:lnTo>
                  <a:cubicBezTo>
                    <a:pt x="16650" y="96"/>
                    <a:pt x="21282" y="4560"/>
                    <a:pt x="21584" y="10223"/>
                  </a:cubicBezTo>
                  <a:lnTo>
                    <a:pt x="24280" y="10079"/>
                  </a:lnTo>
                  <a:lnTo>
                    <a:pt x="20274" y="14539"/>
                  </a:lnTo>
                  <a:lnTo>
                    <a:pt x="15813" y="10532"/>
                  </a:lnTo>
                  <a:lnTo>
                    <a:pt x="18510" y="10388"/>
                  </a:lnTo>
                  <a:close/>
                </a:path>
              </a:pathLst>
            </a:custGeom>
            <a:solidFill>
              <a:srgbClr val="FD0000"/>
            </a:solidFill>
            <a:ln w="12700">
              <a:noFill/>
              <a:miter lim="800000"/>
              <a:headEnd type="none" w="sm" len="sm"/>
              <a:tailEnd type="none" w="sm" len="sm"/>
            </a:ln>
            <a:effectLst/>
          </p:spPr>
          <p:txBody>
            <a:bodyPr wrap="none" lIns="82114" tIns="41056" rIns="82114" bIns="41056"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ysClr val="windowText" lastClr="000000"/>
                </a:solidFill>
                <a:effectLst/>
                <a:uLnTx/>
                <a:uFillTx/>
                <a:latin typeface="+mn-ea"/>
                <a:ea typeface="+mn-ea"/>
              </a:endParaRPr>
            </a:p>
          </p:txBody>
        </p:sp>
        <p:sp>
          <p:nvSpPr>
            <p:cNvPr id="79" name="Line 208"/>
            <p:cNvSpPr>
              <a:spLocks noChangeShapeType="1"/>
            </p:cNvSpPr>
            <p:nvPr/>
          </p:nvSpPr>
          <p:spPr bwMode="auto">
            <a:xfrm>
              <a:off x="942091" y="3472007"/>
              <a:ext cx="0" cy="1981200"/>
            </a:xfrm>
            <a:prstGeom prst="line">
              <a:avLst/>
            </a:prstGeom>
            <a:noFill/>
            <a:ln w="28575">
              <a:solidFill>
                <a:srgbClr val="000000"/>
              </a:solidFill>
              <a:round/>
              <a:headEnd type="triangle" w="med" len="med"/>
              <a:tailEnd/>
            </a:ln>
            <a:effectLst/>
          </p:spPr>
          <p:txBody>
            <a:bodyPr lIns="82114" tIns="41056" rIns="82114" bIns="41056"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ysClr val="windowText" lastClr="000000"/>
                </a:solidFill>
                <a:effectLst/>
                <a:uLnTx/>
                <a:uFillTx/>
                <a:latin typeface="+mn-ea"/>
                <a:ea typeface="+mn-ea"/>
              </a:endParaRPr>
            </a:p>
          </p:txBody>
        </p:sp>
        <p:sp>
          <p:nvSpPr>
            <p:cNvPr id="80" name="Line 209"/>
            <p:cNvSpPr>
              <a:spLocks noChangeShapeType="1"/>
            </p:cNvSpPr>
            <p:nvPr/>
          </p:nvSpPr>
          <p:spPr bwMode="auto">
            <a:xfrm rot="5400000">
              <a:off x="4371091" y="2001982"/>
              <a:ext cx="0" cy="6858000"/>
            </a:xfrm>
            <a:prstGeom prst="line">
              <a:avLst/>
            </a:prstGeom>
            <a:noFill/>
            <a:ln w="28575">
              <a:solidFill>
                <a:srgbClr val="000000"/>
              </a:solidFill>
              <a:round/>
              <a:headEnd type="none" w="sm" len="sm"/>
              <a:tailEnd type="none" w="sm" len="sm"/>
            </a:ln>
            <a:effectLst/>
          </p:spPr>
          <p:txBody>
            <a:bodyPr lIns="82114" tIns="41056" rIns="82114" bIns="41056"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ysClr val="windowText" lastClr="000000"/>
                </a:solidFill>
                <a:effectLst/>
                <a:uLnTx/>
                <a:uFillTx/>
                <a:latin typeface="+mn-ea"/>
                <a:ea typeface="+mn-ea"/>
              </a:endParaRPr>
            </a:p>
          </p:txBody>
        </p:sp>
        <p:sp>
          <p:nvSpPr>
            <p:cNvPr id="81" name="Rectangle 210"/>
            <p:cNvSpPr>
              <a:spLocks noChangeArrowheads="1"/>
            </p:cNvSpPr>
            <p:nvPr/>
          </p:nvSpPr>
          <p:spPr bwMode="auto">
            <a:xfrm>
              <a:off x="408691" y="3144981"/>
              <a:ext cx="1066800" cy="313453"/>
            </a:xfrm>
            <a:prstGeom prst="rect">
              <a:avLst/>
            </a:prstGeom>
            <a:noFill/>
            <a:ln w="12700">
              <a:noFill/>
              <a:miter lim="800000"/>
              <a:headEnd type="none" w="sm" len="sm"/>
              <a:tailEnd type="none" w="sm" len="sm"/>
            </a:ln>
            <a:effectLst/>
          </p:spPr>
          <p:txBody>
            <a:bodyPr lIns="82114" tIns="41056" rIns="82114" bIns="41056">
              <a:spAutoFit/>
            </a:bodyPr>
            <a:lstStyle/>
            <a:p>
              <a:pPr marL="0" marR="0" lvl="0" indent="0" defTabSz="814388" eaLnBrk="0" fontAlgn="auto" latinLnBrk="0" hangingPunct="0">
                <a:lnSpc>
                  <a:spcPct val="100000"/>
                </a:lnSpc>
                <a:spcBef>
                  <a:spcPct val="0"/>
                </a:spcBef>
                <a:spcAft>
                  <a:spcPts val="0"/>
                </a:spcAft>
                <a:buClrTx/>
                <a:buSzTx/>
                <a:buFontTx/>
                <a:buNone/>
                <a:tabLst/>
                <a:defRPr/>
              </a:pPr>
              <a:r>
                <a:rPr kumimoji="0" lang="ja-JP" altLang="en-US" sz="1200" b="0" i="0" u="none" strike="noStrike" kern="0" cap="none" spc="0" normalizeH="0" baseline="0" noProof="0" dirty="0">
                  <a:ln>
                    <a:noFill/>
                  </a:ln>
                  <a:solidFill>
                    <a:sysClr val="windowText" lastClr="000000"/>
                  </a:solidFill>
                  <a:effectLst/>
                  <a:uLnTx/>
                  <a:uFillTx/>
                  <a:latin typeface="+mn-ea"/>
                  <a:ea typeface="+mn-ea"/>
                </a:rPr>
                <a:t>処理時間</a:t>
              </a:r>
            </a:p>
          </p:txBody>
        </p:sp>
        <p:pic>
          <p:nvPicPr>
            <p:cNvPr id="82" name="Picture 2" descr="Computer: Chip Set"/>
            <p:cNvPicPr>
              <a:picLocks noChangeAspect="1" noChangeArrowheads="1"/>
            </p:cNvPicPr>
            <p:nvPr/>
          </p:nvPicPr>
          <p:blipFill>
            <a:blip r:embed="rId3"/>
            <a:srcRect/>
            <a:stretch>
              <a:fillRect/>
            </a:stretch>
          </p:blipFill>
          <p:spPr bwMode="auto">
            <a:xfrm>
              <a:off x="1527157" y="5569527"/>
              <a:ext cx="756652" cy="410298"/>
            </a:xfrm>
            <a:prstGeom prst="rect">
              <a:avLst/>
            </a:prstGeom>
            <a:noFill/>
          </p:spPr>
        </p:pic>
        <p:pic>
          <p:nvPicPr>
            <p:cNvPr id="83" name="Picture 2" descr="Computer: Chip Set"/>
            <p:cNvPicPr>
              <a:picLocks noChangeAspect="1" noChangeArrowheads="1"/>
            </p:cNvPicPr>
            <p:nvPr/>
          </p:nvPicPr>
          <p:blipFill>
            <a:blip r:embed="rId3"/>
            <a:srcRect/>
            <a:stretch>
              <a:fillRect/>
            </a:stretch>
          </p:blipFill>
          <p:spPr bwMode="auto">
            <a:xfrm>
              <a:off x="2981884" y="5541818"/>
              <a:ext cx="756652" cy="410298"/>
            </a:xfrm>
            <a:prstGeom prst="rect">
              <a:avLst/>
            </a:prstGeom>
            <a:noFill/>
          </p:spPr>
        </p:pic>
        <p:pic>
          <p:nvPicPr>
            <p:cNvPr id="84" name="Picture 2" descr="Computer: Chip Set"/>
            <p:cNvPicPr>
              <a:picLocks noChangeAspect="1" noChangeArrowheads="1"/>
            </p:cNvPicPr>
            <p:nvPr/>
          </p:nvPicPr>
          <p:blipFill>
            <a:blip r:embed="rId3"/>
            <a:srcRect/>
            <a:stretch>
              <a:fillRect/>
            </a:stretch>
          </p:blipFill>
          <p:spPr bwMode="auto">
            <a:xfrm>
              <a:off x="3840866" y="5514109"/>
              <a:ext cx="756652" cy="410298"/>
            </a:xfrm>
            <a:prstGeom prst="rect">
              <a:avLst/>
            </a:prstGeom>
            <a:noFill/>
          </p:spPr>
        </p:pic>
        <p:sp>
          <p:nvSpPr>
            <p:cNvPr id="85" name="AutoShape 203"/>
            <p:cNvSpPr>
              <a:spLocks noChangeArrowheads="1"/>
            </p:cNvSpPr>
            <p:nvPr/>
          </p:nvSpPr>
          <p:spPr bwMode="auto">
            <a:xfrm>
              <a:off x="5243928" y="4807527"/>
              <a:ext cx="609600" cy="61797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ysClr val="windowText" lastClr="000000"/>
                </a:solidFill>
                <a:effectLst/>
                <a:uLnTx/>
                <a:uFillTx/>
                <a:latin typeface="+mn-ea"/>
                <a:ea typeface="+mn-ea"/>
              </a:endParaRPr>
            </a:p>
          </p:txBody>
        </p:sp>
        <p:sp>
          <p:nvSpPr>
            <p:cNvPr id="86" name="AutoShape 204"/>
            <p:cNvSpPr>
              <a:spLocks noChangeArrowheads="1"/>
            </p:cNvSpPr>
            <p:nvPr/>
          </p:nvSpPr>
          <p:spPr bwMode="auto">
            <a:xfrm>
              <a:off x="5243927" y="4294908"/>
              <a:ext cx="609600" cy="659535"/>
            </a:xfrm>
            <a:prstGeom prst="cube">
              <a:avLst>
                <a:gd name="adj" fmla="val 25000"/>
              </a:avLst>
            </a:prstGeom>
            <a:noFill/>
            <a:ln w="19050">
              <a:solidFill>
                <a:srgbClr val="000000"/>
              </a:solidFill>
              <a:prstDash val="dash"/>
              <a:miter lim="800000"/>
              <a:headEnd type="none" w="sm" len="sm"/>
              <a:tailEnd type="none" w="sm" len="sm"/>
            </a:ln>
            <a:effectLst/>
          </p:spPr>
          <p:txBody>
            <a:bodyPr wrap="none" lIns="82114" tIns="41056" rIns="82114" bIns="41056"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ysClr val="windowText" lastClr="000000"/>
                </a:solidFill>
                <a:effectLst/>
                <a:uLnTx/>
                <a:uFillTx/>
                <a:latin typeface="+mn-ea"/>
                <a:ea typeface="+mn-ea"/>
              </a:endParaRPr>
            </a:p>
          </p:txBody>
        </p:sp>
        <p:sp>
          <p:nvSpPr>
            <p:cNvPr id="87" name="AutoShape 203"/>
            <p:cNvSpPr>
              <a:spLocks noChangeArrowheads="1"/>
            </p:cNvSpPr>
            <p:nvPr/>
          </p:nvSpPr>
          <p:spPr bwMode="auto">
            <a:xfrm>
              <a:off x="5895108" y="4821377"/>
              <a:ext cx="609600" cy="61797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ysClr val="windowText" lastClr="000000"/>
                </a:solidFill>
                <a:effectLst/>
                <a:uLnTx/>
                <a:uFillTx/>
                <a:latin typeface="+mn-ea"/>
                <a:ea typeface="+mn-ea"/>
              </a:endParaRPr>
            </a:p>
          </p:txBody>
        </p:sp>
        <p:sp>
          <p:nvSpPr>
            <p:cNvPr id="88" name="AutoShape 203"/>
            <p:cNvSpPr>
              <a:spLocks noChangeArrowheads="1"/>
            </p:cNvSpPr>
            <p:nvPr/>
          </p:nvSpPr>
          <p:spPr bwMode="auto">
            <a:xfrm>
              <a:off x="6615563" y="4835227"/>
              <a:ext cx="609600" cy="61797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ysClr val="windowText" lastClr="000000"/>
                </a:solidFill>
                <a:effectLst/>
                <a:uLnTx/>
                <a:uFillTx/>
                <a:latin typeface="+mn-ea"/>
                <a:ea typeface="+mn-ea"/>
              </a:endParaRPr>
            </a:p>
          </p:txBody>
        </p:sp>
        <p:sp>
          <p:nvSpPr>
            <p:cNvPr id="89" name="AutoShape 204"/>
            <p:cNvSpPr>
              <a:spLocks noChangeArrowheads="1"/>
            </p:cNvSpPr>
            <p:nvPr/>
          </p:nvSpPr>
          <p:spPr bwMode="auto">
            <a:xfrm>
              <a:off x="6615562" y="4322608"/>
              <a:ext cx="609600" cy="659535"/>
            </a:xfrm>
            <a:prstGeom prst="cube">
              <a:avLst>
                <a:gd name="adj" fmla="val 25000"/>
              </a:avLst>
            </a:prstGeom>
            <a:noFill/>
            <a:ln w="19050">
              <a:solidFill>
                <a:srgbClr val="000000"/>
              </a:solidFill>
              <a:prstDash val="dash"/>
              <a:miter lim="800000"/>
              <a:headEnd type="none" w="sm" len="sm"/>
              <a:tailEnd type="none" w="sm" len="sm"/>
            </a:ln>
            <a:effectLst/>
          </p:spPr>
          <p:txBody>
            <a:bodyPr wrap="none" lIns="82114" tIns="41056" rIns="82114" bIns="41056"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ysClr val="windowText" lastClr="000000"/>
                </a:solidFill>
                <a:effectLst/>
                <a:uLnTx/>
                <a:uFillTx/>
                <a:latin typeface="+mn-ea"/>
                <a:ea typeface="+mn-ea"/>
              </a:endParaRPr>
            </a:p>
          </p:txBody>
        </p:sp>
        <p:sp>
          <p:nvSpPr>
            <p:cNvPr id="90" name="AutoShape 203"/>
            <p:cNvSpPr>
              <a:spLocks noChangeArrowheads="1"/>
            </p:cNvSpPr>
            <p:nvPr/>
          </p:nvSpPr>
          <p:spPr bwMode="auto">
            <a:xfrm>
              <a:off x="7308308" y="4807512"/>
              <a:ext cx="609600" cy="617972"/>
            </a:xfrm>
            <a:prstGeom prst="cube">
              <a:avLst>
                <a:gd name="adj" fmla="val 25000"/>
              </a:avLst>
            </a:prstGeom>
            <a:solidFill>
              <a:srgbClr val="FFCC00"/>
            </a:solidFill>
            <a:ln w="12700">
              <a:solidFill>
                <a:srgbClr val="808080"/>
              </a:solidFill>
              <a:miter lim="800000"/>
              <a:headEnd type="none" w="sm" len="sm"/>
              <a:tailEnd type="none" w="sm" len="sm"/>
            </a:ln>
            <a:effectLst/>
          </p:spPr>
          <p:txBody>
            <a:bodyPr wrap="none" lIns="82114" tIns="41056" rIns="82114" bIns="41056"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ysClr val="windowText" lastClr="000000"/>
                </a:solidFill>
                <a:effectLst/>
                <a:uLnTx/>
                <a:uFillTx/>
                <a:latin typeface="+mn-ea"/>
                <a:ea typeface="+mn-ea"/>
              </a:endParaRPr>
            </a:p>
          </p:txBody>
        </p:sp>
        <p:sp>
          <p:nvSpPr>
            <p:cNvPr id="91" name="AutoShape 205"/>
            <p:cNvSpPr>
              <a:spLocks noChangeArrowheads="1"/>
            </p:cNvSpPr>
            <p:nvPr/>
          </p:nvSpPr>
          <p:spPr bwMode="auto">
            <a:xfrm>
              <a:off x="5320144" y="4364182"/>
              <a:ext cx="1129127" cy="590261"/>
            </a:xfrm>
            <a:custGeom>
              <a:avLst/>
              <a:gdLst>
                <a:gd name="G0" fmla="+- -200437 0 0"/>
                <a:gd name="G1" fmla="+- -5835434 0 0"/>
                <a:gd name="G2" fmla="+- -200437 0 -5835434"/>
                <a:gd name="G3" fmla="+- 10800 0 0"/>
                <a:gd name="G4" fmla="+- 0 0 -200437"/>
                <a:gd name="T0" fmla="*/ 360 256 1"/>
                <a:gd name="T1" fmla="*/ 0 256 1"/>
                <a:gd name="G5" fmla="+- G2 T0 T1"/>
                <a:gd name="G6" fmla="?: G2 G2 G5"/>
                <a:gd name="G7" fmla="+- 0 0 G6"/>
                <a:gd name="G8" fmla="+- 7721 0 0"/>
                <a:gd name="G9" fmla="+- 0 0 -5835434"/>
                <a:gd name="G10" fmla="+- 7721 0 2700"/>
                <a:gd name="G11" fmla="cos G10 -200437"/>
                <a:gd name="G12" fmla="sin G10 -200437"/>
                <a:gd name="G13" fmla="cos 13500 -200437"/>
                <a:gd name="G14" fmla="sin 13500 -200437"/>
                <a:gd name="G15" fmla="+- G11 10800 0"/>
                <a:gd name="G16" fmla="+- G12 10800 0"/>
                <a:gd name="G17" fmla="+- G13 10800 0"/>
                <a:gd name="G18" fmla="+- G14 10800 0"/>
                <a:gd name="G19" fmla="*/ 7721 1 2"/>
                <a:gd name="G20" fmla="+- G19 5400 0"/>
                <a:gd name="G21" fmla="cos G20 -200437"/>
                <a:gd name="G22" fmla="sin G20 -200437"/>
                <a:gd name="G23" fmla="+- G21 10800 0"/>
                <a:gd name="G24" fmla="+- G12 G23 G22"/>
                <a:gd name="G25" fmla="+- G22 G23 G11"/>
                <a:gd name="G26" fmla="cos 10800 -200437"/>
                <a:gd name="G27" fmla="sin 10800 -200437"/>
                <a:gd name="G28" fmla="cos 7721 -200437"/>
                <a:gd name="G29" fmla="sin 7721 -200437"/>
                <a:gd name="G30" fmla="+- G26 10800 0"/>
                <a:gd name="G31" fmla="+- G27 10800 0"/>
                <a:gd name="G32" fmla="+- G28 10800 0"/>
                <a:gd name="G33" fmla="+- G29 10800 0"/>
                <a:gd name="G34" fmla="+- G19 5400 0"/>
                <a:gd name="G35" fmla="cos G34 -5835434"/>
                <a:gd name="G36" fmla="sin G34 -5835434"/>
                <a:gd name="G37" fmla="+/ -5835434 -200437 2"/>
                <a:gd name="T2" fmla="*/ 180 256 1"/>
                <a:gd name="T3" fmla="*/ 0 256 1"/>
                <a:gd name="G38" fmla="+- G37 T2 T3"/>
                <a:gd name="G39" fmla="?: G2 G37 G38"/>
                <a:gd name="G40" fmla="cos 10800 G39"/>
                <a:gd name="G41" fmla="sin 10800 G39"/>
                <a:gd name="G42" fmla="cos 7721 G39"/>
                <a:gd name="G43" fmla="sin 7721 G39"/>
                <a:gd name="G44" fmla="+- G40 10800 0"/>
                <a:gd name="G45" fmla="+- G41 10800 0"/>
                <a:gd name="G46" fmla="+- G42 10800 0"/>
                <a:gd name="G47" fmla="+- G43 10800 0"/>
                <a:gd name="G48" fmla="+- G35 10800 0"/>
                <a:gd name="G49" fmla="+- G36 10800 0"/>
                <a:gd name="T4" fmla="*/ 18295 w 21600"/>
                <a:gd name="T5" fmla="*/ 3024 h 21600"/>
                <a:gd name="T6" fmla="*/ 10954 w 21600"/>
                <a:gd name="T7" fmla="*/ 1540 h 21600"/>
                <a:gd name="T8" fmla="*/ 16158 w 21600"/>
                <a:gd name="T9" fmla="*/ 5241 h 21600"/>
                <a:gd name="T10" fmla="*/ 24280 w 21600"/>
                <a:gd name="T11" fmla="*/ 10079 h 21600"/>
                <a:gd name="T12" fmla="*/ 20274 w 21600"/>
                <a:gd name="T13" fmla="*/ 14539 h 21600"/>
                <a:gd name="T14" fmla="*/ 15813 w 21600"/>
                <a:gd name="T15" fmla="*/ 10532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510" y="10388"/>
                  </a:moveTo>
                  <a:cubicBezTo>
                    <a:pt x="18293" y="6339"/>
                    <a:pt x="14982" y="3147"/>
                    <a:pt x="10929" y="3080"/>
                  </a:cubicBezTo>
                  <a:lnTo>
                    <a:pt x="10980" y="1"/>
                  </a:lnTo>
                  <a:cubicBezTo>
                    <a:pt x="16650" y="96"/>
                    <a:pt x="21282" y="4560"/>
                    <a:pt x="21584" y="10223"/>
                  </a:cubicBezTo>
                  <a:lnTo>
                    <a:pt x="24280" y="10079"/>
                  </a:lnTo>
                  <a:lnTo>
                    <a:pt x="20274" y="14539"/>
                  </a:lnTo>
                  <a:lnTo>
                    <a:pt x="15813" y="10532"/>
                  </a:lnTo>
                  <a:lnTo>
                    <a:pt x="18510" y="10388"/>
                  </a:lnTo>
                  <a:close/>
                </a:path>
              </a:pathLst>
            </a:custGeom>
            <a:solidFill>
              <a:srgbClr val="FD0000"/>
            </a:solidFill>
            <a:ln w="12700">
              <a:noFill/>
              <a:miter lim="800000"/>
              <a:headEnd type="none" w="sm" len="sm"/>
              <a:tailEnd type="none" w="sm" len="sm"/>
            </a:ln>
            <a:effectLst/>
          </p:spPr>
          <p:txBody>
            <a:bodyPr wrap="none" lIns="82114" tIns="41056" rIns="82114" bIns="41056"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ysClr val="windowText" lastClr="000000"/>
                </a:solidFill>
                <a:effectLst/>
                <a:uLnTx/>
                <a:uFillTx/>
                <a:latin typeface="+mn-ea"/>
                <a:ea typeface="+mn-ea"/>
              </a:endParaRPr>
            </a:p>
          </p:txBody>
        </p:sp>
        <p:sp>
          <p:nvSpPr>
            <p:cNvPr id="92" name="AutoShape 205"/>
            <p:cNvSpPr>
              <a:spLocks noChangeArrowheads="1"/>
            </p:cNvSpPr>
            <p:nvPr/>
          </p:nvSpPr>
          <p:spPr bwMode="auto">
            <a:xfrm>
              <a:off x="6691744" y="4391891"/>
              <a:ext cx="1129127" cy="590261"/>
            </a:xfrm>
            <a:custGeom>
              <a:avLst/>
              <a:gdLst>
                <a:gd name="G0" fmla="+- -200437 0 0"/>
                <a:gd name="G1" fmla="+- -5835434 0 0"/>
                <a:gd name="G2" fmla="+- -200437 0 -5835434"/>
                <a:gd name="G3" fmla="+- 10800 0 0"/>
                <a:gd name="G4" fmla="+- 0 0 -200437"/>
                <a:gd name="T0" fmla="*/ 360 256 1"/>
                <a:gd name="T1" fmla="*/ 0 256 1"/>
                <a:gd name="G5" fmla="+- G2 T0 T1"/>
                <a:gd name="G6" fmla="?: G2 G2 G5"/>
                <a:gd name="G7" fmla="+- 0 0 G6"/>
                <a:gd name="G8" fmla="+- 7721 0 0"/>
                <a:gd name="G9" fmla="+- 0 0 -5835434"/>
                <a:gd name="G10" fmla="+- 7721 0 2700"/>
                <a:gd name="G11" fmla="cos G10 -200437"/>
                <a:gd name="G12" fmla="sin G10 -200437"/>
                <a:gd name="G13" fmla="cos 13500 -200437"/>
                <a:gd name="G14" fmla="sin 13500 -200437"/>
                <a:gd name="G15" fmla="+- G11 10800 0"/>
                <a:gd name="G16" fmla="+- G12 10800 0"/>
                <a:gd name="G17" fmla="+- G13 10800 0"/>
                <a:gd name="G18" fmla="+- G14 10800 0"/>
                <a:gd name="G19" fmla="*/ 7721 1 2"/>
                <a:gd name="G20" fmla="+- G19 5400 0"/>
                <a:gd name="G21" fmla="cos G20 -200437"/>
                <a:gd name="G22" fmla="sin G20 -200437"/>
                <a:gd name="G23" fmla="+- G21 10800 0"/>
                <a:gd name="G24" fmla="+- G12 G23 G22"/>
                <a:gd name="G25" fmla="+- G22 G23 G11"/>
                <a:gd name="G26" fmla="cos 10800 -200437"/>
                <a:gd name="G27" fmla="sin 10800 -200437"/>
                <a:gd name="G28" fmla="cos 7721 -200437"/>
                <a:gd name="G29" fmla="sin 7721 -200437"/>
                <a:gd name="G30" fmla="+- G26 10800 0"/>
                <a:gd name="G31" fmla="+- G27 10800 0"/>
                <a:gd name="G32" fmla="+- G28 10800 0"/>
                <a:gd name="G33" fmla="+- G29 10800 0"/>
                <a:gd name="G34" fmla="+- G19 5400 0"/>
                <a:gd name="G35" fmla="cos G34 -5835434"/>
                <a:gd name="G36" fmla="sin G34 -5835434"/>
                <a:gd name="G37" fmla="+/ -5835434 -200437 2"/>
                <a:gd name="T2" fmla="*/ 180 256 1"/>
                <a:gd name="T3" fmla="*/ 0 256 1"/>
                <a:gd name="G38" fmla="+- G37 T2 T3"/>
                <a:gd name="G39" fmla="?: G2 G37 G38"/>
                <a:gd name="G40" fmla="cos 10800 G39"/>
                <a:gd name="G41" fmla="sin 10800 G39"/>
                <a:gd name="G42" fmla="cos 7721 G39"/>
                <a:gd name="G43" fmla="sin 7721 G39"/>
                <a:gd name="G44" fmla="+- G40 10800 0"/>
                <a:gd name="G45" fmla="+- G41 10800 0"/>
                <a:gd name="G46" fmla="+- G42 10800 0"/>
                <a:gd name="G47" fmla="+- G43 10800 0"/>
                <a:gd name="G48" fmla="+- G35 10800 0"/>
                <a:gd name="G49" fmla="+- G36 10800 0"/>
                <a:gd name="T4" fmla="*/ 18295 w 21600"/>
                <a:gd name="T5" fmla="*/ 3024 h 21600"/>
                <a:gd name="T6" fmla="*/ 10954 w 21600"/>
                <a:gd name="T7" fmla="*/ 1540 h 21600"/>
                <a:gd name="T8" fmla="*/ 16158 w 21600"/>
                <a:gd name="T9" fmla="*/ 5241 h 21600"/>
                <a:gd name="T10" fmla="*/ 24280 w 21600"/>
                <a:gd name="T11" fmla="*/ 10079 h 21600"/>
                <a:gd name="T12" fmla="*/ 20274 w 21600"/>
                <a:gd name="T13" fmla="*/ 14539 h 21600"/>
                <a:gd name="T14" fmla="*/ 15813 w 21600"/>
                <a:gd name="T15" fmla="*/ 10532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510" y="10388"/>
                  </a:moveTo>
                  <a:cubicBezTo>
                    <a:pt x="18293" y="6339"/>
                    <a:pt x="14982" y="3147"/>
                    <a:pt x="10929" y="3080"/>
                  </a:cubicBezTo>
                  <a:lnTo>
                    <a:pt x="10980" y="1"/>
                  </a:lnTo>
                  <a:cubicBezTo>
                    <a:pt x="16650" y="96"/>
                    <a:pt x="21282" y="4560"/>
                    <a:pt x="21584" y="10223"/>
                  </a:cubicBezTo>
                  <a:lnTo>
                    <a:pt x="24280" y="10079"/>
                  </a:lnTo>
                  <a:lnTo>
                    <a:pt x="20274" y="14539"/>
                  </a:lnTo>
                  <a:lnTo>
                    <a:pt x="15813" y="10532"/>
                  </a:lnTo>
                  <a:lnTo>
                    <a:pt x="18510" y="10388"/>
                  </a:lnTo>
                  <a:close/>
                </a:path>
              </a:pathLst>
            </a:custGeom>
            <a:solidFill>
              <a:srgbClr val="FD0000"/>
            </a:solidFill>
            <a:ln w="12700">
              <a:noFill/>
              <a:miter lim="800000"/>
              <a:headEnd type="none" w="sm" len="sm"/>
              <a:tailEnd type="none" w="sm" len="sm"/>
            </a:ln>
            <a:effectLst/>
          </p:spPr>
          <p:txBody>
            <a:bodyPr wrap="none" lIns="82114" tIns="41056" rIns="82114" bIns="41056"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200" b="0" i="0" u="none" strike="noStrike" kern="0" cap="none" spc="0" normalizeH="0" baseline="0" noProof="0">
                <a:ln>
                  <a:noFill/>
                </a:ln>
                <a:solidFill>
                  <a:sysClr val="windowText" lastClr="000000"/>
                </a:solidFill>
                <a:effectLst/>
                <a:uLnTx/>
                <a:uFillTx/>
                <a:latin typeface="+mn-ea"/>
                <a:ea typeface="+mn-ea"/>
              </a:endParaRPr>
            </a:p>
          </p:txBody>
        </p:sp>
        <p:pic>
          <p:nvPicPr>
            <p:cNvPr id="93" name="Picture 2" descr="Computer: Chip Set"/>
            <p:cNvPicPr>
              <a:picLocks noChangeAspect="1" noChangeArrowheads="1"/>
            </p:cNvPicPr>
            <p:nvPr/>
          </p:nvPicPr>
          <p:blipFill>
            <a:blip r:embed="rId3"/>
            <a:srcRect/>
            <a:stretch>
              <a:fillRect/>
            </a:stretch>
          </p:blipFill>
          <p:spPr bwMode="auto">
            <a:xfrm>
              <a:off x="5101629" y="5541818"/>
              <a:ext cx="756652" cy="410298"/>
            </a:xfrm>
            <a:prstGeom prst="rect">
              <a:avLst/>
            </a:prstGeom>
            <a:noFill/>
          </p:spPr>
        </p:pic>
        <p:pic>
          <p:nvPicPr>
            <p:cNvPr id="94" name="Picture 2" descr="Computer: Chip Set"/>
            <p:cNvPicPr>
              <a:picLocks noChangeAspect="1" noChangeArrowheads="1"/>
            </p:cNvPicPr>
            <p:nvPr/>
          </p:nvPicPr>
          <p:blipFill>
            <a:blip r:embed="rId3"/>
            <a:srcRect/>
            <a:stretch>
              <a:fillRect/>
            </a:stretch>
          </p:blipFill>
          <p:spPr bwMode="auto">
            <a:xfrm>
              <a:off x="5877484" y="5514109"/>
              <a:ext cx="756652" cy="410298"/>
            </a:xfrm>
            <a:prstGeom prst="rect">
              <a:avLst/>
            </a:prstGeom>
            <a:noFill/>
          </p:spPr>
        </p:pic>
        <p:pic>
          <p:nvPicPr>
            <p:cNvPr id="95" name="Picture 2" descr="Computer: Chip Set"/>
            <p:cNvPicPr>
              <a:picLocks noChangeAspect="1" noChangeArrowheads="1"/>
            </p:cNvPicPr>
            <p:nvPr/>
          </p:nvPicPr>
          <p:blipFill>
            <a:blip r:embed="rId3"/>
            <a:srcRect/>
            <a:stretch>
              <a:fillRect/>
            </a:stretch>
          </p:blipFill>
          <p:spPr bwMode="auto">
            <a:xfrm>
              <a:off x="6542501" y="5569527"/>
              <a:ext cx="756652" cy="410298"/>
            </a:xfrm>
            <a:prstGeom prst="rect">
              <a:avLst/>
            </a:prstGeom>
            <a:noFill/>
          </p:spPr>
        </p:pic>
        <p:pic>
          <p:nvPicPr>
            <p:cNvPr id="96" name="Picture 2" descr="Computer: Chip Set"/>
            <p:cNvPicPr>
              <a:picLocks noChangeAspect="1" noChangeArrowheads="1"/>
            </p:cNvPicPr>
            <p:nvPr/>
          </p:nvPicPr>
          <p:blipFill>
            <a:blip r:embed="rId3"/>
            <a:srcRect/>
            <a:stretch>
              <a:fillRect/>
            </a:stretch>
          </p:blipFill>
          <p:spPr bwMode="auto">
            <a:xfrm>
              <a:off x="7318356" y="5541818"/>
              <a:ext cx="756652" cy="410298"/>
            </a:xfrm>
            <a:prstGeom prst="rect">
              <a:avLst/>
            </a:prstGeom>
            <a:noFill/>
          </p:spPr>
        </p:pic>
        <p:sp>
          <p:nvSpPr>
            <p:cNvPr id="97" name="Rectangle 210"/>
            <p:cNvSpPr>
              <a:spLocks noChangeArrowheads="1"/>
            </p:cNvSpPr>
            <p:nvPr/>
          </p:nvSpPr>
          <p:spPr bwMode="auto">
            <a:xfrm>
              <a:off x="1444111" y="2848715"/>
              <a:ext cx="1253854" cy="313453"/>
            </a:xfrm>
            <a:prstGeom prst="rect">
              <a:avLst/>
            </a:prstGeom>
            <a:noFill/>
            <a:ln w="12700">
              <a:noFill/>
              <a:miter lim="800000"/>
              <a:headEnd type="none" w="sm" len="sm"/>
              <a:tailEnd type="none" w="sm" len="sm"/>
            </a:ln>
            <a:effectLst/>
          </p:spPr>
          <p:txBody>
            <a:bodyPr wrap="square" lIns="82114" tIns="41056" rIns="82114" bIns="41056">
              <a:spAutoFit/>
            </a:bodyPr>
            <a:lstStyle/>
            <a:p>
              <a:pPr marL="0" marR="0" lvl="0" indent="0" defTabSz="814388" eaLnBrk="0" fontAlgn="auto" latinLnBrk="0" hangingPunct="0">
                <a:lnSpc>
                  <a:spcPct val="100000"/>
                </a:lnSpc>
                <a:spcBef>
                  <a:spcPct val="0"/>
                </a:spcBef>
                <a:spcAft>
                  <a:spcPts val="0"/>
                </a:spcAft>
                <a:buClrTx/>
                <a:buSzTx/>
                <a:buFontTx/>
                <a:buNone/>
                <a:tabLst/>
                <a:defRPr/>
              </a:pPr>
              <a:r>
                <a:rPr kumimoji="0" lang="ja-JP" altLang="en-US" sz="1200" b="0" i="0" u="none" strike="noStrike" kern="0" cap="none" spc="0" normalizeH="0" baseline="0" noProof="0" dirty="0" smtClean="0">
                  <a:ln>
                    <a:noFill/>
                  </a:ln>
                  <a:solidFill>
                    <a:sysClr val="windowText" lastClr="000000"/>
                  </a:solidFill>
                  <a:effectLst/>
                  <a:uLnTx/>
                  <a:uFillTx/>
                  <a:latin typeface="+mn-ea"/>
                  <a:ea typeface="+mn-ea"/>
                </a:rPr>
                <a:t>パラレルなし</a:t>
              </a:r>
              <a:endParaRPr kumimoji="0" lang="ja-JP" altLang="en-US" sz="1200" b="0" i="0" u="none" strike="noStrike" kern="0" cap="none" spc="0" normalizeH="0" baseline="0" noProof="0" dirty="0">
                <a:ln>
                  <a:noFill/>
                </a:ln>
                <a:solidFill>
                  <a:sysClr val="windowText" lastClr="000000"/>
                </a:solidFill>
                <a:effectLst/>
                <a:uLnTx/>
                <a:uFillTx/>
                <a:latin typeface="+mn-ea"/>
                <a:ea typeface="+mn-ea"/>
              </a:endParaRPr>
            </a:p>
          </p:txBody>
        </p:sp>
        <p:sp>
          <p:nvSpPr>
            <p:cNvPr id="98" name="Rectangle 210"/>
            <p:cNvSpPr>
              <a:spLocks noChangeArrowheads="1"/>
            </p:cNvSpPr>
            <p:nvPr/>
          </p:nvSpPr>
          <p:spPr bwMode="auto">
            <a:xfrm>
              <a:off x="3255387" y="2848715"/>
              <a:ext cx="1433965" cy="313453"/>
            </a:xfrm>
            <a:prstGeom prst="rect">
              <a:avLst/>
            </a:prstGeom>
            <a:noFill/>
            <a:ln w="12700">
              <a:noFill/>
              <a:miter lim="800000"/>
              <a:headEnd type="none" w="sm" len="sm"/>
              <a:tailEnd type="none" w="sm" len="sm"/>
            </a:ln>
            <a:effectLst/>
          </p:spPr>
          <p:txBody>
            <a:bodyPr wrap="square" lIns="82114" tIns="41056" rIns="82114" bIns="41056">
              <a:spAutoFit/>
            </a:bodyPr>
            <a:lstStyle/>
            <a:p>
              <a:pPr marL="0" marR="0" lvl="0" indent="0" defTabSz="814388" eaLnBrk="0" fontAlgn="auto" latinLnBrk="0" hangingPunct="0">
                <a:lnSpc>
                  <a:spcPct val="100000"/>
                </a:lnSpc>
                <a:spcBef>
                  <a:spcPct val="0"/>
                </a:spcBef>
                <a:spcAft>
                  <a:spcPts val="0"/>
                </a:spcAft>
                <a:buClrTx/>
                <a:buSzTx/>
                <a:buFontTx/>
                <a:buNone/>
                <a:tabLst/>
                <a:defRPr/>
              </a:pPr>
              <a:r>
                <a:rPr kumimoji="0" lang="ja-JP" altLang="en-US" sz="1200" b="0" i="0" u="none" strike="noStrike" kern="0" cap="none" spc="0" normalizeH="0" baseline="0" noProof="0" dirty="0" smtClean="0">
                  <a:ln>
                    <a:noFill/>
                  </a:ln>
                  <a:solidFill>
                    <a:sysClr val="windowText" lastClr="000000"/>
                  </a:solidFill>
                  <a:effectLst/>
                  <a:uLnTx/>
                  <a:uFillTx/>
                  <a:latin typeface="+mn-ea"/>
                  <a:ea typeface="+mn-ea"/>
                </a:rPr>
                <a:t>パラレル度：</a:t>
              </a:r>
              <a:r>
                <a:rPr kumimoji="0" lang="en-US" altLang="ja-JP" sz="1200" b="0" i="0" u="none" strike="noStrike" kern="0" cap="none" spc="0" normalizeH="0" baseline="0" noProof="0" dirty="0" smtClean="0">
                  <a:ln>
                    <a:noFill/>
                  </a:ln>
                  <a:solidFill>
                    <a:sysClr val="windowText" lastClr="000000"/>
                  </a:solidFill>
                  <a:effectLst/>
                  <a:uLnTx/>
                  <a:uFillTx/>
                  <a:latin typeface="+mn-ea"/>
                  <a:ea typeface="+mn-ea"/>
                </a:rPr>
                <a:t>2</a:t>
              </a:r>
              <a:endParaRPr kumimoji="0" lang="ja-JP" altLang="en-US" sz="1200" b="0" i="0" u="none" strike="noStrike" kern="0" cap="none" spc="0" normalizeH="0" baseline="0" noProof="0" dirty="0">
                <a:ln>
                  <a:noFill/>
                </a:ln>
                <a:solidFill>
                  <a:sysClr val="windowText" lastClr="000000"/>
                </a:solidFill>
                <a:effectLst/>
                <a:uLnTx/>
                <a:uFillTx/>
                <a:latin typeface="+mn-ea"/>
                <a:ea typeface="+mn-ea"/>
              </a:endParaRPr>
            </a:p>
          </p:txBody>
        </p:sp>
        <p:sp>
          <p:nvSpPr>
            <p:cNvPr id="99" name="Rectangle 210"/>
            <p:cNvSpPr>
              <a:spLocks noChangeArrowheads="1"/>
            </p:cNvSpPr>
            <p:nvPr/>
          </p:nvSpPr>
          <p:spPr bwMode="auto">
            <a:xfrm>
              <a:off x="5753886" y="2848715"/>
              <a:ext cx="1433965" cy="313453"/>
            </a:xfrm>
            <a:prstGeom prst="rect">
              <a:avLst/>
            </a:prstGeom>
            <a:noFill/>
            <a:ln w="12700">
              <a:noFill/>
              <a:miter lim="800000"/>
              <a:headEnd type="none" w="sm" len="sm"/>
              <a:tailEnd type="none" w="sm" len="sm"/>
            </a:ln>
            <a:effectLst/>
          </p:spPr>
          <p:txBody>
            <a:bodyPr wrap="square" lIns="82114" tIns="41056" rIns="82114" bIns="41056">
              <a:spAutoFit/>
            </a:bodyPr>
            <a:lstStyle/>
            <a:p>
              <a:pPr marL="0" marR="0" lvl="0" indent="0" defTabSz="814388" eaLnBrk="0" fontAlgn="auto" latinLnBrk="0" hangingPunct="0">
                <a:lnSpc>
                  <a:spcPct val="100000"/>
                </a:lnSpc>
                <a:spcBef>
                  <a:spcPct val="0"/>
                </a:spcBef>
                <a:spcAft>
                  <a:spcPts val="0"/>
                </a:spcAft>
                <a:buClrTx/>
                <a:buSzTx/>
                <a:buFontTx/>
                <a:buNone/>
                <a:tabLst/>
                <a:defRPr/>
              </a:pPr>
              <a:r>
                <a:rPr kumimoji="0" lang="ja-JP" altLang="en-US" sz="1200" b="0" i="0" u="none" strike="noStrike" kern="0" cap="none" spc="0" normalizeH="0" baseline="0" noProof="0" dirty="0" smtClean="0">
                  <a:ln>
                    <a:noFill/>
                  </a:ln>
                  <a:solidFill>
                    <a:sysClr val="windowText" lastClr="000000"/>
                  </a:solidFill>
                  <a:effectLst/>
                  <a:uLnTx/>
                  <a:uFillTx/>
                  <a:latin typeface="+mn-ea"/>
                  <a:ea typeface="+mn-ea"/>
                </a:rPr>
                <a:t>パラレル度：</a:t>
              </a:r>
              <a:r>
                <a:rPr kumimoji="0" lang="en-US" altLang="ja-JP" sz="1200" b="0" i="0" u="none" strike="noStrike" kern="0" cap="none" spc="0" normalizeH="0" baseline="0" noProof="0" dirty="0" smtClean="0">
                  <a:ln>
                    <a:noFill/>
                  </a:ln>
                  <a:solidFill>
                    <a:sysClr val="windowText" lastClr="000000"/>
                  </a:solidFill>
                  <a:effectLst/>
                  <a:uLnTx/>
                  <a:uFillTx/>
                  <a:latin typeface="+mn-ea"/>
                  <a:ea typeface="+mn-ea"/>
                </a:rPr>
                <a:t>4</a:t>
              </a:r>
              <a:endParaRPr kumimoji="0" lang="ja-JP" altLang="en-US" sz="1200" b="0" i="0" u="none" strike="noStrike" kern="0" cap="none" spc="0" normalizeH="0" baseline="0" noProof="0" dirty="0">
                <a:ln>
                  <a:noFill/>
                </a:ln>
                <a:solidFill>
                  <a:sysClr val="windowText" lastClr="000000"/>
                </a:solidFill>
                <a:effectLst/>
                <a:uLnTx/>
                <a:uFillTx/>
                <a:latin typeface="+mn-ea"/>
                <a:ea typeface="+mn-ea"/>
              </a:endParaRPr>
            </a:p>
          </p:txBody>
        </p:sp>
      </p:grpSp>
      <p:sp>
        <p:nvSpPr>
          <p:cNvPr id="31" name="スライド番号プレースホルダ 30"/>
          <p:cNvSpPr>
            <a:spLocks noGrp="1"/>
          </p:cNvSpPr>
          <p:nvPr>
            <p:ph type="sldNum" sz="quarter" idx="12"/>
          </p:nvPr>
        </p:nvSpPr>
        <p:spPr/>
        <p:txBody>
          <a:bodyPr/>
          <a:lstStyle/>
          <a:p>
            <a:pPr>
              <a:defRPr/>
            </a:pPr>
            <a:fld id="{47645EBB-67B3-46AB-AC82-6F9B6AD9EB81}" type="slidenum">
              <a:rPr lang="en-US" altLang="ja-JP" smtClean="0"/>
              <a:pPr>
                <a:defRPr/>
              </a:pPr>
              <a:t>62</a:t>
            </a:fld>
            <a:endParaRPr lang="ja-JP" altLang="en-US" dirty="0"/>
          </a:p>
        </p:txBody>
      </p:sp>
      <p:sp>
        <p:nvSpPr>
          <p:cNvPr id="32" name="フッター プレースホルダ 31"/>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en-US" altLang="ja-JP" smtClean="0"/>
              <a:t>Exadata</a:t>
            </a:r>
            <a:r>
              <a:rPr lang="ja-JP" altLang="en-US" smtClean="0"/>
              <a:t>でのパラレル処理</a:t>
            </a:r>
            <a:endParaRPr lang="en-US" altLang="ja-JP" dirty="0" smtClean="0"/>
          </a:p>
        </p:txBody>
      </p:sp>
      <p:sp>
        <p:nvSpPr>
          <p:cNvPr id="84" name="コンテンツ プレースホルダ 25"/>
          <p:cNvSpPr>
            <a:spLocks noGrp="1"/>
          </p:cNvSpPr>
          <p:nvPr>
            <p:ph idx="1"/>
          </p:nvPr>
        </p:nvSpPr>
        <p:spPr>
          <a:xfrm>
            <a:off x="487524" y="1019900"/>
            <a:ext cx="8229600" cy="226386"/>
          </a:xfrm>
        </p:spPr>
        <p:txBody>
          <a:bodyPr>
            <a:normAutofit/>
          </a:bodyPr>
          <a:lstStyle/>
          <a:p>
            <a:pPr>
              <a:buNone/>
            </a:pPr>
            <a:r>
              <a:rPr lang="ja-JP" altLang="en-US" sz="1400" dirty="0" smtClean="0"/>
              <a:t>従来までのディスク装置に比べ、驚異的な</a:t>
            </a:r>
            <a:r>
              <a:rPr lang="en-US" altLang="ja-JP" sz="1400" dirty="0" smtClean="0"/>
              <a:t>I/O</a:t>
            </a:r>
            <a:r>
              <a:rPr lang="ja-JP" altLang="en-US" sz="1400" dirty="0" smtClean="0"/>
              <a:t>帯域とスマート・スキャンが効果的</a:t>
            </a:r>
            <a:endParaRPr lang="en-US" altLang="ja-JP" sz="1400" dirty="0" smtClean="0"/>
          </a:p>
        </p:txBody>
      </p:sp>
      <p:grpSp>
        <p:nvGrpSpPr>
          <p:cNvPr id="152" name="グループ化 151"/>
          <p:cNvGrpSpPr/>
          <p:nvPr/>
        </p:nvGrpSpPr>
        <p:grpSpPr>
          <a:xfrm>
            <a:off x="1166632" y="1400536"/>
            <a:ext cx="6553682" cy="3306545"/>
            <a:chOff x="629029" y="1313780"/>
            <a:chExt cx="7872061" cy="4987689"/>
          </a:xfrm>
        </p:grpSpPr>
        <p:grpSp>
          <p:nvGrpSpPr>
            <p:cNvPr id="153" name="Group 20"/>
            <p:cNvGrpSpPr>
              <a:grpSpLocks/>
            </p:cNvGrpSpPr>
            <p:nvPr/>
          </p:nvGrpSpPr>
          <p:grpSpPr bwMode="auto">
            <a:xfrm>
              <a:off x="1260764" y="3984643"/>
              <a:ext cx="1094509" cy="576263"/>
              <a:chOff x="1474" y="2614"/>
              <a:chExt cx="499" cy="363"/>
            </a:xfrm>
          </p:grpSpPr>
          <p:sp>
            <p:nvSpPr>
              <p:cNvPr id="205" name="AutoShape 21"/>
              <p:cNvSpPr>
                <a:spLocks noChangeArrowheads="1"/>
              </p:cNvSpPr>
              <p:nvPr/>
            </p:nvSpPr>
            <p:spPr bwMode="auto">
              <a:xfrm>
                <a:off x="1474" y="2614"/>
                <a:ext cx="499" cy="363"/>
              </a:xfrm>
              <a:prstGeom prst="can">
                <a:avLst>
                  <a:gd name="adj" fmla="val 25000"/>
                </a:avLst>
              </a:prstGeom>
              <a:gradFill rotWithShape="1">
                <a:gsLst>
                  <a:gs pos="0">
                    <a:srgbClr val="FFFF99"/>
                  </a:gs>
                  <a:gs pos="100000">
                    <a:srgbClr val="FFFF99">
                      <a:gamma/>
                      <a:shade val="46275"/>
                      <a:invGamma/>
                    </a:srgbClr>
                  </a:gs>
                </a:gsLst>
                <a:lin ang="0" scaled="1"/>
              </a:gradFill>
              <a:ln w="9525">
                <a:solidFill>
                  <a:srgbClr val="FF66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smtClean="0">
                  <a:ln>
                    <a:noFill/>
                  </a:ln>
                  <a:solidFill>
                    <a:sysClr val="windowText" lastClr="000000"/>
                  </a:solidFill>
                  <a:effectLst/>
                  <a:uLnTx/>
                  <a:uFillTx/>
                  <a:latin typeface="+mn-ea"/>
                  <a:ea typeface="+mn-ea"/>
                </a:endParaRPr>
              </a:p>
            </p:txBody>
          </p:sp>
          <p:sp>
            <p:nvSpPr>
              <p:cNvPr id="206" name="AutoShape 22"/>
              <p:cNvSpPr>
                <a:spLocks noChangeArrowheads="1"/>
              </p:cNvSpPr>
              <p:nvPr/>
            </p:nvSpPr>
            <p:spPr bwMode="auto">
              <a:xfrm>
                <a:off x="1474" y="2750"/>
                <a:ext cx="499" cy="136"/>
              </a:xfrm>
              <a:prstGeom prst="leftRightArrow">
                <a:avLst>
                  <a:gd name="adj1" fmla="val 50000"/>
                  <a:gd name="adj2" fmla="val 73382"/>
                </a:avLst>
              </a:prstGeom>
              <a:solidFill>
                <a:srgbClr val="FFCC00"/>
              </a:solidFill>
              <a:ln w="9525">
                <a:solidFill>
                  <a:srgbClr val="FF66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smtClean="0">
                  <a:ln>
                    <a:noFill/>
                  </a:ln>
                  <a:solidFill>
                    <a:sysClr val="windowText" lastClr="000000"/>
                  </a:solidFill>
                  <a:effectLst/>
                  <a:uLnTx/>
                  <a:uFillTx/>
                  <a:latin typeface="+mn-ea"/>
                  <a:ea typeface="+mn-ea"/>
                </a:endParaRPr>
              </a:p>
            </p:txBody>
          </p:sp>
        </p:grpSp>
        <p:sp>
          <p:nvSpPr>
            <p:cNvPr id="154" name="AutoShape 28"/>
            <p:cNvSpPr>
              <a:spLocks noChangeArrowheads="1"/>
            </p:cNvSpPr>
            <p:nvPr/>
          </p:nvSpPr>
          <p:spPr bwMode="auto">
            <a:xfrm>
              <a:off x="706582" y="5522858"/>
              <a:ext cx="2327563" cy="517714"/>
            </a:xfrm>
            <a:prstGeom prst="can">
              <a:avLst>
                <a:gd name="adj" fmla="val 25000"/>
              </a:avLst>
            </a:prstGeom>
            <a:gradFill rotWithShape="1">
              <a:gsLst>
                <a:gs pos="0">
                  <a:srgbClr val="FFCCFF"/>
                </a:gs>
                <a:gs pos="100000">
                  <a:srgbClr val="FFCCFF">
                    <a:gamma/>
                    <a:shade val="46275"/>
                    <a:invGamma/>
                  </a:srgbClr>
                </a:gs>
              </a:gsLst>
              <a:lin ang="0" scaled="1"/>
            </a:gradFill>
            <a:ln w="9525">
              <a:solidFill>
                <a:srgbClr val="FF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smtClean="0">
                <a:ln>
                  <a:noFill/>
                </a:ln>
                <a:solidFill>
                  <a:sysClr val="windowText" lastClr="000000"/>
                </a:solidFill>
                <a:effectLst/>
                <a:uLnTx/>
                <a:uFillTx/>
                <a:latin typeface="+mn-ea"/>
                <a:ea typeface="+mn-ea"/>
              </a:endParaRPr>
            </a:p>
          </p:txBody>
        </p:sp>
        <p:sp>
          <p:nvSpPr>
            <p:cNvPr id="155" name="AutoShape 29"/>
            <p:cNvSpPr>
              <a:spLocks noChangeArrowheads="1"/>
            </p:cNvSpPr>
            <p:nvPr/>
          </p:nvSpPr>
          <p:spPr bwMode="auto">
            <a:xfrm>
              <a:off x="706582" y="5721927"/>
              <a:ext cx="2327563" cy="193964"/>
            </a:xfrm>
            <a:prstGeom prst="leftRightArrow">
              <a:avLst>
                <a:gd name="adj1" fmla="val 50000"/>
                <a:gd name="adj2" fmla="val 100000"/>
              </a:avLst>
            </a:prstGeom>
            <a:solidFill>
              <a:srgbClr val="FF0000"/>
            </a:solidFill>
            <a:ln w="9525">
              <a:solidFill>
                <a:srgbClr val="FF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smtClean="0">
                <a:ln>
                  <a:noFill/>
                </a:ln>
                <a:solidFill>
                  <a:sysClr val="windowText" lastClr="000000"/>
                </a:solidFill>
                <a:effectLst/>
                <a:uLnTx/>
                <a:uFillTx/>
                <a:latin typeface="+mn-ea"/>
                <a:ea typeface="+mn-ea"/>
              </a:endParaRPr>
            </a:p>
          </p:txBody>
        </p:sp>
        <p:sp>
          <p:nvSpPr>
            <p:cNvPr id="156" name="AutoShape 39"/>
            <p:cNvSpPr>
              <a:spLocks noChangeArrowheads="1"/>
            </p:cNvSpPr>
            <p:nvPr/>
          </p:nvSpPr>
          <p:spPr bwMode="auto">
            <a:xfrm>
              <a:off x="1257697" y="3714752"/>
              <a:ext cx="1079500" cy="215900"/>
            </a:xfrm>
            <a:prstGeom prst="leftRightArrow">
              <a:avLst>
                <a:gd name="adj1" fmla="val 50000"/>
                <a:gd name="adj2" fmla="val 100000"/>
              </a:avLst>
            </a:prstGeom>
            <a:solidFill>
              <a:srgbClr val="0000FF"/>
            </a:solidFill>
            <a:ln w="9525">
              <a:solidFill>
                <a:srgbClr val="0000FF"/>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smtClean="0">
                <a:ln>
                  <a:noFill/>
                </a:ln>
                <a:solidFill>
                  <a:sysClr val="windowText" lastClr="000000"/>
                </a:solidFill>
                <a:effectLst/>
                <a:uLnTx/>
                <a:uFillTx/>
                <a:latin typeface="+mn-ea"/>
                <a:ea typeface="+mn-ea"/>
              </a:endParaRPr>
            </a:p>
          </p:txBody>
        </p:sp>
        <p:sp>
          <p:nvSpPr>
            <p:cNvPr id="157" name="AutoShape 45"/>
            <p:cNvSpPr>
              <a:spLocks noChangeArrowheads="1"/>
            </p:cNvSpPr>
            <p:nvPr/>
          </p:nvSpPr>
          <p:spPr bwMode="auto">
            <a:xfrm>
              <a:off x="1080654" y="4703781"/>
              <a:ext cx="1510145" cy="720725"/>
            </a:xfrm>
            <a:prstGeom prst="upArrow">
              <a:avLst>
                <a:gd name="adj1" fmla="val 46556"/>
                <a:gd name="adj2" fmla="val 39648"/>
              </a:avLst>
            </a:prstGeom>
            <a:solidFill>
              <a:srgbClr val="FFCC99"/>
            </a:solidFill>
            <a:ln w="9525">
              <a:solidFill>
                <a:srgbClr val="000000"/>
              </a:solidFill>
              <a:miter lim="800000"/>
              <a:headEnd/>
              <a:tailE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smtClean="0">
                <a:ln>
                  <a:noFill/>
                </a:ln>
                <a:solidFill>
                  <a:sysClr val="windowText" lastClr="000000"/>
                </a:solidFill>
                <a:effectLst/>
                <a:uLnTx/>
                <a:uFillTx/>
                <a:latin typeface="+mn-ea"/>
                <a:ea typeface="+mn-ea"/>
              </a:endParaRPr>
            </a:p>
          </p:txBody>
        </p:sp>
        <p:sp>
          <p:nvSpPr>
            <p:cNvPr id="158" name="Line 86"/>
            <p:cNvSpPr>
              <a:spLocks noChangeShapeType="1"/>
            </p:cNvSpPr>
            <p:nvPr/>
          </p:nvSpPr>
          <p:spPr bwMode="auto">
            <a:xfrm flipV="1">
              <a:off x="629029" y="1828800"/>
              <a:ext cx="12425" cy="1331958"/>
            </a:xfrm>
            <a:prstGeom prst="line">
              <a:avLst/>
            </a:prstGeom>
            <a:noFill/>
            <a:ln w="952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smtClean="0">
                <a:ln>
                  <a:noFill/>
                </a:ln>
                <a:solidFill>
                  <a:sysClr val="windowText" lastClr="000000"/>
                </a:solidFill>
                <a:effectLst/>
                <a:uLnTx/>
                <a:uFillTx/>
                <a:latin typeface="+mn-ea"/>
                <a:ea typeface="+mn-ea"/>
              </a:endParaRPr>
            </a:p>
          </p:txBody>
        </p:sp>
        <p:sp>
          <p:nvSpPr>
            <p:cNvPr id="159" name="Line 87"/>
            <p:cNvSpPr>
              <a:spLocks noChangeShapeType="1"/>
            </p:cNvSpPr>
            <p:nvPr/>
          </p:nvSpPr>
          <p:spPr bwMode="auto">
            <a:xfrm>
              <a:off x="629030" y="3160758"/>
              <a:ext cx="2786082" cy="2696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smtClean="0">
                <a:ln>
                  <a:noFill/>
                </a:ln>
                <a:solidFill>
                  <a:sysClr val="windowText" lastClr="000000"/>
                </a:solidFill>
                <a:effectLst/>
                <a:uLnTx/>
                <a:uFillTx/>
                <a:latin typeface="+mn-ea"/>
                <a:ea typeface="+mn-ea"/>
              </a:endParaRPr>
            </a:p>
          </p:txBody>
        </p:sp>
        <p:sp>
          <p:nvSpPr>
            <p:cNvPr id="160" name="AutoShape 40"/>
            <p:cNvSpPr>
              <a:spLocks noChangeArrowheads="1"/>
            </p:cNvSpPr>
            <p:nvPr/>
          </p:nvSpPr>
          <p:spPr bwMode="auto">
            <a:xfrm>
              <a:off x="1491045" y="2540022"/>
              <a:ext cx="431800" cy="647700"/>
            </a:xfrm>
            <a:prstGeom prst="cube">
              <a:avLst>
                <a:gd name="adj" fmla="val 25000"/>
              </a:avLst>
            </a:prstGeom>
            <a:solidFill>
              <a:srgbClr val="FFCC00"/>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a:ln>
                  <a:noFill/>
                </a:ln>
                <a:solidFill>
                  <a:sysClr val="windowText" lastClr="000000"/>
                </a:solidFill>
                <a:effectLst/>
                <a:uLnTx/>
                <a:uFillTx/>
                <a:latin typeface="+mn-ea"/>
                <a:ea typeface="+mn-ea"/>
              </a:endParaRPr>
            </a:p>
          </p:txBody>
        </p:sp>
        <p:sp>
          <p:nvSpPr>
            <p:cNvPr id="161" name="AutoShape 42"/>
            <p:cNvSpPr>
              <a:spLocks noChangeArrowheads="1"/>
            </p:cNvSpPr>
            <p:nvPr/>
          </p:nvSpPr>
          <p:spPr bwMode="auto">
            <a:xfrm>
              <a:off x="914782" y="2540022"/>
              <a:ext cx="431800" cy="647700"/>
            </a:xfrm>
            <a:prstGeom prst="cube">
              <a:avLst>
                <a:gd name="adj" fmla="val 25000"/>
              </a:avLst>
            </a:prstGeom>
            <a:solidFill>
              <a:srgbClr val="FFCC00"/>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a:ln>
                  <a:noFill/>
                </a:ln>
                <a:solidFill>
                  <a:sysClr val="windowText" lastClr="000000"/>
                </a:solidFill>
                <a:effectLst/>
                <a:uLnTx/>
                <a:uFillTx/>
                <a:latin typeface="+mn-ea"/>
                <a:ea typeface="+mn-ea"/>
              </a:endParaRPr>
            </a:p>
          </p:txBody>
        </p:sp>
        <p:sp>
          <p:nvSpPr>
            <p:cNvPr id="162" name="AutoShape 44"/>
            <p:cNvSpPr>
              <a:spLocks noChangeArrowheads="1"/>
            </p:cNvSpPr>
            <p:nvPr/>
          </p:nvSpPr>
          <p:spPr bwMode="auto">
            <a:xfrm>
              <a:off x="2643570" y="2540022"/>
              <a:ext cx="431800" cy="647700"/>
            </a:xfrm>
            <a:prstGeom prst="cube">
              <a:avLst>
                <a:gd name="adj" fmla="val 25000"/>
              </a:avLst>
            </a:prstGeom>
            <a:solidFill>
              <a:srgbClr val="FFCC00"/>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a:ln>
                  <a:noFill/>
                </a:ln>
                <a:solidFill>
                  <a:sysClr val="windowText" lastClr="000000"/>
                </a:solidFill>
                <a:effectLst/>
                <a:uLnTx/>
                <a:uFillTx/>
                <a:latin typeface="+mn-ea"/>
                <a:ea typeface="+mn-ea"/>
              </a:endParaRPr>
            </a:p>
          </p:txBody>
        </p:sp>
        <p:sp>
          <p:nvSpPr>
            <p:cNvPr id="163" name="AutoShape 45"/>
            <p:cNvSpPr>
              <a:spLocks noChangeArrowheads="1"/>
            </p:cNvSpPr>
            <p:nvPr/>
          </p:nvSpPr>
          <p:spPr bwMode="auto">
            <a:xfrm>
              <a:off x="2067307" y="2540022"/>
              <a:ext cx="431800" cy="647700"/>
            </a:xfrm>
            <a:prstGeom prst="cube">
              <a:avLst>
                <a:gd name="adj" fmla="val 25000"/>
              </a:avLst>
            </a:prstGeom>
            <a:solidFill>
              <a:srgbClr val="FFCC00"/>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a:ln>
                  <a:noFill/>
                </a:ln>
                <a:solidFill>
                  <a:sysClr val="windowText" lastClr="000000"/>
                </a:solidFill>
                <a:effectLst/>
                <a:uLnTx/>
                <a:uFillTx/>
                <a:latin typeface="+mn-ea"/>
                <a:ea typeface="+mn-ea"/>
              </a:endParaRPr>
            </a:p>
          </p:txBody>
        </p:sp>
        <p:sp>
          <p:nvSpPr>
            <p:cNvPr id="164" name="AutoShape 40"/>
            <p:cNvSpPr>
              <a:spLocks noChangeArrowheads="1"/>
            </p:cNvSpPr>
            <p:nvPr/>
          </p:nvSpPr>
          <p:spPr bwMode="auto">
            <a:xfrm>
              <a:off x="1491045" y="2003756"/>
              <a:ext cx="431800" cy="647700"/>
            </a:xfrm>
            <a:prstGeom prst="cube">
              <a:avLst>
                <a:gd name="adj" fmla="val 25000"/>
              </a:avLst>
            </a:prstGeom>
            <a:solidFill>
              <a:srgbClr val="FD0000">
                <a:lumMod val="20000"/>
                <a:lumOff val="80000"/>
              </a:srgbClr>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a:ln>
                  <a:noFill/>
                </a:ln>
                <a:solidFill>
                  <a:sysClr val="windowText" lastClr="000000"/>
                </a:solidFill>
                <a:effectLst/>
                <a:uLnTx/>
                <a:uFillTx/>
                <a:latin typeface="+mn-ea"/>
                <a:ea typeface="+mn-ea"/>
              </a:endParaRPr>
            </a:p>
          </p:txBody>
        </p:sp>
        <p:sp>
          <p:nvSpPr>
            <p:cNvPr id="165" name="AutoShape 42"/>
            <p:cNvSpPr>
              <a:spLocks noChangeArrowheads="1"/>
            </p:cNvSpPr>
            <p:nvPr/>
          </p:nvSpPr>
          <p:spPr bwMode="auto">
            <a:xfrm>
              <a:off x="914782" y="2003756"/>
              <a:ext cx="431800" cy="647700"/>
            </a:xfrm>
            <a:prstGeom prst="cube">
              <a:avLst>
                <a:gd name="adj" fmla="val 25000"/>
              </a:avLst>
            </a:prstGeom>
            <a:solidFill>
              <a:srgbClr val="FD0000">
                <a:lumMod val="20000"/>
                <a:lumOff val="80000"/>
              </a:srgbClr>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a:ln>
                  <a:noFill/>
                </a:ln>
                <a:solidFill>
                  <a:sysClr val="windowText" lastClr="000000"/>
                </a:solidFill>
                <a:effectLst/>
                <a:uLnTx/>
                <a:uFillTx/>
                <a:latin typeface="+mn-ea"/>
                <a:ea typeface="+mn-ea"/>
              </a:endParaRPr>
            </a:p>
          </p:txBody>
        </p:sp>
        <p:sp>
          <p:nvSpPr>
            <p:cNvPr id="166" name="AutoShape 44"/>
            <p:cNvSpPr>
              <a:spLocks noChangeArrowheads="1"/>
            </p:cNvSpPr>
            <p:nvPr/>
          </p:nvSpPr>
          <p:spPr bwMode="auto">
            <a:xfrm>
              <a:off x="2643570" y="2003756"/>
              <a:ext cx="431800" cy="647700"/>
            </a:xfrm>
            <a:prstGeom prst="cube">
              <a:avLst>
                <a:gd name="adj" fmla="val 25000"/>
              </a:avLst>
            </a:prstGeom>
            <a:solidFill>
              <a:srgbClr val="FD0000">
                <a:lumMod val="20000"/>
                <a:lumOff val="80000"/>
              </a:srgbClr>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a:ln>
                  <a:noFill/>
                </a:ln>
                <a:solidFill>
                  <a:sysClr val="windowText" lastClr="000000"/>
                </a:solidFill>
                <a:effectLst/>
                <a:uLnTx/>
                <a:uFillTx/>
                <a:latin typeface="+mn-ea"/>
                <a:ea typeface="+mn-ea"/>
              </a:endParaRPr>
            </a:p>
          </p:txBody>
        </p:sp>
        <p:sp>
          <p:nvSpPr>
            <p:cNvPr id="167" name="AutoShape 45"/>
            <p:cNvSpPr>
              <a:spLocks noChangeArrowheads="1"/>
            </p:cNvSpPr>
            <p:nvPr/>
          </p:nvSpPr>
          <p:spPr bwMode="auto">
            <a:xfrm>
              <a:off x="2067307" y="2003756"/>
              <a:ext cx="431800" cy="647700"/>
            </a:xfrm>
            <a:prstGeom prst="cube">
              <a:avLst>
                <a:gd name="adj" fmla="val 25000"/>
              </a:avLst>
            </a:prstGeom>
            <a:solidFill>
              <a:srgbClr val="FD0000">
                <a:lumMod val="20000"/>
                <a:lumOff val="80000"/>
              </a:srgbClr>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a:ln>
                  <a:noFill/>
                </a:ln>
                <a:solidFill>
                  <a:sysClr val="windowText" lastClr="000000"/>
                </a:solidFill>
                <a:effectLst/>
                <a:uLnTx/>
                <a:uFillTx/>
                <a:latin typeface="+mn-ea"/>
                <a:ea typeface="+mn-ea"/>
              </a:endParaRPr>
            </a:p>
          </p:txBody>
        </p:sp>
        <p:sp>
          <p:nvSpPr>
            <p:cNvPr id="168" name="Line 37"/>
            <p:cNvSpPr>
              <a:spLocks noChangeShapeType="1"/>
            </p:cNvSpPr>
            <p:nvPr/>
          </p:nvSpPr>
          <p:spPr bwMode="auto">
            <a:xfrm>
              <a:off x="5851539" y="3479818"/>
              <a:ext cx="0" cy="2089150"/>
            </a:xfrm>
            <a:prstGeom prst="line">
              <a:avLst/>
            </a:prstGeom>
            <a:noFill/>
            <a:ln w="9525">
              <a:solidFill>
                <a:srgbClr val="000000"/>
              </a:solidFill>
              <a:prstDash val="dash"/>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smtClean="0">
                <a:ln>
                  <a:noFill/>
                </a:ln>
                <a:solidFill>
                  <a:sysClr val="windowText" lastClr="000000"/>
                </a:solidFill>
                <a:effectLst/>
                <a:uLnTx/>
                <a:uFillTx/>
                <a:latin typeface="+mn-ea"/>
                <a:ea typeface="+mn-ea"/>
              </a:endParaRPr>
            </a:p>
          </p:txBody>
        </p:sp>
        <p:sp>
          <p:nvSpPr>
            <p:cNvPr id="169" name="Line 38"/>
            <p:cNvSpPr>
              <a:spLocks noChangeShapeType="1"/>
            </p:cNvSpPr>
            <p:nvPr/>
          </p:nvSpPr>
          <p:spPr bwMode="auto">
            <a:xfrm>
              <a:off x="8230206" y="3479818"/>
              <a:ext cx="0" cy="2089150"/>
            </a:xfrm>
            <a:prstGeom prst="line">
              <a:avLst/>
            </a:prstGeom>
            <a:noFill/>
            <a:ln w="9525">
              <a:solidFill>
                <a:srgbClr val="000000"/>
              </a:solidFill>
              <a:prstDash val="dash"/>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smtClean="0">
                <a:ln>
                  <a:noFill/>
                </a:ln>
                <a:solidFill>
                  <a:sysClr val="windowText" lastClr="000000"/>
                </a:solidFill>
                <a:effectLst/>
                <a:uLnTx/>
                <a:uFillTx/>
                <a:latin typeface="+mn-ea"/>
                <a:ea typeface="+mn-ea"/>
              </a:endParaRPr>
            </a:p>
          </p:txBody>
        </p:sp>
        <p:sp>
          <p:nvSpPr>
            <p:cNvPr id="170" name="AutoShape 39"/>
            <p:cNvSpPr>
              <a:spLocks noChangeArrowheads="1"/>
            </p:cNvSpPr>
            <p:nvPr/>
          </p:nvSpPr>
          <p:spPr bwMode="auto">
            <a:xfrm>
              <a:off x="5851538" y="3726873"/>
              <a:ext cx="2378061" cy="294251"/>
            </a:xfrm>
            <a:prstGeom prst="leftRightArrow">
              <a:avLst>
                <a:gd name="adj1" fmla="val 50000"/>
                <a:gd name="adj2" fmla="val 100000"/>
              </a:avLst>
            </a:prstGeom>
            <a:solidFill>
              <a:srgbClr val="0000FF"/>
            </a:solidFill>
            <a:ln w="9525">
              <a:solidFill>
                <a:srgbClr val="0000FF"/>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smtClean="0">
                <a:ln>
                  <a:noFill/>
                </a:ln>
                <a:solidFill>
                  <a:sysClr val="windowText" lastClr="000000"/>
                </a:solidFill>
                <a:effectLst/>
                <a:uLnTx/>
                <a:uFillTx/>
                <a:latin typeface="+mn-ea"/>
                <a:ea typeface="+mn-ea"/>
              </a:endParaRPr>
            </a:p>
          </p:txBody>
        </p:sp>
        <p:sp>
          <p:nvSpPr>
            <p:cNvPr id="171" name="Line 86"/>
            <p:cNvSpPr>
              <a:spLocks noChangeShapeType="1"/>
            </p:cNvSpPr>
            <p:nvPr/>
          </p:nvSpPr>
          <p:spPr bwMode="auto">
            <a:xfrm flipH="1" flipV="1">
              <a:off x="5699760" y="1737360"/>
              <a:ext cx="15248" cy="1419882"/>
            </a:xfrm>
            <a:prstGeom prst="line">
              <a:avLst/>
            </a:prstGeom>
            <a:noFill/>
            <a:ln w="9525">
              <a:solidFill>
                <a:srgbClr val="000000"/>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smtClean="0">
                <a:ln>
                  <a:noFill/>
                </a:ln>
                <a:solidFill>
                  <a:sysClr val="windowText" lastClr="000000"/>
                </a:solidFill>
                <a:effectLst/>
                <a:uLnTx/>
                <a:uFillTx/>
                <a:latin typeface="+mn-ea"/>
                <a:ea typeface="+mn-ea"/>
              </a:endParaRPr>
            </a:p>
          </p:txBody>
        </p:sp>
        <p:sp>
          <p:nvSpPr>
            <p:cNvPr id="172" name="Line 87"/>
            <p:cNvSpPr>
              <a:spLocks noChangeShapeType="1"/>
            </p:cNvSpPr>
            <p:nvPr/>
          </p:nvSpPr>
          <p:spPr bwMode="auto">
            <a:xfrm>
              <a:off x="5715008" y="3157242"/>
              <a:ext cx="2786082" cy="26964"/>
            </a:xfrm>
            <a:prstGeom prst="line">
              <a:avLst/>
            </a:prstGeom>
            <a:noFill/>
            <a:ln w="9525">
              <a:solidFill>
                <a:srgbClr val="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smtClean="0">
                <a:ln>
                  <a:noFill/>
                </a:ln>
                <a:solidFill>
                  <a:sysClr val="windowText" lastClr="000000"/>
                </a:solidFill>
                <a:effectLst/>
                <a:uLnTx/>
                <a:uFillTx/>
                <a:latin typeface="+mn-ea"/>
                <a:ea typeface="+mn-ea"/>
              </a:endParaRPr>
            </a:p>
          </p:txBody>
        </p:sp>
        <p:sp>
          <p:nvSpPr>
            <p:cNvPr id="173" name="AutoShape 40"/>
            <p:cNvSpPr>
              <a:spLocks noChangeArrowheads="1"/>
            </p:cNvSpPr>
            <p:nvPr/>
          </p:nvSpPr>
          <p:spPr bwMode="auto">
            <a:xfrm>
              <a:off x="6577023" y="2536506"/>
              <a:ext cx="431800" cy="647700"/>
            </a:xfrm>
            <a:prstGeom prst="cube">
              <a:avLst>
                <a:gd name="adj" fmla="val 25000"/>
              </a:avLst>
            </a:prstGeom>
            <a:solidFill>
              <a:srgbClr val="FFCC00"/>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a:ln>
                  <a:noFill/>
                </a:ln>
                <a:solidFill>
                  <a:sysClr val="windowText" lastClr="000000"/>
                </a:solidFill>
                <a:effectLst/>
                <a:uLnTx/>
                <a:uFillTx/>
                <a:latin typeface="+mn-ea"/>
                <a:ea typeface="+mn-ea"/>
              </a:endParaRPr>
            </a:p>
          </p:txBody>
        </p:sp>
        <p:sp>
          <p:nvSpPr>
            <p:cNvPr id="174" name="AutoShape 42"/>
            <p:cNvSpPr>
              <a:spLocks noChangeArrowheads="1"/>
            </p:cNvSpPr>
            <p:nvPr/>
          </p:nvSpPr>
          <p:spPr bwMode="auto">
            <a:xfrm>
              <a:off x="6000760" y="2536506"/>
              <a:ext cx="431800" cy="647700"/>
            </a:xfrm>
            <a:prstGeom prst="cube">
              <a:avLst>
                <a:gd name="adj" fmla="val 25000"/>
              </a:avLst>
            </a:prstGeom>
            <a:solidFill>
              <a:srgbClr val="FFCC00"/>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a:ln>
                  <a:noFill/>
                </a:ln>
                <a:solidFill>
                  <a:sysClr val="windowText" lastClr="000000"/>
                </a:solidFill>
                <a:effectLst/>
                <a:uLnTx/>
                <a:uFillTx/>
                <a:latin typeface="+mn-ea"/>
                <a:ea typeface="+mn-ea"/>
              </a:endParaRPr>
            </a:p>
          </p:txBody>
        </p:sp>
        <p:sp>
          <p:nvSpPr>
            <p:cNvPr id="175" name="AutoShape 44"/>
            <p:cNvSpPr>
              <a:spLocks noChangeArrowheads="1"/>
            </p:cNvSpPr>
            <p:nvPr/>
          </p:nvSpPr>
          <p:spPr bwMode="auto">
            <a:xfrm>
              <a:off x="7729548" y="2536506"/>
              <a:ext cx="431800" cy="647700"/>
            </a:xfrm>
            <a:prstGeom prst="cube">
              <a:avLst>
                <a:gd name="adj" fmla="val 25000"/>
              </a:avLst>
            </a:prstGeom>
            <a:solidFill>
              <a:srgbClr val="FFCC00"/>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a:ln>
                  <a:noFill/>
                </a:ln>
                <a:solidFill>
                  <a:sysClr val="windowText" lastClr="000000"/>
                </a:solidFill>
                <a:effectLst/>
                <a:uLnTx/>
                <a:uFillTx/>
                <a:latin typeface="+mn-ea"/>
                <a:ea typeface="+mn-ea"/>
              </a:endParaRPr>
            </a:p>
          </p:txBody>
        </p:sp>
        <p:sp>
          <p:nvSpPr>
            <p:cNvPr id="176" name="AutoShape 45"/>
            <p:cNvSpPr>
              <a:spLocks noChangeArrowheads="1"/>
            </p:cNvSpPr>
            <p:nvPr/>
          </p:nvSpPr>
          <p:spPr bwMode="auto">
            <a:xfrm>
              <a:off x="7153285" y="2536506"/>
              <a:ext cx="431800" cy="647700"/>
            </a:xfrm>
            <a:prstGeom prst="cube">
              <a:avLst>
                <a:gd name="adj" fmla="val 25000"/>
              </a:avLst>
            </a:prstGeom>
            <a:solidFill>
              <a:srgbClr val="FFCC00"/>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a:ln>
                  <a:noFill/>
                </a:ln>
                <a:solidFill>
                  <a:sysClr val="windowText" lastClr="000000"/>
                </a:solidFill>
                <a:effectLst/>
                <a:uLnTx/>
                <a:uFillTx/>
                <a:latin typeface="+mn-ea"/>
                <a:ea typeface="+mn-ea"/>
              </a:endParaRPr>
            </a:p>
          </p:txBody>
        </p:sp>
        <p:sp>
          <p:nvSpPr>
            <p:cNvPr id="177" name="AutoShape 45"/>
            <p:cNvSpPr>
              <a:spLocks noChangeArrowheads="1"/>
            </p:cNvSpPr>
            <p:nvPr/>
          </p:nvSpPr>
          <p:spPr bwMode="auto">
            <a:xfrm>
              <a:off x="5868421" y="4690355"/>
              <a:ext cx="2388888" cy="577849"/>
            </a:xfrm>
            <a:prstGeom prst="upArrow">
              <a:avLst>
                <a:gd name="adj1" fmla="val 77874"/>
                <a:gd name="adj2" fmla="val 39648"/>
              </a:avLst>
            </a:prstGeom>
            <a:solidFill>
              <a:srgbClr val="FFCC99"/>
            </a:solidFill>
            <a:ln w="9525">
              <a:solidFill>
                <a:srgbClr val="000000"/>
              </a:solidFill>
              <a:miter lim="800000"/>
              <a:headEnd/>
              <a:tailEnd/>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smtClean="0">
                <a:ln>
                  <a:noFill/>
                </a:ln>
                <a:solidFill>
                  <a:sysClr val="windowText" lastClr="000000"/>
                </a:solidFill>
                <a:effectLst/>
                <a:uLnTx/>
                <a:uFillTx/>
                <a:latin typeface="+mn-ea"/>
                <a:ea typeface="+mn-ea"/>
              </a:endParaRPr>
            </a:p>
          </p:txBody>
        </p:sp>
        <p:sp>
          <p:nvSpPr>
            <p:cNvPr id="178" name="AutoShape 41"/>
            <p:cNvSpPr>
              <a:spLocks noChangeArrowheads="1"/>
            </p:cNvSpPr>
            <p:nvPr/>
          </p:nvSpPr>
          <p:spPr bwMode="auto">
            <a:xfrm>
              <a:off x="7163763" y="1980238"/>
              <a:ext cx="431800" cy="647700"/>
            </a:xfrm>
            <a:prstGeom prst="cube">
              <a:avLst>
                <a:gd name="adj" fmla="val 25000"/>
              </a:avLst>
            </a:prstGeom>
            <a:noFill/>
            <a:ln w="9525">
              <a:solidFill>
                <a:srgbClr val="000000"/>
              </a:solidFill>
              <a:prstDash val="dash"/>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a:ln>
                  <a:noFill/>
                </a:ln>
                <a:solidFill>
                  <a:sysClr val="windowText" lastClr="000000"/>
                </a:solidFill>
                <a:effectLst/>
                <a:uLnTx/>
                <a:uFillTx/>
                <a:latin typeface="+mn-ea"/>
                <a:ea typeface="+mn-ea"/>
              </a:endParaRPr>
            </a:p>
          </p:txBody>
        </p:sp>
        <p:sp>
          <p:nvSpPr>
            <p:cNvPr id="179" name="AutoShape 43"/>
            <p:cNvSpPr>
              <a:spLocks noChangeArrowheads="1"/>
            </p:cNvSpPr>
            <p:nvPr/>
          </p:nvSpPr>
          <p:spPr bwMode="auto">
            <a:xfrm>
              <a:off x="6011238" y="1980238"/>
              <a:ext cx="431800" cy="647700"/>
            </a:xfrm>
            <a:prstGeom prst="cube">
              <a:avLst>
                <a:gd name="adj" fmla="val 25000"/>
              </a:avLst>
            </a:prstGeom>
            <a:noFill/>
            <a:ln w="9525">
              <a:solidFill>
                <a:srgbClr val="000000"/>
              </a:solidFill>
              <a:prstDash val="dash"/>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a:ln>
                  <a:noFill/>
                </a:ln>
                <a:solidFill>
                  <a:sysClr val="windowText" lastClr="000000"/>
                </a:solidFill>
                <a:effectLst/>
                <a:uLnTx/>
                <a:uFillTx/>
                <a:latin typeface="+mn-ea"/>
                <a:ea typeface="+mn-ea"/>
              </a:endParaRPr>
            </a:p>
          </p:txBody>
        </p:sp>
        <p:sp>
          <p:nvSpPr>
            <p:cNvPr id="180" name="AutoShape 41"/>
            <p:cNvSpPr>
              <a:spLocks noChangeArrowheads="1"/>
            </p:cNvSpPr>
            <p:nvPr/>
          </p:nvSpPr>
          <p:spPr bwMode="auto">
            <a:xfrm>
              <a:off x="7724789" y="2000240"/>
              <a:ext cx="431800" cy="647700"/>
            </a:xfrm>
            <a:prstGeom prst="cube">
              <a:avLst>
                <a:gd name="adj" fmla="val 25000"/>
              </a:avLst>
            </a:prstGeom>
            <a:noFill/>
            <a:ln w="9525">
              <a:solidFill>
                <a:srgbClr val="000000"/>
              </a:solidFill>
              <a:prstDash val="dash"/>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a:ln>
                  <a:noFill/>
                </a:ln>
                <a:solidFill>
                  <a:sysClr val="windowText" lastClr="000000"/>
                </a:solidFill>
                <a:effectLst/>
                <a:uLnTx/>
                <a:uFillTx/>
                <a:latin typeface="+mn-ea"/>
                <a:ea typeface="+mn-ea"/>
              </a:endParaRPr>
            </a:p>
          </p:txBody>
        </p:sp>
        <p:sp>
          <p:nvSpPr>
            <p:cNvPr id="181" name="AutoShape 43"/>
            <p:cNvSpPr>
              <a:spLocks noChangeArrowheads="1"/>
            </p:cNvSpPr>
            <p:nvPr/>
          </p:nvSpPr>
          <p:spPr bwMode="auto">
            <a:xfrm>
              <a:off x="6572264" y="2000240"/>
              <a:ext cx="431800" cy="647700"/>
            </a:xfrm>
            <a:prstGeom prst="cube">
              <a:avLst>
                <a:gd name="adj" fmla="val 25000"/>
              </a:avLst>
            </a:prstGeom>
            <a:noFill/>
            <a:ln w="9525">
              <a:solidFill>
                <a:srgbClr val="000000"/>
              </a:solidFill>
              <a:prstDash val="dash"/>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050" b="0" i="0" u="none" strike="noStrike" kern="0" cap="none" spc="0" normalizeH="0" baseline="0" noProof="0">
                <a:ln>
                  <a:noFill/>
                </a:ln>
                <a:solidFill>
                  <a:sysClr val="windowText" lastClr="000000"/>
                </a:solidFill>
                <a:effectLst/>
                <a:uLnTx/>
                <a:uFillTx/>
                <a:latin typeface="+mn-ea"/>
                <a:ea typeface="+mn-ea"/>
              </a:endParaRPr>
            </a:p>
          </p:txBody>
        </p:sp>
        <p:sp>
          <p:nvSpPr>
            <p:cNvPr id="182" name="テキスト ボックス 181"/>
            <p:cNvSpPr txBox="1"/>
            <p:nvPr/>
          </p:nvSpPr>
          <p:spPr>
            <a:xfrm>
              <a:off x="1264864" y="1313780"/>
              <a:ext cx="1571637" cy="464260"/>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smtClean="0">
                  <a:ln>
                    <a:noFill/>
                  </a:ln>
                  <a:solidFill>
                    <a:srgbClr val="000000"/>
                  </a:solidFill>
                  <a:effectLst/>
                  <a:uLnTx/>
                  <a:uFillTx/>
                  <a:latin typeface="+mn-ea"/>
                  <a:ea typeface="+mn-ea"/>
                  <a:cs typeface="+mn-cs"/>
                </a:rPr>
                <a:t>従来</a:t>
              </a:r>
              <a:endParaRPr kumimoji="0" lang="en-US" altLang="ja-JP" sz="1400" b="0" i="0" u="none" strike="noStrike" kern="0" cap="none" spc="0" normalizeH="0" baseline="0" noProof="0" dirty="0" smtClean="0">
                <a:ln>
                  <a:noFill/>
                </a:ln>
                <a:solidFill>
                  <a:srgbClr val="000000"/>
                </a:solidFill>
                <a:effectLst/>
                <a:uLnTx/>
                <a:uFillTx/>
                <a:latin typeface="+mn-ea"/>
                <a:ea typeface="+mn-ea"/>
                <a:cs typeface="+mn-cs"/>
              </a:endParaRPr>
            </a:p>
          </p:txBody>
        </p:sp>
        <p:pic>
          <p:nvPicPr>
            <p:cNvPr id="183" name="Picture 2" descr="Computer: Chip Set"/>
            <p:cNvPicPr>
              <a:picLocks noChangeAspect="1" noChangeArrowheads="1"/>
            </p:cNvPicPr>
            <p:nvPr/>
          </p:nvPicPr>
          <p:blipFill>
            <a:blip r:embed="rId3"/>
            <a:srcRect/>
            <a:stretch>
              <a:fillRect/>
            </a:stretch>
          </p:blipFill>
          <p:spPr bwMode="auto">
            <a:xfrm>
              <a:off x="834429" y="3186545"/>
              <a:ext cx="552252" cy="299461"/>
            </a:xfrm>
            <a:prstGeom prst="rect">
              <a:avLst/>
            </a:prstGeom>
            <a:noFill/>
          </p:spPr>
        </p:pic>
        <p:pic>
          <p:nvPicPr>
            <p:cNvPr id="184" name="Picture 2" descr="Computer: Chip Set"/>
            <p:cNvPicPr>
              <a:picLocks noChangeAspect="1" noChangeArrowheads="1"/>
            </p:cNvPicPr>
            <p:nvPr/>
          </p:nvPicPr>
          <p:blipFill>
            <a:blip r:embed="rId3"/>
            <a:srcRect/>
            <a:stretch>
              <a:fillRect/>
            </a:stretch>
          </p:blipFill>
          <p:spPr bwMode="auto">
            <a:xfrm>
              <a:off x="1402479" y="3214250"/>
              <a:ext cx="552252" cy="299461"/>
            </a:xfrm>
            <a:prstGeom prst="rect">
              <a:avLst/>
            </a:prstGeom>
            <a:noFill/>
          </p:spPr>
        </p:pic>
        <p:pic>
          <p:nvPicPr>
            <p:cNvPr id="185" name="Picture 2" descr="Computer: Chip Set"/>
            <p:cNvPicPr>
              <a:picLocks noChangeAspect="1" noChangeArrowheads="1"/>
            </p:cNvPicPr>
            <p:nvPr/>
          </p:nvPicPr>
          <p:blipFill>
            <a:blip r:embed="rId3"/>
            <a:srcRect/>
            <a:stretch>
              <a:fillRect/>
            </a:stretch>
          </p:blipFill>
          <p:spPr bwMode="auto">
            <a:xfrm>
              <a:off x="1984384" y="3228100"/>
              <a:ext cx="552252" cy="299461"/>
            </a:xfrm>
            <a:prstGeom prst="rect">
              <a:avLst/>
            </a:prstGeom>
            <a:noFill/>
          </p:spPr>
        </p:pic>
        <p:pic>
          <p:nvPicPr>
            <p:cNvPr id="186" name="Picture 2" descr="Computer: Chip Set"/>
            <p:cNvPicPr>
              <a:picLocks noChangeAspect="1" noChangeArrowheads="1"/>
            </p:cNvPicPr>
            <p:nvPr/>
          </p:nvPicPr>
          <p:blipFill>
            <a:blip r:embed="rId3"/>
            <a:srcRect/>
            <a:stretch>
              <a:fillRect/>
            </a:stretch>
          </p:blipFill>
          <p:spPr bwMode="auto">
            <a:xfrm>
              <a:off x="2566289" y="3228095"/>
              <a:ext cx="552252" cy="299461"/>
            </a:xfrm>
            <a:prstGeom prst="rect">
              <a:avLst/>
            </a:prstGeom>
            <a:noFill/>
          </p:spPr>
        </p:pic>
        <p:cxnSp>
          <p:nvCxnSpPr>
            <p:cNvPr id="187" name="直線コネクタ 186"/>
            <p:cNvCxnSpPr/>
            <p:nvPr/>
          </p:nvCxnSpPr>
          <p:spPr bwMode="auto">
            <a:xfrm rot="16200000" flipH="1">
              <a:off x="692727" y="4156363"/>
              <a:ext cx="983672" cy="13855"/>
            </a:xfrm>
            <a:prstGeom prst="line">
              <a:avLst/>
            </a:prstGeom>
            <a:noFill/>
            <a:ln w="9525" cap="flat" cmpd="sng" algn="ctr">
              <a:solidFill>
                <a:srgbClr val="000000">
                  <a:shade val="95000"/>
                  <a:satMod val="105000"/>
                </a:srgbClr>
              </a:solidFill>
              <a:prstDash val="dash"/>
              <a:headEnd type="none" w="med" len="med"/>
              <a:tailEnd type="none" w="med" len="med"/>
            </a:ln>
            <a:effectLst/>
          </p:spPr>
        </p:cxnSp>
        <p:cxnSp>
          <p:nvCxnSpPr>
            <p:cNvPr id="188" name="直線コネクタ 187"/>
            <p:cNvCxnSpPr/>
            <p:nvPr/>
          </p:nvCxnSpPr>
          <p:spPr bwMode="auto">
            <a:xfrm rot="5400000">
              <a:off x="574965" y="4828312"/>
              <a:ext cx="803563" cy="457199"/>
            </a:xfrm>
            <a:prstGeom prst="line">
              <a:avLst/>
            </a:prstGeom>
            <a:noFill/>
            <a:ln w="9525" cap="flat" cmpd="sng" algn="ctr">
              <a:solidFill>
                <a:srgbClr val="000000">
                  <a:shade val="95000"/>
                  <a:satMod val="105000"/>
                </a:srgbClr>
              </a:solidFill>
              <a:prstDash val="dash"/>
              <a:headEnd type="none" w="med" len="med"/>
              <a:tailEnd type="none" w="med" len="med"/>
            </a:ln>
            <a:effectLst/>
          </p:spPr>
        </p:cxnSp>
        <p:cxnSp>
          <p:nvCxnSpPr>
            <p:cNvPr id="189" name="直線コネクタ 188"/>
            <p:cNvCxnSpPr/>
            <p:nvPr/>
          </p:nvCxnSpPr>
          <p:spPr bwMode="auto">
            <a:xfrm rot="5400000">
              <a:off x="1911927" y="4225636"/>
              <a:ext cx="983672" cy="13855"/>
            </a:xfrm>
            <a:prstGeom prst="line">
              <a:avLst/>
            </a:prstGeom>
            <a:noFill/>
            <a:ln w="9525" cap="flat" cmpd="sng" algn="ctr">
              <a:solidFill>
                <a:srgbClr val="000000">
                  <a:shade val="95000"/>
                  <a:satMod val="105000"/>
                </a:srgbClr>
              </a:solidFill>
              <a:prstDash val="dash"/>
              <a:headEnd type="none" w="med" len="med"/>
              <a:tailEnd type="none" w="med" len="med"/>
            </a:ln>
            <a:effectLst/>
          </p:spPr>
        </p:cxnSp>
        <p:cxnSp>
          <p:nvCxnSpPr>
            <p:cNvPr id="190" name="直線コネクタ 189"/>
            <p:cNvCxnSpPr/>
            <p:nvPr/>
          </p:nvCxnSpPr>
          <p:spPr bwMode="auto">
            <a:xfrm rot="16200000" flipH="1">
              <a:off x="2223656" y="4814458"/>
              <a:ext cx="803563" cy="457199"/>
            </a:xfrm>
            <a:prstGeom prst="line">
              <a:avLst/>
            </a:prstGeom>
            <a:noFill/>
            <a:ln w="9525" cap="flat" cmpd="sng" algn="ctr">
              <a:solidFill>
                <a:srgbClr val="000000">
                  <a:shade val="95000"/>
                  <a:satMod val="105000"/>
                </a:srgbClr>
              </a:solidFill>
              <a:prstDash val="dash"/>
              <a:headEnd type="none" w="med" len="med"/>
              <a:tailEnd type="none" w="med" len="med"/>
            </a:ln>
            <a:effectLst/>
          </p:spPr>
        </p:cxnSp>
        <p:sp>
          <p:nvSpPr>
            <p:cNvPr id="191" name="右中かっこ 190"/>
            <p:cNvSpPr/>
            <p:nvPr/>
          </p:nvSpPr>
          <p:spPr bwMode="auto">
            <a:xfrm>
              <a:off x="3172693" y="2022764"/>
              <a:ext cx="263237" cy="498763"/>
            </a:xfrm>
            <a:prstGeom prst="rightBrace">
              <a:avLst/>
            </a:prstGeom>
            <a:noFill/>
            <a:ln w="9525" cap="flat" cmpd="sng" algn="ctr">
              <a:solidFill>
                <a:srgbClr val="000000">
                  <a:shade val="95000"/>
                  <a:satMod val="105000"/>
                </a:srgbClr>
              </a:solidFill>
              <a:prstDash val="solid"/>
              <a:headEnd type="none" w="med" len="med"/>
              <a:tailEnd type="none" w="med" len="med"/>
            </a:ln>
            <a:effectLst/>
          </p:spPr>
          <p:txBody>
            <a:bodyPr vert="horz" wrap="square" lIns="92075" tIns="46038" rIns="92075" bIns="46038" numCol="1" rtlCol="0" anchor="t" anchorCtr="0" compatLnSpc="1">
              <a:prstTxWarp prst="textNoShape">
                <a:avLst/>
              </a:prstTxWarp>
              <a:noAutofit/>
            </a:bodyPr>
            <a:lstStyle/>
            <a:p>
              <a:pPr marL="119063" marR="0" lvl="0" indent="-119063" algn="ctr" defTabSz="914400" rtl="0" eaLnBrk="1" fontAlgn="base" latinLnBrk="0" hangingPunct="1">
                <a:lnSpc>
                  <a:spcPct val="90000"/>
                </a:lnSpc>
                <a:spcBef>
                  <a:spcPct val="50000"/>
                </a:spcBef>
                <a:spcAft>
                  <a:spcPct val="0"/>
                </a:spcAft>
                <a:buClr>
                  <a:srgbClr val="FD0000"/>
                </a:buClr>
                <a:buSzTx/>
                <a:buFontTx/>
                <a:buNone/>
                <a:tabLst/>
                <a:defRPr/>
              </a:pPr>
              <a:endParaRPr kumimoji="0" lang="ja-JP" altLang="en-US" sz="1050" b="0" i="0" u="none" strike="noStrike" kern="0" cap="none" spc="0" normalizeH="0" baseline="0" noProof="0">
                <a:ln>
                  <a:noFill/>
                </a:ln>
                <a:solidFill>
                  <a:srgbClr val="000000"/>
                </a:solidFill>
                <a:effectLst/>
                <a:uLnTx/>
                <a:uFillTx/>
                <a:latin typeface="+mn-ea"/>
                <a:ea typeface="+mn-ea"/>
                <a:cs typeface="+mn-cs"/>
              </a:endParaRPr>
            </a:p>
          </p:txBody>
        </p:sp>
        <p:sp>
          <p:nvSpPr>
            <p:cNvPr id="192" name="右中かっこ 191"/>
            <p:cNvSpPr/>
            <p:nvPr/>
          </p:nvSpPr>
          <p:spPr bwMode="auto">
            <a:xfrm>
              <a:off x="3186543" y="2590814"/>
              <a:ext cx="263237" cy="498763"/>
            </a:xfrm>
            <a:prstGeom prst="rightBrace">
              <a:avLst/>
            </a:prstGeom>
            <a:noFill/>
            <a:ln w="9525" cap="flat" cmpd="sng" algn="ctr">
              <a:solidFill>
                <a:srgbClr val="000000">
                  <a:shade val="95000"/>
                  <a:satMod val="105000"/>
                </a:srgbClr>
              </a:solidFill>
              <a:prstDash val="solid"/>
              <a:headEnd type="none" w="med" len="med"/>
              <a:tailEnd type="none" w="med" len="med"/>
            </a:ln>
            <a:effectLst/>
          </p:spPr>
          <p:txBody>
            <a:bodyPr vert="horz" wrap="square" lIns="92075" tIns="46038" rIns="92075" bIns="46038" numCol="1" rtlCol="0" anchor="t" anchorCtr="0" compatLnSpc="1">
              <a:prstTxWarp prst="textNoShape">
                <a:avLst/>
              </a:prstTxWarp>
              <a:noAutofit/>
            </a:bodyPr>
            <a:lstStyle/>
            <a:p>
              <a:pPr marL="119063" marR="0" lvl="0" indent="-119063" algn="ctr" defTabSz="914400" rtl="0" eaLnBrk="1" fontAlgn="base" latinLnBrk="0" hangingPunct="1">
                <a:lnSpc>
                  <a:spcPct val="90000"/>
                </a:lnSpc>
                <a:spcBef>
                  <a:spcPct val="50000"/>
                </a:spcBef>
                <a:spcAft>
                  <a:spcPct val="0"/>
                </a:spcAft>
                <a:buClr>
                  <a:srgbClr val="FD0000"/>
                </a:buClr>
                <a:buSzTx/>
                <a:buFontTx/>
                <a:buNone/>
                <a:tabLst/>
                <a:defRPr/>
              </a:pPr>
              <a:endParaRPr kumimoji="0" lang="ja-JP" altLang="en-US" sz="1050" b="0" i="0" u="none" strike="noStrike" kern="0" cap="none" spc="0" normalizeH="0" baseline="0" noProof="0">
                <a:ln>
                  <a:noFill/>
                </a:ln>
                <a:solidFill>
                  <a:srgbClr val="000000"/>
                </a:solidFill>
                <a:effectLst/>
                <a:uLnTx/>
                <a:uFillTx/>
                <a:latin typeface="+mn-ea"/>
                <a:ea typeface="+mn-ea"/>
                <a:cs typeface="+mn-cs"/>
              </a:endParaRPr>
            </a:p>
          </p:txBody>
        </p:sp>
        <p:sp>
          <p:nvSpPr>
            <p:cNvPr id="193" name="テキスト ボックス 192"/>
            <p:cNvSpPr txBox="1"/>
            <p:nvPr/>
          </p:nvSpPr>
          <p:spPr>
            <a:xfrm>
              <a:off x="3401341" y="2133601"/>
              <a:ext cx="1057469" cy="38301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050" b="0" i="0" u="none" strike="noStrike" kern="0" cap="none" spc="0" normalizeH="0" baseline="0" noProof="0" dirty="0" smtClean="0">
                  <a:ln>
                    <a:noFill/>
                  </a:ln>
                  <a:solidFill>
                    <a:sysClr val="windowText" lastClr="000000"/>
                  </a:solidFill>
                  <a:effectLst/>
                  <a:uLnTx/>
                  <a:uFillTx/>
                  <a:latin typeface="+mn-lt"/>
                  <a:ea typeface="+mn-ea"/>
                </a:rPr>
                <a:t>I/O</a:t>
              </a:r>
              <a:r>
                <a:rPr kumimoji="1" lang="ja-JP" altLang="en-US" sz="1050" b="0" i="0" u="none" strike="noStrike" kern="0" cap="none" spc="0" normalizeH="0" baseline="0" noProof="0" dirty="0" smtClean="0">
                  <a:ln>
                    <a:noFill/>
                  </a:ln>
                  <a:solidFill>
                    <a:sysClr val="windowText" lastClr="000000"/>
                  </a:solidFill>
                  <a:effectLst/>
                  <a:uLnTx/>
                  <a:uFillTx/>
                  <a:latin typeface="+mn-lt"/>
                  <a:ea typeface="+mn-ea"/>
                </a:rPr>
                <a:t>待ち時間</a:t>
              </a:r>
              <a:endParaRPr kumimoji="1" lang="ja-JP" altLang="en-US" sz="1050" b="0" i="0" u="none" strike="noStrike" kern="0" cap="none" spc="0" normalizeH="0" baseline="0" noProof="0" dirty="0">
                <a:ln>
                  <a:noFill/>
                </a:ln>
                <a:solidFill>
                  <a:sysClr val="windowText" lastClr="000000"/>
                </a:solidFill>
                <a:effectLst/>
                <a:uLnTx/>
                <a:uFillTx/>
                <a:latin typeface="+mn-lt"/>
                <a:ea typeface="+mn-ea"/>
              </a:endParaRPr>
            </a:p>
          </p:txBody>
        </p:sp>
        <p:sp>
          <p:nvSpPr>
            <p:cNvPr id="194" name="テキスト ボックス 193"/>
            <p:cNvSpPr txBox="1"/>
            <p:nvPr/>
          </p:nvSpPr>
          <p:spPr>
            <a:xfrm>
              <a:off x="3414396" y="2701637"/>
              <a:ext cx="1142190" cy="38301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050" b="0" i="0" u="none" strike="noStrike" kern="0" cap="none" spc="0" normalizeH="0" baseline="0" noProof="0" dirty="0" smtClean="0">
                  <a:ln>
                    <a:noFill/>
                  </a:ln>
                  <a:solidFill>
                    <a:sysClr val="windowText" lastClr="000000"/>
                  </a:solidFill>
                  <a:effectLst/>
                  <a:uLnTx/>
                  <a:uFillTx/>
                  <a:latin typeface="+mn-lt"/>
                  <a:ea typeface="+mn-ea"/>
                </a:rPr>
                <a:t>CPU</a:t>
              </a:r>
              <a:r>
                <a:rPr kumimoji="1" lang="ja-JP" altLang="en-US" sz="1050" b="0" i="0" u="none" strike="noStrike" kern="0" cap="none" spc="0" normalizeH="0" baseline="0" noProof="0" dirty="0" smtClean="0">
                  <a:ln>
                    <a:noFill/>
                  </a:ln>
                  <a:solidFill>
                    <a:sysClr val="windowText" lastClr="000000"/>
                  </a:solidFill>
                  <a:effectLst/>
                  <a:uLnTx/>
                  <a:uFillTx/>
                  <a:latin typeface="+mn-lt"/>
                  <a:ea typeface="+mn-ea"/>
                </a:rPr>
                <a:t>処理時間</a:t>
              </a:r>
              <a:endParaRPr kumimoji="1" lang="ja-JP" altLang="en-US" sz="1050" b="0" i="0" u="none" strike="noStrike" kern="0" cap="none" spc="0" normalizeH="0" baseline="0" noProof="0" dirty="0">
                <a:ln>
                  <a:noFill/>
                </a:ln>
                <a:solidFill>
                  <a:sysClr val="windowText" lastClr="000000"/>
                </a:solidFill>
                <a:effectLst/>
                <a:uLnTx/>
                <a:uFillTx/>
                <a:latin typeface="+mn-lt"/>
                <a:ea typeface="+mn-ea"/>
              </a:endParaRPr>
            </a:p>
          </p:txBody>
        </p:sp>
        <p:pic>
          <p:nvPicPr>
            <p:cNvPr id="195" name="Picture 2" descr="Computer: Chip Set"/>
            <p:cNvPicPr>
              <a:picLocks noChangeAspect="1" noChangeArrowheads="1"/>
            </p:cNvPicPr>
            <p:nvPr/>
          </p:nvPicPr>
          <p:blipFill>
            <a:blip r:embed="rId3"/>
            <a:srcRect/>
            <a:stretch>
              <a:fillRect/>
            </a:stretch>
          </p:blipFill>
          <p:spPr bwMode="auto">
            <a:xfrm>
              <a:off x="5932915" y="3158831"/>
              <a:ext cx="552252" cy="299461"/>
            </a:xfrm>
            <a:prstGeom prst="rect">
              <a:avLst/>
            </a:prstGeom>
            <a:noFill/>
          </p:spPr>
        </p:pic>
        <p:pic>
          <p:nvPicPr>
            <p:cNvPr id="196" name="Picture 2" descr="Computer: Chip Set"/>
            <p:cNvPicPr>
              <a:picLocks noChangeAspect="1" noChangeArrowheads="1"/>
            </p:cNvPicPr>
            <p:nvPr/>
          </p:nvPicPr>
          <p:blipFill>
            <a:blip r:embed="rId3"/>
            <a:srcRect/>
            <a:stretch>
              <a:fillRect/>
            </a:stretch>
          </p:blipFill>
          <p:spPr bwMode="auto">
            <a:xfrm>
              <a:off x="6500965" y="3186536"/>
              <a:ext cx="552252" cy="299461"/>
            </a:xfrm>
            <a:prstGeom prst="rect">
              <a:avLst/>
            </a:prstGeom>
            <a:noFill/>
          </p:spPr>
        </p:pic>
        <p:pic>
          <p:nvPicPr>
            <p:cNvPr id="197" name="Picture 2" descr="Computer: Chip Set"/>
            <p:cNvPicPr>
              <a:picLocks noChangeAspect="1" noChangeArrowheads="1"/>
            </p:cNvPicPr>
            <p:nvPr/>
          </p:nvPicPr>
          <p:blipFill>
            <a:blip r:embed="rId3"/>
            <a:srcRect/>
            <a:stretch>
              <a:fillRect/>
            </a:stretch>
          </p:blipFill>
          <p:spPr bwMode="auto">
            <a:xfrm>
              <a:off x="7082870" y="3200386"/>
              <a:ext cx="552252" cy="299461"/>
            </a:xfrm>
            <a:prstGeom prst="rect">
              <a:avLst/>
            </a:prstGeom>
            <a:noFill/>
          </p:spPr>
        </p:pic>
        <p:pic>
          <p:nvPicPr>
            <p:cNvPr id="198" name="Picture 2" descr="Computer: Chip Set"/>
            <p:cNvPicPr>
              <a:picLocks noChangeAspect="1" noChangeArrowheads="1"/>
            </p:cNvPicPr>
            <p:nvPr/>
          </p:nvPicPr>
          <p:blipFill>
            <a:blip r:embed="rId3"/>
            <a:srcRect/>
            <a:stretch>
              <a:fillRect/>
            </a:stretch>
          </p:blipFill>
          <p:spPr bwMode="auto">
            <a:xfrm>
              <a:off x="7664775" y="3200381"/>
              <a:ext cx="552252" cy="299461"/>
            </a:xfrm>
            <a:prstGeom prst="rect">
              <a:avLst/>
            </a:prstGeom>
            <a:noFill/>
          </p:spPr>
        </p:pic>
        <p:sp>
          <p:nvSpPr>
            <p:cNvPr id="199" name="テキスト ボックス 198"/>
            <p:cNvSpPr txBox="1"/>
            <p:nvPr/>
          </p:nvSpPr>
          <p:spPr>
            <a:xfrm>
              <a:off x="6318070" y="1313780"/>
              <a:ext cx="1571637" cy="464260"/>
            </a:xfrm>
            <a:prstGeom prst="rect">
              <a:avLst/>
            </a:prstGeom>
            <a:gradFill rotWithShape="1">
              <a:gsLst>
                <a:gs pos="0">
                  <a:srgbClr val="000000">
                    <a:tint val="50000"/>
                    <a:satMod val="300000"/>
                  </a:srgbClr>
                </a:gs>
                <a:gs pos="35000">
                  <a:srgbClr val="000000">
                    <a:tint val="37000"/>
                    <a:satMod val="300000"/>
                  </a:srgbClr>
                </a:gs>
                <a:gs pos="100000">
                  <a:srgbClr val="000000">
                    <a:tint val="15000"/>
                    <a:satMod val="350000"/>
                  </a:srgbClr>
                </a:gs>
              </a:gsLst>
              <a:lin ang="16200000" scaled="1"/>
            </a:gradFill>
            <a:ln w="9525" cap="flat" cmpd="sng" algn="ctr">
              <a:solidFill>
                <a:srgbClr val="000000">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err="1" smtClean="0">
                  <a:ln>
                    <a:noFill/>
                  </a:ln>
                  <a:solidFill>
                    <a:srgbClr val="000000"/>
                  </a:solidFill>
                  <a:effectLst/>
                  <a:uLnTx/>
                  <a:uFillTx/>
                  <a:latin typeface="+mn-lt"/>
                  <a:ea typeface="+mn-ea"/>
                  <a:cs typeface="+mn-cs"/>
                </a:rPr>
                <a:t>Exadata</a:t>
              </a:r>
              <a:endParaRPr kumimoji="0" lang="en-US" altLang="ja-JP" sz="1400" b="0" i="0" u="none" strike="noStrike" kern="0" cap="none" spc="0" normalizeH="0" baseline="0" noProof="0" dirty="0" smtClean="0">
                <a:ln>
                  <a:noFill/>
                </a:ln>
                <a:solidFill>
                  <a:srgbClr val="000000"/>
                </a:solidFill>
                <a:effectLst/>
                <a:uLnTx/>
                <a:uFillTx/>
                <a:latin typeface="+mn-lt"/>
                <a:ea typeface="+mn-ea"/>
                <a:cs typeface="+mn-cs"/>
              </a:endParaRPr>
            </a:p>
          </p:txBody>
        </p:sp>
        <p:sp>
          <p:nvSpPr>
            <p:cNvPr id="200" name="テキスト ボックス 199"/>
            <p:cNvSpPr txBox="1"/>
            <p:nvPr/>
          </p:nvSpPr>
          <p:spPr>
            <a:xfrm>
              <a:off x="2521554" y="4087092"/>
              <a:ext cx="1126786" cy="38301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050" b="0" i="0" u="none" strike="noStrike" kern="0" cap="none" spc="0" normalizeH="0" baseline="0" noProof="0" dirty="0" smtClean="0">
                  <a:ln>
                    <a:noFill/>
                  </a:ln>
                  <a:solidFill>
                    <a:sysClr val="windowText" lastClr="000000"/>
                  </a:solidFill>
                  <a:effectLst/>
                  <a:uLnTx/>
                  <a:uFillTx/>
                  <a:latin typeface="+mn-lt"/>
                  <a:ea typeface="+mn-ea"/>
                </a:rPr>
                <a:t>Fiber Channel</a:t>
              </a:r>
              <a:endParaRPr kumimoji="1" lang="ja-JP" altLang="en-US" sz="1050" b="0" i="0" u="none" strike="noStrike" kern="0" cap="none" spc="0" normalizeH="0" baseline="0" noProof="0" dirty="0">
                <a:ln>
                  <a:noFill/>
                </a:ln>
                <a:solidFill>
                  <a:sysClr val="windowText" lastClr="000000"/>
                </a:solidFill>
                <a:effectLst/>
                <a:uLnTx/>
                <a:uFillTx/>
                <a:latin typeface="+mn-lt"/>
                <a:ea typeface="+mn-ea"/>
              </a:endParaRPr>
            </a:p>
          </p:txBody>
        </p:sp>
        <p:sp>
          <p:nvSpPr>
            <p:cNvPr id="201" name="テキスト ボックス 200"/>
            <p:cNvSpPr txBox="1"/>
            <p:nvPr/>
          </p:nvSpPr>
          <p:spPr>
            <a:xfrm>
              <a:off x="4773569" y="4170220"/>
              <a:ext cx="889954" cy="38301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050" b="0" i="0" u="none" strike="noStrike" kern="0" cap="none" spc="0" normalizeH="0" baseline="0" noProof="0" dirty="0" err="1" smtClean="0">
                  <a:ln>
                    <a:noFill/>
                  </a:ln>
                  <a:solidFill>
                    <a:sysClr val="windowText" lastClr="000000"/>
                  </a:solidFill>
                  <a:effectLst/>
                  <a:uLnTx/>
                  <a:uFillTx/>
                  <a:latin typeface="+mn-lt"/>
                  <a:ea typeface="+mn-ea"/>
                </a:rPr>
                <a:t>InfiniBand</a:t>
              </a:r>
              <a:endParaRPr kumimoji="1" lang="ja-JP" altLang="en-US" sz="1050" b="0" i="0" u="none" strike="noStrike" kern="0" cap="none" spc="0" normalizeH="0" baseline="0" noProof="0" dirty="0">
                <a:ln>
                  <a:noFill/>
                </a:ln>
                <a:solidFill>
                  <a:sysClr val="windowText" lastClr="000000"/>
                </a:solidFill>
                <a:effectLst/>
                <a:uLnTx/>
                <a:uFillTx/>
                <a:latin typeface="+mn-lt"/>
                <a:ea typeface="+mn-ea"/>
              </a:endParaRPr>
            </a:p>
          </p:txBody>
        </p:sp>
        <p:sp>
          <p:nvSpPr>
            <p:cNvPr id="202" name="テキスト ボックス 201"/>
            <p:cNvSpPr txBox="1"/>
            <p:nvPr/>
          </p:nvSpPr>
          <p:spPr>
            <a:xfrm>
              <a:off x="4917934" y="5430983"/>
              <a:ext cx="739766" cy="8704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050" b="0" i="0" u="none" strike="noStrike" kern="0" cap="none" spc="0" normalizeH="0" baseline="0" noProof="0" dirty="0" err="1" smtClean="0">
                  <a:ln>
                    <a:noFill/>
                  </a:ln>
                  <a:solidFill>
                    <a:sysClr val="windowText" lastClr="000000"/>
                  </a:solidFill>
                  <a:effectLst/>
                  <a:uLnTx/>
                  <a:uFillTx/>
                  <a:latin typeface="+mn-lt"/>
                  <a:ea typeface="+mn-ea"/>
                </a:rPr>
                <a:t>Exadata</a:t>
              </a:r>
              <a:endParaRPr kumimoji="1" lang="en-US" altLang="ja-JP" sz="1050" b="0" i="0" u="none" strike="noStrike" kern="0" cap="none" spc="0" normalizeH="0" baseline="0" noProof="0" dirty="0" smtClean="0">
                <a:ln>
                  <a:noFill/>
                </a:ln>
                <a:solidFill>
                  <a:sysClr val="windowText" lastClr="000000"/>
                </a:solidFill>
                <a:effectLst/>
                <a:uLnTx/>
                <a:uFillTx/>
                <a:latin typeface="+mn-lt"/>
                <a:ea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050" b="0" i="0" u="none" strike="noStrike" kern="0" cap="none" spc="0" normalizeH="0" baseline="0" noProof="0" dirty="0" smtClean="0">
                  <a:ln>
                    <a:noFill/>
                  </a:ln>
                  <a:solidFill>
                    <a:sysClr val="windowText" lastClr="000000"/>
                  </a:solidFill>
                  <a:effectLst/>
                  <a:uLnTx/>
                  <a:uFillTx/>
                  <a:latin typeface="+mn-lt"/>
                  <a:ea typeface="+mn-ea"/>
                </a:rPr>
                <a:t>Storage</a:t>
              </a:r>
            </a:p>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050" b="0" i="0" u="none" strike="noStrike" kern="0" cap="none" spc="0" normalizeH="0" baseline="0" noProof="0" dirty="0" smtClean="0">
                  <a:ln>
                    <a:noFill/>
                  </a:ln>
                  <a:solidFill>
                    <a:sysClr val="windowText" lastClr="000000"/>
                  </a:solidFill>
                  <a:effectLst/>
                  <a:uLnTx/>
                  <a:uFillTx/>
                  <a:latin typeface="+mn-lt"/>
                  <a:ea typeface="+mn-ea"/>
                </a:rPr>
                <a:t>Server</a:t>
              </a:r>
              <a:endParaRPr kumimoji="1" lang="ja-JP" altLang="en-US" sz="1050" b="0" i="0" u="none" strike="noStrike" kern="0" cap="none" spc="0" normalizeH="0" baseline="0" noProof="0" dirty="0">
                <a:ln>
                  <a:noFill/>
                </a:ln>
                <a:solidFill>
                  <a:sysClr val="windowText" lastClr="000000"/>
                </a:solidFill>
                <a:effectLst/>
                <a:uLnTx/>
                <a:uFillTx/>
                <a:latin typeface="+mn-lt"/>
                <a:ea typeface="+mn-ea"/>
              </a:endParaRPr>
            </a:p>
          </p:txBody>
        </p:sp>
        <p:pic>
          <p:nvPicPr>
            <p:cNvPr id="203" name="Picture 72" descr="C:\Work\Sage\NextGen\sun\collateral\glamor_shots\Storage Server.png"/>
            <p:cNvPicPr>
              <a:picLocks noChangeAspect="1" noChangeArrowheads="1"/>
            </p:cNvPicPr>
            <p:nvPr/>
          </p:nvPicPr>
          <p:blipFill>
            <a:blip r:embed="rId4" cstate="print"/>
            <a:srcRect/>
            <a:stretch>
              <a:fillRect/>
            </a:stretch>
          </p:blipFill>
          <p:spPr bwMode="auto">
            <a:xfrm>
              <a:off x="5694218" y="5625523"/>
              <a:ext cx="2747529" cy="501291"/>
            </a:xfrm>
            <a:prstGeom prst="rect">
              <a:avLst/>
            </a:prstGeom>
            <a:noFill/>
            <a:ln w="9525">
              <a:noFill/>
              <a:miter lim="800000"/>
              <a:headEnd/>
              <a:tailEnd/>
            </a:ln>
          </p:spPr>
        </p:pic>
        <p:pic>
          <p:nvPicPr>
            <p:cNvPr id="204" name="Picture 3"/>
            <p:cNvPicPr>
              <a:picLocks noChangeAspect="1" noChangeArrowheads="1"/>
            </p:cNvPicPr>
            <p:nvPr/>
          </p:nvPicPr>
          <p:blipFill>
            <a:blip r:embed="rId5" cstate="print"/>
            <a:srcRect/>
            <a:stretch>
              <a:fillRect/>
            </a:stretch>
          </p:blipFill>
          <p:spPr bwMode="auto">
            <a:xfrm>
              <a:off x="5857298" y="4147994"/>
              <a:ext cx="2454275" cy="457200"/>
            </a:xfrm>
            <a:prstGeom prst="rect">
              <a:avLst/>
            </a:prstGeom>
            <a:noFill/>
            <a:ln w="9525">
              <a:noFill/>
              <a:round/>
              <a:headEnd/>
              <a:tailEnd/>
            </a:ln>
            <a:effectLst/>
          </p:spPr>
        </p:pic>
      </p:grpSp>
      <p:sp>
        <p:nvSpPr>
          <p:cNvPr id="59" name="スライド番号プレースホルダ 58"/>
          <p:cNvSpPr>
            <a:spLocks noGrp="1"/>
          </p:cNvSpPr>
          <p:nvPr>
            <p:ph type="sldNum" sz="quarter" idx="12"/>
          </p:nvPr>
        </p:nvSpPr>
        <p:spPr/>
        <p:txBody>
          <a:bodyPr/>
          <a:lstStyle/>
          <a:p>
            <a:pPr>
              <a:defRPr/>
            </a:pPr>
            <a:fld id="{47645EBB-67B3-46AB-AC82-6F9B6AD9EB81}" type="slidenum">
              <a:rPr lang="en-US" altLang="ja-JP" smtClean="0"/>
              <a:pPr>
                <a:defRPr/>
              </a:pPr>
              <a:t>63</a:t>
            </a:fld>
            <a:endParaRPr lang="ja-JP" altLang="en-US" dirty="0"/>
          </a:p>
        </p:txBody>
      </p:sp>
      <p:sp>
        <p:nvSpPr>
          <p:cNvPr id="60" name="フッター プレースホルダ 59"/>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lang="en-US" altLang="ja-JP" dirty="0" smtClean="0"/>
              <a:t>Smart Scan</a:t>
            </a:r>
            <a:endParaRPr kumimoji="1" lang="ja-JP" altLang="en-US" dirty="0"/>
          </a:p>
        </p:txBody>
      </p:sp>
    </p:spTree>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en-US" altLang="ja-JP" dirty="0" smtClean="0"/>
              <a:t>Smart Scan</a:t>
            </a:r>
          </a:p>
        </p:txBody>
      </p:sp>
      <p:sp>
        <p:nvSpPr>
          <p:cNvPr id="94" name="Rectangle 3"/>
          <p:cNvSpPr txBox="1">
            <a:spLocks noGrp="1" noChangeArrowheads="1"/>
          </p:cNvSpPr>
          <p:nvPr>
            <p:ph idx="1"/>
          </p:nvPr>
        </p:nvSpPr>
        <p:spPr>
          <a:xfrm>
            <a:off x="405113" y="2615877"/>
            <a:ext cx="8322198" cy="2086407"/>
          </a:xfrm>
        </p:spPr>
        <p:txBody>
          <a:bodyPr>
            <a:normAutofit fontScale="70000" lnSpcReduction="20000"/>
          </a:bodyPr>
          <a:lstStyle/>
          <a:p>
            <a:pPr lvl="0">
              <a:buClr>
                <a:schemeClr val="accent1"/>
              </a:buClr>
              <a:buFont typeface="Arial" pitchFamily="34" charset="0"/>
              <a:buChar char="•"/>
            </a:pPr>
            <a:r>
              <a:rPr lang="en-US" altLang="ja-JP" noProof="0" dirty="0" smtClean="0">
                <a:latin typeface="+mn-lt"/>
              </a:rPr>
              <a:t>Smart Scan</a:t>
            </a:r>
            <a:r>
              <a:rPr lang="ja-JP" altLang="en-US" noProof="0" dirty="0" smtClean="0">
                <a:latin typeface="+mn-lt"/>
              </a:rPr>
              <a:t>は</a:t>
            </a:r>
            <a:r>
              <a:rPr lang="en-US" altLang="ja-JP" noProof="0" dirty="0" smtClean="0">
                <a:latin typeface="+mn-lt"/>
              </a:rPr>
              <a:t>Direct Path Read</a:t>
            </a:r>
            <a:r>
              <a:rPr lang="ja-JP" altLang="en-US" noProof="0" dirty="0" smtClean="0">
                <a:latin typeface="+mn-lt"/>
              </a:rPr>
              <a:t>でのみ実施される</a:t>
            </a:r>
          </a:p>
          <a:p>
            <a:pPr lvl="1">
              <a:buClr>
                <a:schemeClr val="accent1"/>
              </a:buClr>
              <a:buFont typeface="Arial" pitchFamily="34" charset="0"/>
              <a:buChar char="•"/>
            </a:pPr>
            <a:r>
              <a:rPr lang="en-US" altLang="ja-JP" noProof="0" dirty="0" smtClean="0">
                <a:latin typeface="+mn-lt"/>
              </a:rPr>
              <a:t>SGA（</a:t>
            </a:r>
            <a:r>
              <a:rPr lang="ja-JP" altLang="en-US" noProof="0" dirty="0" smtClean="0">
                <a:latin typeface="+mn-lt"/>
              </a:rPr>
              <a:t>バッファ・キャッシュ）を経由せず、</a:t>
            </a:r>
            <a:r>
              <a:rPr lang="en-US" altLang="ja-JP" noProof="0" dirty="0" smtClean="0">
                <a:latin typeface="+mn-lt"/>
              </a:rPr>
              <a:t>PGA</a:t>
            </a:r>
            <a:r>
              <a:rPr lang="ja-JP" altLang="en-US" noProof="0" dirty="0" smtClean="0">
                <a:latin typeface="+mn-lt"/>
              </a:rPr>
              <a:t>に直接読み込み</a:t>
            </a:r>
          </a:p>
          <a:p>
            <a:pPr lvl="1">
              <a:buClr>
                <a:schemeClr val="accent1"/>
              </a:buClr>
              <a:buFont typeface="Arial" pitchFamily="34" charset="0"/>
              <a:buChar char="•"/>
            </a:pPr>
            <a:r>
              <a:rPr lang="en-US" altLang="ja-JP" noProof="0" dirty="0" smtClean="0">
                <a:latin typeface="+mn-lt"/>
              </a:rPr>
              <a:t>Direct Read</a:t>
            </a:r>
            <a:r>
              <a:rPr lang="ja-JP" altLang="en-US" noProof="0" dirty="0" smtClean="0">
                <a:latin typeface="+mn-lt"/>
              </a:rPr>
              <a:t>が採用されるケース（11</a:t>
            </a:r>
            <a:r>
              <a:rPr lang="en-US" altLang="ja-JP" noProof="0" dirty="0" smtClean="0">
                <a:latin typeface="+mn-lt"/>
              </a:rPr>
              <a:t>g）</a:t>
            </a:r>
          </a:p>
          <a:p>
            <a:pPr lvl="2">
              <a:buClr>
                <a:schemeClr val="accent1"/>
              </a:buClr>
              <a:buFont typeface="Arial" pitchFamily="34" charset="0"/>
              <a:buChar char="•"/>
            </a:pPr>
            <a:r>
              <a:rPr lang="ja-JP" altLang="en-US" noProof="0" dirty="0" smtClean="0">
                <a:latin typeface="+mn-lt"/>
              </a:rPr>
              <a:t>パラレル実行の場合</a:t>
            </a:r>
          </a:p>
          <a:p>
            <a:pPr lvl="2">
              <a:buClr>
                <a:schemeClr val="accent1"/>
              </a:buClr>
              <a:buFont typeface="Arial" pitchFamily="34" charset="0"/>
              <a:buChar char="•"/>
            </a:pPr>
            <a:r>
              <a:rPr lang="ja-JP" altLang="en-US" noProof="0" dirty="0" smtClean="0">
                <a:latin typeface="+mn-lt"/>
              </a:rPr>
              <a:t>シリアル実行のフルテーブルスキャンで表のサイズが大きい場合</a:t>
            </a:r>
            <a:endParaRPr lang="en-US" altLang="ja-JP" noProof="0" dirty="0" smtClean="0">
              <a:latin typeface="+mn-lt"/>
            </a:endParaRPr>
          </a:p>
          <a:p>
            <a:pPr lvl="2">
              <a:buClr>
                <a:schemeClr val="accent1"/>
              </a:buClr>
              <a:buNone/>
            </a:pPr>
            <a:r>
              <a:rPr lang="en-US" altLang="ja-JP" dirty="0" smtClean="0">
                <a:latin typeface="+mn-lt"/>
              </a:rPr>
              <a:t>	</a:t>
            </a:r>
            <a:r>
              <a:rPr lang="ja-JP" altLang="en-US" noProof="0" dirty="0" smtClean="0">
                <a:latin typeface="+mn-lt"/>
              </a:rPr>
              <a:t>→長時間かかるパラレルクエリーやフルテーブルスキャンなどの処理は、</a:t>
            </a:r>
            <a:r>
              <a:rPr lang="en-US" altLang="ja-JP" noProof="0" dirty="0" smtClean="0">
                <a:latin typeface="+mn-lt"/>
              </a:rPr>
              <a:t>Smart Scan</a:t>
            </a:r>
            <a:r>
              <a:rPr lang="ja-JP" altLang="en-US" noProof="0" dirty="0" smtClean="0">
                <a:latin typeface="+mn-lt"/>
              </a:rPr>
              <a:t>の対象となる</a:t>
            </a:r>
          </a:p>
          <a:p>
            <a:pPr lvl="0">
              <a:buClr>
                <a:schemeClr val="accent1"/>
              </a:buClr>
              <a:buFont typeface="Arial" pitchFamily="34" charset="0"/>
              <a:buChar char="•"/>
            </a:pPr>
            <a:r>
              <a:rPr lang="en-US" altLang="ja-JP" noProof="0" dirty="0" smtClean="0">
                <a:latin typeface="+mn-lt"/>
              </a:rPr>
              <a:t>CBO</a:t>
            </a:r>
            <a:r>
              <a:rPr lang="ja-JP" altLang="en-US" noProof="0" dirty="0" smtClean="0">
                <a:latin typeface="+mn-lt"/>
              </a:rPr>
              <a:t>の判断ステップ</a:t>
            </a:r>
          </a:p>
          <a:p>
            <a:pPr marL="746125" lvl="1" indent="-342900">
              <a:buClr>
                <a:schemeClr val="accent1"/>
              </a:buClr>
              <a:buFont typeface="+mj-lt"/>
              <a:buAutoNum type="arabicPeriod"/>
            </a:pPr>
            <a:r>
              <a:rPr lang="en-US" altLang="ja-JP" noProof="0" dirty="0" smtClean="0">
                <a:latin typeface="+mn-lt"/>
              </a:rPr>
              <a:t>CBO</a:t>
            </a:r>
            <a:r>
              <a:rPr lang="ja-JP" altLang="en-US" noProof="0" dirty="0" smtClean="0">
                <a:latin typeface="+mn-lt"/>
              </a:rPr>
              <a:t>は、</a:t>
            </a:r>
            <a:r>
              <a:rPr lang="en-US" altLang="ja-JP" noProof="0" dirty="0" err="1" smtClean="0">
                <a:latin typeface="+mn-lt"/>
              </a:rPr>
              <a:t>Exadata</a:t>
            </a:r>
            <a:r>
              <a:rPr lang="ja-JP" altLang="en-US" noProof="0" dirty="0" smtClean="0">
                <a:latin typeface="+mn-lt"/>
              </a:rPr>
              <a:t>を利用しているかどうかとは関係なく、</a:t>
            </a:r>
            <a:r>
              <a:rPr lang="en-US" altLang="ja-JP" noProof="0" dirty="0" smtClean="0">
                <a:latin typeface="+mn-lt"/>
              </a:rPr>
              <a:t>Global</a:t>
            </a:r>
            <a:r>
              <a:rPr lang="ja-JP" altLang="en-US" noProof="0" dirty="0" smtClean="0">
                <a:latin typeface="+mn-lt"/>
              </a:rPr>
              <a:t>レベルでの実行計画を作成 </a:t>
            </a:r>
            <a:r>
              <a:rPr lang="en-US" altLang="ja-JP" noProof="0" dirty="0" smtClean="0">
                <a:latin typeface="+mn-lt"/>
              </a:rPr>
              <a:t>(</a:t>
            </a:r>
            <a:r>
              <a:rPr lang="en-US" altLang="ja-JP" noProof="0" dirty="0" err="1" smtClean="0">
                <a:latin typeface="+mn-lt"/>
              </a:rPr>
              <a:t>Exadata</a:t>
            </a:r>
            <a:r>
              <a:rPr lang="ja-JP" altLang="en-US" noProof="0" dirty="0" smtClean="0"/>
              <a:t>以外</a:t>
            </a:r>
            <a:r>
              <a:rPr lang="ja-JP" altLang="en-US" noProof="0" dirty="0" smtClean="0">
                <a:latin typeface="+mn-lt"/>
              </a:rPr>
              <a:t>と同様</a:t>
            </a:r>
            <a:r>
              <a:rPr lang="en-US" altLang="ja-JP" noProof="0" dirty="0" smtClean="0">
                <a:latin typeface="+mn-lt"/>
              </a:rPr>
              <a:t>)</a:t>
            </a:r>
            <a:endParaRPr lang="ja-JP" altLang="en-US" dirty="0" smtClean="0">
              <a:latin typeface="+mn-lt"/>
            </a:endParaRPr>
          </a:p>
          <a:p>
            <a:pPr marL="746125" lvl="1" indent="-342900">
              <a:buClr>
                <a:schemeClr val="accent1"/>
              </a:buClr>
              <a:buFont typeface="+mj-lt"/>
              <a:buAutoNum type="arabicPeriod"/>
            </a:pPr>
            <a:r>
              <a:rPr lang="ja-JP" altLang="en-US" noProof="0" dirty="0" smtClean="0">
                <a:latin typeface="+mn-lt"/>
              </a:rPr>
              <a:t>ダイレクトリードかどうかが決定される </a:t>
            </a:r>
            <a:r>
              <a:rPr lang="en-US" altLang="ja-JP" noProof="0" dirty="0" smtClean="0">
                <a:latin typeface="+mn-lt"/>
              </a:rPr>
              <a:t>(</a:t>
            </a:r>
            <a:r>
              <a:rPr lang="en-US" altLang="ja-JP" noProof="0" dirty="0" err="1" smtClean="0">
                <a:latin typeface="+mn-lt"/>
              </a:rPr>
              <a:t>Exadata</a:t>
            </a:r>
            <a:r>
              <a:rPr lang="ja-JP" altLang="en-US" noProof="0" dirty="0" smtClean="0"/>
              <a:t>以外</a:t>
            </a:r>
            <a:r>
              <a:rPr lang="ja-JP" altLang="en-US" noProof="0" dirty="0" smtClean="0">
                <a:latin typeface="+mn-lt"/>
              </a:rPr>
              <a:t>と同様</a:t>
            </a:r>
            <a:r>
              <a:rPr lang="en-US" altLang="ja-JP" noProof="0" dirty="0" smtClean="0">
                <a:latin typeface="+mn-lt"/>
              </a:rPr>
              <a:t>)</a:t>
            </a:r>
            <a:endParaRPr lang="ja-JP" altLang="en-US" dirty="0" smtClean="0">
              <a:latin typeface="+mn-lt"/>
            </a:endParaRPr>
          </a:p>
          <a:p>
            <a:pPr marL="746125" lvl="1" indent="-342900">
              <a:buClr>
                <a:schemeClr val="accent1"/>
              </a:buClr>
              <a:buFont typeface="+mj-lt"/>
              <a:buAutoNum type="arabicPeriod"/>
            </a:pPr>
            <a:r>
              <a:rPr lang="ja-JP" altLang="en-US" noProof="0" dirty="0" smtClean="0">
                <a:latin typeface="+mn-lt"/>
              </a:rPr>
              <a:t>もし対象のファイルが</a:t>
            </a:r>
            <a:r>
              <a:rPr lang="en-US" altLang="ja-JP" noProof="0" dirty="0" err="1" smtClean="0">
                <a:latin typeface="+mn-lt"/>
              </a:rPr>
              <a:t>Exadata</a:t>
            </a:r>
            <a:r>
              <a:rPr lang="ja-JP" altLang="en-US" noProof="0" dirty="0" smtClean="0">
                <a:latin typeface="+mn-lt"/>
              </a:rPr>
              <a:t>上にあれば、</a:t>
            </a:r>
            <a:r>
              <a:rPr lang="en-US" altLang="ja-JP" noProof="0" dirty="0" smtClean="0">
                <a:latin typeface="+mn-lt"/>
              </a:rPr>
              <a:t>Smart Scan</a:t>
            </a:r>
            <a:r>
              <a:rPr lang="ja-JP" altLang="en-US" noProof="0" dirty="0" smtClean="0">
                <a:latin typeface="+mn-lt"/>
              </a:rPr>
              <a:t>が利用される</a:t>
            </a:r>
          </a:p>
          <a:p>
            <a:pPr lvl="0">
              <a:buClr>
                <a:schemeClr val="accent1"/>
              </a:buClr>
              <a:buFont typeface="Arial" pitchFamily="34" charset="0"/>
              <a:buChar char="•"/>
            </a:pPr>
            <a:endParaRPr lang="ja-JP" altLang="en-US" noProof="0" dirty="0" smtClean="0">
              <a:latin typeface="+mn-lt"/>
            </a:endParaRPr>
          </a:p>
          <a:p>
            <a:pPr lvl="0">
              <a:buClr>
                <a:schemeClr val="accent1"/>
              </a:buClr>
              <a:buFont typeface="Arial" pitchFamily="34" charset="0"/>
              <a:buChar char="•"/>
            </a:pPr>
            <a:endParaRPr lang="ja-JP" altLang="en-US" noProof="0" dirty="0" smtClean="0">
              <a:latin typeface="+mn-lt"/>
            </a:endParaRPr>
          </a:p>
        </p:txBody>
      </p:sp>
      <p:sp>
        <p:nvSpPr>
          <p:cNvPr id="169" name="Rounded Rectangle 48"/>
          <p:cNvSpPr/>
          <p:nvPr/>
        </p:nvSpPr>
        <p:spPr bwMode="auto">
          <a:xfrm>
            <a:off x="787616" y="965579"/>
            <a:ext cx="7027117" cy="1557701"/>
          </a:xfrm>
          <a:prstGeom prst="roundRect">
            <a:avLst>
              <a:gd name="adj" fmla="val 4584"/>
            </a:avLst>
          </a:prstGeom>
          <a:gradFill flip="none" rotWithShape="1">
            <a:gsLst>
              <a:gs pos="0">
                <a:srgbClr val="FFFFFF">
                  <a:lumMod val="65000"/>
                  <a:tint val="66000"/>
                  <a:satMod val="160000"/>
                </a:srgbClr>
              </a:gs>
              <a:gs pos="50000">
                <a:srgbClr val="FFFFFF">
                  <a:lumMod val="65000"/>
                  <a:tint val="44500"/>
                  <a:satMod val="160000"/>
                </a:srgbClr>
              </a:gs>
              <a:gs pos="100000">
                <a:srgbClr val="FFFFFF">
                  <a:lumMod val="65000"/>
                  <a:tint val="23500"/>
                  <a:satMod val="160000"/>
                </a:srgbClr>
              </a:gs>
            </a:gsLst>
            <a:lin ang="5400000" scaled="1"/>
            <a:tileRect/>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2075" tIns="46038" rIns="92075" bIns="46038" numCol="1" rtlCol="0" anchor="t" anchorCtr="0" compatLnSpc="1">
            <a:prstTxWarp prst="textNoShape">
              <a:avLst/>
            </a:prstTxWarp>
            <a:noAutofit/>
          </a:bodyPr>
          <a:lstStyle/>
          <a:p>
            <a:pPr marL="119063" marR="0" lvl="0" indent="-119063" defTabSz="914400" eaLnBrk="1" fontAlgn="auto" latinLnBrk="0" hangingPunct="1">
              <a:lnSpc>
                <a:spcPct val="100000"/>
              </a:lnSpc>
              <a:spcBef>
                <a:spcPts val="0"/>
              </a:spcBef>
              <a:spcAft>
                <a:spcPts val="0"/>
              </a:spcAft>
              <a:buClr>
                <a:srgbClr val="667263"/>
              </a:buClr>
              <a:buSzTx/>
              <a:buFontTx/>
              <a:buNone/>
              <a:tabLst/>
              <a:defRPr/>
            </a:pPr>
            <a:endParaRPr kumimoji="0" lang="en-US" sz="2000" b="1" i="0" u="none" strike="noStrike" kern="0" cap="none" spc="0" normalizeH="0" baseline="0" noProof="0" smtClean="0">
              <a:ln>
                <a:noFill/>
              </a:ln>
              <a:solidFill>
                <a:srgbClr val="000000"/>
              </a:solidFill>
              <a:effectLst/>
              <a:uLnTx/>
              <a:uFillTx/>
              <a:latin typeface="Arial" charset="0"/>
              <a:ea typeface="+mn-ea"/>
            </a:endParaRPr>
          </a:p>
        </p:txBody>
      </p:sp>
      <p:sp>
        <p:nvSpPr>
          <p:cNvPr id="170" name="Content Placeholder 7"/>
          <p:cNvSpPr txBox="1">
            <a:spLocks/>
          </p:cNvSpPr>
          <p:nvPr/>
        </p:nvSpPr>
        <p:spPr bwMode="auto">
          <a:xfrm>
            <a:off x="912077" y="1051939"/>
            <a:ext cx="3705860" cy="1325880"/>
          </a:xfrm>
          <a:prstGeom prst="rect">
            <a:avLst/>
          </a:prstGeom>
          <a:noFill/>
          <a:ln w="9525">
            <a:noFill/>
            <a:miter lim="800000"/>
            <a:headEnd/>
            <a:tailEnd/>
          </a:ln>
        </p:spPr>
        <p:txBody>
          <a:bodyPr vert="horz"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Arial" pitchFamily="34" charset="0"/>
                <a:ea typeface="+mn-ea"/>
                <a:cs typeface="Arial" pitchFamily="34" charset="0"/>
              </a:rPr>
              <a:t>Intelligent storage</a:t>
            </a: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Arial" pitchFamily="34" charset="0"/>
                <a:ea typeface="+mn-ea"/>
                <a:cs typeface="Arial" pitchFamily="34" charset="0"/>
              </a:rPr>
              <a:t>Scale-out </a:t>
            </a:r>
            <a:r>
              <a:rPr kumimoji="0" lang="en-US" sz="1100" b="0" i="0" u="none" strike="noStrike" kern="0" cap="none" spc="0" normalizeH="0" baseline="0" noProof="0" dirty="0" err="1" smtClean="0">
                <a:ln>
                  <a:noFill/>
                </a:ln>
                <a:solidFill>
                  <a:sysClr val="windowText" lastClr="000000"/>
                </a:solidFill>
                <a:effectLst/>
                <a:uLnTx/>
                <a:uFillTx/>
                <a:latin typeface="Arial" pitchFamily="34" charset="0"/>
                <a:ea typeface="+mn-ea"/>
                <a:cs typeface="Arial" pitchFamily="34" charset="0"/>
              </a:rPr>
              <a:t>InfiniBand</a:t>
            </a:r>
            <a:r>
              <a:rPr kumimoji="0" lang="en-US" sz="1100" b="0" i="0" u="none" strike="noStrike" kern="0" cap="none" spc="0" normalizeH="0" baseline="0" noProof="0" dirty="0" smtClean="0">
                <a:ln>
                  <a:noFill/>
                </a:ln>
                <a:solidFill>
                  <a:sysClr val="windowText" lastClr="000000"/>
                </a:solidFill>
                <a:effectLst/>
                <a:uLnTx/>
                <a:uFillTx/>
                <a:latin typeface="Arial" pitchFamily="34" charset="0"/>
                <a:ea typeface="+mn-ea"/>
                <a:cs typeface="Arial" pitchFamily="34" charset="0"/>
              </a:rPr>
              <a:t> storage</a:t>
            </a: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Arial" pitchFamily="34" charset="0"/>
                <a:ea typeface="+mn-ea"/>
                <a:cs typeface="Arial" pitchFamily="34" charset="0"/>
              </a:rPr>
              <a:t>Smart Scan query offload</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172" name="TextBox 54"/>
          <p:cNvSpPr txBox="1"/>
          <p:nvPr/>
        </p:nvSpPr>
        <p:spPr>
          <a:xfrm>
            <a:off x="2273065" y="2008067"/>
            <a:ext cx="218056" cy="258532"/>
          </a:xfrm>
          <a:prstGeom prst="rect">
            <a:avLst/>
          </a:prstGeom>
          <a:noFill/>
        </p:spPr>
        <p:txBody>
          <a:bodyPr wrap="square" rtlCol="0">
            <a:spAutoFit/>
          </a:bodyPr>
          <a:lstStyle/>
          <a:p>
            <a:pPr>
              <a:buClr>
                <a:srgbClr val="667263"/>
              </a:buClr>
            </a:pPr>
            <a:r>
              <a:rPr lang="en-US" sz="1200" b="1" dirty="0" smtClean="0">
                <a:solidFill>
                  <a:srgbClr val="000000"/>
                </a:solidFill>
                <a:latin typeface="Arial" charset="0"/>
                <a:ea typeface="+mn-ea"/>
              </a:rPr>
              <a:t>+</a:t>
            </a:r>
            <a:endParaRPr lang="en-US" sz="1200" b="1" dirty="0">
              <a:solidFill>
                <a:srgbClr val="000000"/>
              </a:solidFill>
              <a:latin typeface="Arial" charset="0"/>
              <a:ea typeface="+mn-ea"/>
            </a:endParaRPr>
          </a:p>
        </p:txBody>
      </p:sp>
      <p:sp>
        <p:nvSpPr>
          <p:cNvPr id="173" name="TextBox 55"/>
          <p:cNvSpPr txBox="1"/>
          <p:nvPr/>
        </p:nvSpPr>
        <p:spPr>
          <a:xfrm>
            <a:off x="1811160" y="2018733"/>
            <a:ext cx="218056" cy="258532"/>
          </a:xfrm>
          <a:prstGeom prst="rect">
            <a:avLst/>
          </a:prstGeom>
          <a:noFill/>
        </p:spPr>
        <p:txBody>
          <a:bodyPr wrap="square" rtlCol="0">
            <a:spAutoFit/>
          </a:bodyPr>
          <a:lstStyle/>
          <a:p>
            <a:pPr>
              <a:buClr>
                <a:srgbClr val="667263"/>
              </a:buClr>
            </a:pPr>
            <a:r>
              <a:rPr lang="en-US" sz="1200" b="1" dirty="0" smtClean="0">
                <a:solidFill>
                  <a:srgbClr val="000000"/>
                </a:solidFill>
                <a:latin typeface="Arial" charset="0"/>
                <a:ea typeface="+mn-ea"/>
              </a:rPr>
              <a:t>+</a:t>
            </a:r>
            <a:endParaRPr lang="en-US" sz="1200" b="1" dirty="0">
              <a:solidFill>
                <a:srgbClr val="000000"/>
              </a:solidFill>
              <a:latin typeface="Arial" charset="0"/>
              <a:ea typeface="+mn-ea"/>
            </a:endParaRPr>
          </a:p>
        </p:txBody>
      </p:sp>
      <p:sp>
        <p:nvSpPr>
          <p:cNvPr id="174" name="TextBox 56"/>
          <p:cNvSpPr txBox="1"/>
          <p:nvPr/>
        </p:nvSpPr>
        <p:spPr>
          <a:xfrm>
            <a:off x="1340842" y="2029364"/>
            <a:ext cx="218056" cy="258532"/>
          </a:xfrm>
          <a:prstGeom prst="rect">
            <a:avLst/>
          </a:prstGeom>
          <a:noFill/>
        </p:spPr>
        <p:txBody>
          <a:bodyPr wrap="square" rtlCol="0">
            <a:spAutoFit/>
          </a:bodyPr>
          <a:lstStyle/>
          <a:p>
            <a:pPr>
              <a:buClr>
                <a:srgbClr val="667263"/>
              </a:buClr>
            </a:pPr>
            <a:r>
              <a:rPr lang="en-US" sz="1200" b="1" dirty="0" smtClean="0">
                <a:solidFill>
                  <a:srgbClr val="000000"/>
                </a:solidFill>
                <a:latin typeface="Arial" charset="0"/>
                <a:ea typeface="+mn-ea"/>
              </a:rPr>
              <a:t>+</a:t>
            </a:r>
            <a:endParaRPr lang="en-US" sz="1200" b="1" dirty="0">
              <a:solidFill>
                <a:srgbClr val="000000"/>
              </a:solidFill>
              <a:latin typeface="Arial" charset="0"/>
              <a:ea typeface="+mn-ea"/>
            </a:endParaRPr>
          </a:p>
        </p:txBody>
      </p:sp>
      <p:grpSp>
        <p:nvGrpSpPr>
          <p:cNvPr id="175" name="グループ化 174"/>
          <p:cNvGrpSpPr/>
          <p:nvPr/>
        </p:nvGrpSpPr>
        <p:grpSpPr>
          <a:xfrm>
            <a:off x="999917" y="1850338"/>
            <a:ext cx="1835212" cy="497762"/>
            <a:chOff x="925433" y="2248261"/>
            <a:chExt cx="3031740" cy="824070"/>
          </a:xfrm>
        </p:grpSpPr>
        <p:grpSp>
          <p:nvGrpSpPr>
            <p:cNvPr id="176" name="グループ化 93"/>
            <p:cNvGrpSpPr/>
            <p:nvPr/>
          </p:nvGrpSpPr>
          <p:grpSpPr>
            <a:xfrm>
              <a:off x="1704366" y="2248261"/>
              <a:ext cx="694940" cy="824070"/>
              <a:chOff x="1704366" y="2248261"/>
              <a:chExt cx="694940" cy="824070"/>
            </a:xfrm>
          </p:grpSpPr>
          <p:grpSp>
            <p:nvGrpSpPr>
              <p:cNvPr id="195" name="Group 23"/>
              <p:cNvGrpSpPr/>
              <p:nvPr/>
            </p:nvGrpSpPr>
            <p:grpSpPr>
              <a:xfrm>
                <a:off x="1704366" y="2325422"/>
                <a:ext cx="694940" cy="746909"/>
                <a:chOff x="969264" y="2090928"/>
                <a:chExt cx="1731264" cy="1860730"/>
              </a:xfrm>
            </p:grpSpPr>
            <p:pic>
              <p:nvPicPr>
                <p:cNvPr id="198" name="Picture 32" descr="storage_wh"/>
                <p:cNvPicPr>
                  <a:picLocks noChangeAspect="1" noChangeArrowheads="1"/>
                </p:cNvPicPr>
                <p:nvPr/>
              </p:nvPicPr>
              <p:blipFill>
                <a:blip r:embed="rId3" cstate="screen"/>
                <a:srcRect/>
                <a:stretch>
                  <a:fillRect/>
                </a:stretch>
              </p:blipFill>
              <p:spPr bwMode="auto">
                <a:xfrm>
                  <a:off x="969264" y="2090928"/>
                  <a:ext cx="1731264" cy="1860730"/>
                </a:xfrm>
                <a:prstGeom prst="rect">
                  <a:avLst/>
                </a:prstGeom>
                <a:noFill/>
                <a:ln w="9525">
                  <a:noFill/>
                  <a:miter lim="800000"/>
                  <a:headEnd/>
                  <a:tailEnd/>
                </a:ln>
              </p:spPr>
            </p:pic>
            <p:pic>
              <p:nvPicPr>
                <p:cNvPr id="199" name="Picture 20" descr="Tables: Table with Header with Row Being Removed"/>
                <p:cNvPicPr>
                  <a:picLocks noChangeAspect="1" noChangeArrowheads="1"/>
                </p:cNvPicPr>
                <p:nvPr/>
              </p:nvPicPr>
              <p:blipFill>
                <a:blip r:embed="rId4" cstate="screen"/>
                <a:srcRect/>
                <a:stretch>
                  <a:fillRect/>
                </a:stretch>
              </p:blipFill>
              <p:spPr bwMode="auto">
                <a:xfrm>
                  <a:off x="1354347" y="2575560"/>
                  <a:ext cx="1324845" cy="1046730"/>
                </a:xfrm>
                <a:prstGeom prst="rect">
                  <a:avLst/>
                </a:prstGeom>
                <a:noFill/>
                <a:ln w="9525">
                  <a:noFill/>
                  <a:miter lim="800000"/>
                  <a:headEnd/>
                  <a:tailEnd/>
                </a:ln>
              </p:spPr>
            </p:pic>
          </p:grpSp>
          <p:pic>
            <p:nvPicPr>
              <p:cNvPr id="196" name="Picture 86" descr="xeon5600.jpg"/>
              <p:cNvPicPr>
                <a:picLocks noChangeAspect="1"/>
              </p:cNvPicPr>
              <p:nvPr/>
            </p:nvPicPr>
            <p:blipFill>
              <a:blip r:embed="rId5" cstate="print"/>
              <a:stretch>
                <a:fillRect/>
              </a:stretch>
            </p:blipFill>
            <p:spPr>
              <a:xfrm>
                <a:off x="1916630" y="2278006"/>
                <a:ext cx="250570" cy="265252"/>
              </a:xfrm>
              <a:prstGeom prst="rect">
                <a:avLst/>
              </a:prstGeom>
            </p:spPr>
          </p:pic>
          <p:pic>
            <p:nvPicPr>
              <p:cNvPr id="197" name="Picture 87" descr="xeon5600.jpg"/>
              <p:cNvPicPr>
                <a:picLocks noChangeAspect="1"/>
              </p:cNvPicPr>
              <p:nvPr/>
            </p:nvPicPr>
            <p:blipFill>
              <a:blip r:embed="rId5" cstate="print"/>
              <a:stretch>
                <a:fillRect/>
              </a:stretch>
            </p:blipFill>
            <p:spPr>
              <a:xfrm>
                <a:off x="1974436" y="2248261"/>
                <a:ext cx="250570" cy="265252"/>
              </a:xfrm>
              <a:prstGeom prst="rect">
                <a:avLst/>
              </a:prstGeom>
            </p:spPr>
          </p:pic>
        </p:grpSp>
        <p:grpSp>
          <p:nvGrpSpPr>
            <p:cNvPr id="177" name="グループ化 101"/>
            <p:cNvGrpSpPr/>
            <p:nvPr/>
          </p:nvGrpSpPr>
          <p:grpSpPr>
            <a:xfrm>
              <a:off x="2483299" y="2248261"/>
              <a:ext cx="694939" cy="824067"/>
              <a:chOff x="2483299" y="2248261"/>
              <a:chExt cx="694939" cy="824067"/>
            </a:xfrm>
          </p:grpSpPr>
          <p:grpSp>
            <p:nvGrpSpPr>
              <p:cNvPr id="190" name="Group 23"/>
              <p:cNvGrpSpPr/>
              <p:nvPr/>
            </p:nvGrpSpPr>
            <p:grpSpPr>
              <a:xfrm>
                <a:off x="2483299" y="2325421"/>
                <a:ext cx="694939" cy="746907"/>
                <a:chOff x="969263" y="2090928"/>
                <a:chExt cx="1731261" cy="1860726"/>
              </a:xfrm>
            </p:grpSpPr>
            <p:pic>
              <p:nvPicPr>
                <p:cNvPr id="193" name="Picture 32" descr="storage_wh"/>
                <p:cNvPicPr>
                  <a:picLocks noChangeAspect="1" noChangeArrowheads="1"/>
                </p:cNvPicPr>
                <p:nvPr/>
              </p:nvPicPr>
              <p:blipFill>
                <a:blip r:embed="rId3" cstate="screen"/>
                <a:srcRect/>
                <a:stretch>
                  <a:fillRect/>
                </a:stretch>
              </p:blipFill>
              <p:spPr bwMode="auto">
                <a:xfrm>
                  <a:off x="969263" y="2090928"/>
                  <a:ext cx="1731261" cy="1860726"/>
                </a:xfrm>
                <a:prstGeom prst="rect">
                  <a:avLst/>
                </a:prstGeom>
                <a:noFill/>
                <a:ln w="9525">
                  <a:noFill/>
                  <a:miter lim="800000"/>
                  <a:headEnd/>
                  <a:tailEnd/>
                </a:ln>
              </p:spPr>
            </p:pic>
            <p:pic>
              <p:nvPicPr>
                <p:cNvPr id="194" name="Picture 20" descr="Tables: Table with Header with Row Being Removed"/>
                <p:cNvPicPr>
                  <a:picLocks noChangeAspect="1" noChangeArrowheads="1"/>
                </p:cNvPicPr>
                <p:nvPr/>
              </p:nvPicPr>
              <p:blipFill>
                <a:blip r:embed="rId4" cstate="screen"/>
                <a:srcRect/>
                <a:stretch>
                  <a:fillRect/>
                </a:stretch>
              </p:blipFill>
              <p:spPr bwMode="auto">
                <a:xfrm>
                  <a:off x="1354347" y="2575560"/>
                  <a:ext cx="1324845" cy="1046730"/>
                </a:xfrm>
                <a:prstGeom prst="rect">
                  <a:avLst/>
                </a:prstGeom>
                <a:noFill/>
                <a:ln w="9525">
                  <a:noFill/>
                  <a:miter lim="800000"/>
                  <a:headEnd/>
                  <a:tailEnd/>
                </a:ln>
              </p:spPr>
            </p:pic>
          </p:grpSp>
          <p:pic>
            <p:nvPicPr>
              <p:cNvPr id="191" name="Picture 81" descr="xeon5600.jpg"/>
              <p:cNvPicPr>
                <a:picLocks noChangeAspect="1"/>
              </p:cNvPicPr>
              <p:nvPr/>
            </p:nvPicPr>
            <p:blipFill>
              <a:blip r:embed="rId5" cstate="print"/>
              <a:stretch>
                <a:fillRect/>
              </a:stretch>
            </p:blipFill>
            <p:spPr>
              <a:xfrm>
                <a:off x="2695563" y="2278006"/>
                <a:ext cx="250570" cy="265252"/>
              </a:xfrm>
              <a:prstGeom prst="rect">
                <a:avLst/>
              </a:prstGeom>
            </p:spPr>
          </p:pic>
          <p:pic>
            <p:nvPicPr>
              <p:cNvPr id="192" name="Picture 82" descr="xeon5600.jpg"/>
              <p:cNvPicPr>
                <a:picLocks noChangeAspect="1"/>
              </p:cNvPicPr>
              <p:nvPr/>
            </p:nvPicPr>
            <p:blipFill>
              <a:blip r:embed="rId5" cstate="print"/>
              <a:stretch>
                <a:fillRect/>
              </a:stretch>
            </p:blipFill>
            <p:spPr>
              <a:xfrm>
                <a:off x="2753369" y="2248261"/>
                <a:ext cx="250570" cy="265252"/>
              </a:xfrm>
              <a:prstGeom prst="rect">
                <a:avLst/>
              </a:prstGeom>
            </p:spPr>
          </p:pic>
        </p:grpSp>
        <p:grpSp>
          <p:nvGrpSpPr>
            <p:cNvPr id="178" name="グループ化 95"/>
            <p:cNvGrpSpPr/>
            <p:nvPr/>
          </p:nvGrpSpPr>
          <p:grpSpPr>
            <a:xfrm>
              <a:off x="3262233" y="2248261"/>
              <a:ext cx="694940" cy="824067"/>
              <a:chOff x="3262233" y="2248261"/>
              <a:chExt cx="694940" cy="824067"/>
            </a:xfrm>
          </p:grpSpPr>
          <p:grpSp>
            <p:nvGrpSpPr>
              <p:cNvPr id="185" name="Group 23"/>
              <p:cNvGrpSpPr/>
              <p:nvPr/>
            </p:nvGrpSpPr>
            <p:grpSpPr>
              <a:xfrm>
                <a:off x="3262233" y="2325421"/>
                <a:ext cx="694940" cy="746907"/>
                <a:chOff x="969264" y="2090928"/>
                <a:chExt cx="1731264" cy="1860726"/>
              </a:xfrm>
            </p:grpSpPr>
            <p:pic>
              <p:nvPicPr>
                <p:cNvPr id="188" name="Picture 32" descr="storage_wh"/>
                <p:cNvPicPr>
                  <a:picLocks noChangeAspect="1" noChangeArrowheads="1"/>
                </p:cNvPicPr>
                <p:nvPr/>
              </p:nvPicPr>
              <p:blipFill>
                <a:blip r:embed="rId3" cstate="screen"/>
                <a:srcRect/>
                <a:stretch>
                  <a:fillRect/>
                </a:stretch>
              </p:blipFill>
              <p:spPr bwMode="auto">
                <a:xfrm>
                  <a:off x="969264" y="2090928"/>
                  <a:ext cx="1731264" cy="1860726"/>
                </a:xfrm>
                <a:prstGeom prst="rect">
                  <a:avLst/>
                </a:prstGeom>
                <a:noFill/>
                <a:ln w="9525">
                  <a:noFill/>
                  <a:miter lim="800000"/>
                  <a:headEnd/>
                  <a:tailEnd/>
                </a:ln>
              </p:spPr>
            </p:pic>
            <p:pic>
              <p:nvPicPr>
                <p:cNvPr id="189" name="Picture 20" descr="Tables: Table with Header with Row Being Removed"/>
                <p:cNvPicPr>
                  <a:picLocks noChangeAspect="1" noChangeArrowheads="1"/>
                </p:cNvPicPr>
                <p:nvPr/>
              </p:nvPicPr>
              <p:blipFill>
                <a:blip r:embed="rId4" cstate="screen"/>
                <a:srcRect/>
                <a:stretch>
                  <a:fillRect/>
                </a:stretch>
              </p:blipFill>
              <p:spPr bwMode="auto">
                <a:xfrm>
                  <a:off x="1354347" y="2575560"/>
                  <a:ext cx="1324845" cy="1046730"/>
                </a:xfrm>
                <a:prstGeom prst="rect">
                  <a:avLst/>
                </a:prstGeom>
                <a:noFill/>
                <a:ln w="9525">
                  <a:noFill/>
                  <a:miter lim="800000"/>
                  <a:headEnd/>
                  <a:tailEnd/>
                </a:ln>
              </p:spPr>
            </p:pic>
          </p:grpSp>
          <p:pic>
            <p:nvPicPr>
              <p:cNvPr id="186" name="Picture 76" descr="xeon5600.jpg"/>
              <p:cNvPicPr>
                <a:picLocks noChangeAspect="1"/>
              </p:cNvPicPr>
              <p:nvPr/>
            </p:nvPicPr>
            <p:blipFill>
              <a:blip r:embed="rId5" cstate="print"/>
              <a:stretch>
                <a:fillRect/>
              </a:stretch>
            </p:blipFill>
            <p:spPr>
              <a:xfrm>
                <a:off x="3474497" y="2278006"/>
                <a:ext cx="250570" cy="265252"/>
              </a:xfrm>
              <a:prstGeom prst="rect">
                <a:avLst/>
              </a:prstGeom>
            </p:spPr>
          </p:pic>
          <p:pic>
            <p:nvPicPr>
              <p:cNvPr id="187" name="Picture 77" descr="xeon5600.jpg"/>
              <p:cNvPicPr>
                <a:picLocks noChangeAspect="1"/>
              </p:cNvPicPr>
              <p:nvPr/>
            </p:nvPicPr>
            <p:blipFill>
              <a:blip r:embed="rId5" cstate="print"/>
              <a:stretch>
                <a:fillRect/>
              </a:stretch>
            </p:blipFill>
            <p:spPr>
              <a:xfrm>
                <a:off x="3532303" y="2248261"/>
                <a:ext cx="250570" cy="265252"/>
              </a:xfrm>
              <a:prstGeom prst="rect">
                <a:avLst/>
              </a:prstGeom>
            </p:spPr>
          </p:pic>
        </p:grpSp>
        <p:grpSp>
          <p:nvGrpSpPr>
            <p:cNvPr id="179" name="グループ化 96"/>
            <p:cNvGrpSpPr/>
            <p:nvPr/>
          </p:nvGrpSpPr>
          <p:grpSpPr>
            <a:xfrm>
              <a:off x="925433" y="2248261"/>
              <a:ext cx="694940" cy="824067"/>
              <a:chOff x="925433" y="2248261"/>
              <a:chExt cx="694940" cy="824067"/>
            </a:xfrm>
          </p:grpSpPr>
          <p:grpSp>
            <p:nvGrpSpPr>
              <p:cNvPr id="180" name="Group 70"/>
              <p:cNvGrpSpPr/>
              <p:nvPr/>
            </p:nvGrpSpPr>
            <p:grpSpPr>
              <a:xfrm>
                <a:off x="925433" y="2325421"/>
                <a:ext cx="694940" cy="746907"/>
                <a:chOff x="969264" y="2090928"/>
                <a:chExt cx="1731264" cy="1860726"/>
              </a:xfrm>
            </p:grpSpPr>
            <p:pic>
              <p:nvPicPr>
                <p:cNvPr id="183" name="Picture 32" descr="storage_wh"/>
                <p:cNvPicPr>
                  <a:picLocks noChangeAspect="1" noChangeArrowheads="1"/>
                </p:cNvPicPr>
                <p:nvPr/>
              </p:nvPicPr>
              <p:blipFill>
                <a:blip r:embed="rId3" cstate="screen"/>
                <a:srcRect/>
                <a:stretch>
                  <a:fillRect/>
                </a:stretch>
              </p:blipFill>
              <p:spPr bwMode="auto">
                <a:xfrm>
                  <a:off x="969264" y="2090928"/>
                  <a:ext cx="1731264" cy="1860726"/>
                </a:xfrm>
                <a:prstGeom prst="rect">
                  <a:avLst/>
                </a:prstGeom>
                <a:noFill/>
                <a:ln w="9525">
                  <a:noFill/>
                  <a:miter lim="800000"/>
                  <a:headEnd/>
                  <a:tailEnd/>
                </a:ln>
              </p:spPr>
            </p:pic>
            <p:pic>
              <p:nvPicPr>
                <p:cNvPr id="184" name="Picture 20" descr="Tables: Table with Header with Row Being Removed"/>
                <p:cNvPicPr>
                  <a:picLocks noChangeAspect="1" noChangeArrowheads="1"/>
                </p:cNvPicPr>
                <p:nvPr/>
              </p:nvPicPr>
              <p:blipFill>
                <a:blip r:embed="rId4" cstate="screen"/>
                <a:srcRect/>
                <a:stretch>
                  <a:fillRect/>
                </a:stretch>
              </p:blipFill>
              <p:spPr bwMode="auto">
                <a:xfrm>
                  <a:off x="1354347" y="2575560"/>
                  <a:ext cx="1324845" cy="1046730"/>
                </a:xfrm>
                <a:prstGeom prst="rect">
                  <a:avLst/>
                </a:prstGeom>
                <a:noFill/>
                <a:ln w="9525">
                  <a:noFill/>
                  <a:miter lim="800000"/>
                  <a:headEnd/>
                  <a:tailEnd/>
                </a:ln>
              </p:spPr>
            </p:pic>
          </p:grpSp>
          <p:pic>
            <p:nvPicPr>
              <p:cNvPr id="181" name="Picture 71" descr="xeon5600.jpg"/>
              <p:cNvPicPr>
                <a:picLocks noChangeAspect="1"/>
              </p:cNvPicPr>
              <p:nvPr/>
            </p:nvPicPr>
            <p:blipFill>
              <a:blip r:embed="rId5" cstate="print"/>
              <a:stretch>
                <a:fillRect/>
              </a:stretch>
            </p:blipFill>
            <p:spPr>
              <a:xfrm>
                <a:off x="1137697" y="2278006"/>
                <a:ext cx="250570" cy="265252"/>
              </a:xfrm>
              <a:prstGeom prst="rect">
                <a:avLst/>
              </a:prstGeom>
            </p:spPr>
          </p:pic>
          <p:pic>
            <p:nvPicPr>
              <p:cNvPr id="182" name="Picture 72" descr="xeon5600.jpg"/>
              <p:cNvPicPr>
                <a:picLocks noChangeAspect="1"/>
              </p:cNvPicPr>
              <p:nvPr/>
            </p:nvPicPr>
            <p:blipFill>
              <a:blip r:embed="rId5" cstate="print"/>
              <a:stretch>
                <a:fillRect/>
              </a:stretch>
            </p:blipFill>
            <p:spPr>
              <a:xfrm>
                <a:off x="1195503" y="2248261"/>
                <a:ext cx="250570" cy="265252"/>
              </a:xfrm>
              <a:prstGeom prst="rect">
                <a:avLst/>
              </a:prstGeom>
            </p:spPr>
          </p:pic>
        </p:grpSp>
      </p:grpSp>
      <p:grpSp>
        <p:nvGrpSpPr>
          <p:cNvPr id="213" name="グループ化 212"/>
          <p:cNvGrpSpPr/>
          <p:nvPr/>
        </p:nvGrpSpPr>
        <p:grpSpPr>
          <a:xfrm>
            <a:off x="1158334" y="1631217"/>
            <a:ext cx="1562495" cy="183484"/>
            <a:chOff x="1242787" y="1984896"/>
            <a:chExt cx="2470468" cy="255592"/>
          </a:xfrm>
        </p:grpSpPr>
        <p:grpSp>
          <p:nvGrpSpPr>
            <p:cNvPr id="200" name="グループ化 199"/>
            <p:cNvGrpSpPr/>
            <p:nvPr/>
          </p:nvGrpSpPr>
          <p:grpSpPr>
            <a:xfrm>
              <a:off x="1242787" y="1984896"/>
              <a:ext cx="113349" cy="255592"/>
              <a:chOff x="1242787" y="1984896"/>
              <a:chExt cx="113349" cy="255592"/>
            </a:xfrm>
          </p:grpSpPr>
          <p:cxnSp>
            <p:nvCxnSpPr>
              <p:cNvPr id="201" name="Straight Arrow Connector 68"/>
              <p:cNvCxnSpPr/>
              <p:nvPr/>
            </p:nvCxnSpPr>
            <p:spPr bwMode="auto">
              <a:xfrm rot="5400000">
                <a:off x="1115787" y="2111896"/>
                <a:ext cx="255588" cy="1588"/>
              </a:xfrm>
              <a:prstGeom prst="straightConnector1">
                <a:avLst/>
              </a:prstGeom>
              <a:noFill/>
              <a:ln w="28575" cap="flat" cmpd="sng" algn="ctr">
                <a:solidFill>
                  <a:srgbClr val="0070C0"/>
                </a:solidFill>
                <a:prstDash val="solid"/>
                <a:round/>
                <a:headEnd type="none" w="med" len="med"/>
                <a:tailEnd type="arrow"/>
              </a:ln>
              <a:effectLst/>
            </p:spPr>
          </p:cxnSp>
          <p:cxnSp>
            <p:nvCxnSpPr>
              <p:cNvPr id="202" name="Straight Arrow Connector 69"/>
              <p:cNvCxnSpPr/>
              <p:nvPr/>
            </p:nvCxnSpPr>
            <p:spPr bwMode="auto">
              <a:xfrm rot="16200000" flipV="1">
                <a:off x="1227547" y="2111900"/>
                <a:ext cx="255589" cy="1588"/>
              </a:xfrm>
              <a:prstGeom prst="straightConnector1">
                <a:avLst/>
              </a:prstGeom>
              <a:noFill/>
              <a:ln w="28575" cap="flat" cmpd="sng" algn="ctr">
                <a:solidFill>
                  <a:srgbClr val="0070C0"/>
                </a:solidFill>
                <a:prstDash val="solid"/>
                <a:round/>
                <a:headEnd type="none" w="med" len="med"/>
                <a:tailEnd type="arrow"/>
              </a:ln>
              <a:effectLst/>
            </p:spPr>
          </p:cxnSp>
        </p:grpSp>
        <p:grpSp>
          <p:nvGrpSpPr>
            <p:cNvPr id="203" name="グループ化 202"/>
            <p:cNvGrpSpPr/>
            <p:nvPr/>
          </p:nvGrpSpPr>
          <p:grpSpPr>
            <a:xfrm>
              <a:off x="2028494" y="1984896"/>
              <a:ext cx="113348" cy="255588"/>
              <a:chOff x="2028494" y="1984896"/>
              <a:chExt cx="113348" cy="255588"/>
            </a:xfrm>
          </p:grpSpPr>
          <p:cxnSp>
            <p:nvCxnSpPr>
              <p:cNvPr id="204" name="Straight Arrow Connector 66"/>
              <p:cNvCxnSpPr/>
              <p:nvPr/>
            </p:nvCxnSpPr>
            <p:spPr bwMode="auto">
              <a:xfrm rot="5400000">
                <a:off x="1901494" y="2111896"/>
                <a:ext cx="255588" cy="1588"/>
              </a:xfrm>
              <a:prstGeom prst="straightConnector1">
                <a:avLst/>
              </a:prstGeom>
              <a:noFill/>
              <a:ln w="28575" cap="flat" cmpd="sng" algn="ctr">
                <a:solidFill>
                  <a:srgbClr val="0070C0"/>
                </a:solidFill>
                <a:prstDash val="solid"/>
                <a:round/>
                <a:headEnd type="none" w="med" len="med"/>
                <a:tailEnd type="arrow"/>
              </a:ln>
              <a:effectLst/>
            </p:spPr>
          </p:cxnSp>
          <p:cxnSp>
            <p:nvCxnSpPr>
              <p:cNvPr id="205" name="Straight Arrow Connector 67"/>
              <p:cNvCxnSpPr/>
              <p:nvPr/>
            </p:nvCxnSpPr>
            <p:spPr bwMode="auto">
              <a:xfrm rot="16200000" flipV="1">
                <a:off x="2013254" y="2111896"/>
                <a:ext cx="255588" cy="1588"/>
              </a:xfrm>
              <a:prstGeom prst="straightConnector1">
                <a:avLst/>
              </a:prstGeom>
              <a:noFill/>
              <a:ln w="28575" cap="flat" cmpd="sng" algn="ctr">
                <a:solidFill>
                  <a:srgbClr val="0070C0"/>
                </a:solidFill>
                <a:prstDash val="solid"/>
                <a:round/>
                <a:headEnd type="none" w="med" len="med"/>
                <a:tailEnd type="arrow"/>
              </a:ln>
              <a:effectLst/>
            </p:spPr>
          </p:cxnSp>
        </p:grpSp>
        <p:grpSp>
          <p:nvGrpSpPr>
            <p:cNvPr id="206" name="グループ化 205"/>
            <p:cNvGrpSpPr/>
            <p:nvPr/>
          </p:nvGrpSpPr>
          <p:grpSpPr>
            <a:xfrm>
              <a:off x="3599907" y="1984896"/>
              <a:ext cx="113348" cy="255588"/>
              <a:chOff x="3599907" y="1984896"/>
              <a:chExt cx="113348" cy="255588"/>
            </a:xfrm>
          </p:grpSpPr>
          <p:cxnSp>
            <p:nvCxnSpPr>
              <p:cNvPr id="207" name="Straight Arrow Connector 64"/>
              <p:cNvCxnSpPr/>
              <p:nvPr/>
            </p:nvCxnSpPr>
            <p:spPr bwMode="auto">
              <a:xfrm rot="5400000">
                <a:off x="3472907" y="2111896"/>
                <a:ext cx="255588" cy="1588"/>
              </a:xfrm>
              <a:prstGeom prst="straightConnector1">
                <a:avLst/>
              </a:prstGeom>
              <a:noFill/>
              <a:ln w="28575" cap="flat" cmpd="sng" algn="ctr">
                <a:solidFill>
                  <a:srgbClr val="0070C0"/>
                </a:solidFill>
                <a:prstDash val="solid"/>
                <a:round/>
                <a:headEnd type="none" w="med" len="med"/>
                <a:tailEnd type="arrow"/>
              </a:ln>
              <a:effectLst/>
            </p:spPr>
          </p:cxnSp>
          <p:cxnSp>
            <p:nvCxnSpPr>
              <p:cNvPr id="208" name="Straight Arrow Connector 65"/>
              <p:cNvCxnSpPr/>
              <p:nvPr/>
            </p:nvCxnSpPr>
            <p:spPr bwMode="auto">
              <a:xfrm rot="16200000" flipV="1">
                <a:off x="3584667" y="2111896"/>
                <a:ext cx="255588" cy="1588"/>
              </a:xfrm>
              <a:prstGeom prst="straightConnector1">
                <a:avLst/>
              </a:prstGeom>
              <a:noFill/>
              <a:ln w="28575" cap="flat" cmpd="sng" algn="ctr">
                <a:solidFill>
                  <a:srgbClr val="0070C0"/>
                </a:solidFill>
                <a:prstDash val="solid"/>
                <a:round/>
                <a:headEnd type="none" w="med" len="med"/>
                <a:tailEnd type="arrow"/>
              </a:ln>
              <a:effectLst/>
            </p:spPr>
          </p:cxnSp>
        </p:grpSp>
        <p:grpSp>
          <p:nvGrpSpPr>
            <p:cNvPr id="209" name="グループ化 208"/>
            <p:cNvGrpSpPr/>
            <p:nvPr/>
          </p:nvGrpSpPr>
          <p:grpSpPr>
            <a:xfrm>
              <a:off x="2814201" y="1984896"/>
              <a:ext cx="113348" cy="255588"/>
              <a:chOff x="2814201" y="1984896"/>
              <a:chExt cx="113348" cy="255588"/>
            </a:xfrm>
          </p:grpSpPr>
          <p:cxnSp>
            <p:nvCxnSpPr>
              <p:cNvPr id="210" name="Straight Arrow Connector 62"/>
              <p:cNvCxnSpPr/>
              <p:nvPr/>
            </p:nvCxnSpPr>
            <p:spPr bwMode="auto">
              <a:xfrm rot="5400000">
                <a:off x="2687201" y="2111896"/>
                <a:ext cx="255588" cy="1588"/>
              </a:xfrm>
              <a:prstGeom prst="straightConnector1">
                <a:avLst/>
              </a:prstGeom>
              <a:noFill/>
              <a:ln w="28575" cap="flat" cmpd="sng" algn="ctr">
                <a:solidFill>
                  <a:srgbClr val="0070C0"/>
                </a:solidFill>
                <a:prstDash val="solid"/>
                <a:round/>
                <a:headEnd type="none" w="med" len="med"/>
                <a:tailEnd type="arrow"/>
              </a:ln>
              <a:effectLst/>
            </p:spPr>
          </p:cxnSp>
          <p:cxnSp>
            <p:nvCxnSpPr>
              <p:cNvPr id="211" name="Straight Arrow Connector 63"/>
              <p:cNvCxnSpPr/>
              <p:nvPr/>
            </p:nvCxnSpPr>
            <p:spPr bwMode="auto">
              <a:xfrm rot="16200000" flipV="1">
                <a:off x="2798961" y="2111896"/>
                <a:ext cx="255588" cy="1588"/>
              </a:xfrm>
              <a:prstGeom prst="straightConnector1">
                <a:avLst/>
              </a:prstGeom>
              <a:noFill/>
              <a:ln w="28575" cap="flat" cmpd="sng" algn="ctr">
                <a:solidFill>
                  <a:srgbClr val="0070C0"/>
                </a:solidFill>
                <a:prstDash val="solid"/>
                <a:round/>
                <a:headEnd type="none" w="med" len="med"/>
                <a:tailEnd type="arrow"/>
              </a:ln>
              <a:effectLst/>
            </p:spPr>
          </p:cxnSp>
        </p:grpSp>
      </p:grpSp>
      <p:sp>
        <p:nvSpPr>
          <p:cNvPr id="212" name="TextBox 90"/>
          <p:cNvSpPr txBox="1"/>
          <p:nvPr/>
        </p:nvSpPr>
        <p:spPr>
          <a:xfrm>
            <a:off x="3313452" y="972791"/>
            <a:ext cx="4726944" cy="1768176"/>
          </a:xfrm>
          <a:prstGeom prst="rect">
            <a:avLst/>
          </a:prstGeom>
          <a:noFill/>
        </p:spPr>
        <p:txBody>
          <a:bodyPr wrap="square" rtlCol="0">
            <a:spAutoFit/>
          </a:bodyPr>
          <a:lstStyle/>
          <a:p>
            <a:pPr marL="646113" lvl="1" indent="-228600" algn="l">
              <a:buFont typeface="+mj-lt"/>
              <a:buAutoNum type="arabicPeriod"/>
            </a:pPr>
            <a:r>
              <a:rPr lang="ja-JP" altLang="en-US" sz="900" dirty="0" smtClean="0">
                <a:latin typeface="+mn-lt"/>
                <a:ea typeface="+mn-ea"/>
              </a:rPr>
              <a:t>行のフィルタリング</a:t>
            </a:r>
          </a:p>
          <a:p>
            <a:pPr marL="858838" lvl="2" indent="-88900" algn="l">
              <a:buFont typeface="Arial" pitchFamily="34" charset="0"/>
              <a:buChar char="•"/>
            </a:pPr>
            <a:r>
              <a:rPr lang="ja-JP" altLang="en-US" sz="900" dirty="0" smtClean="0">
                <a:latin typeface="+mn-lt"/>
                <a:ea typeface="+mn-ea"/>
              </a:rPr>
              <a:t>必要な行だけが</a:t>
            </a:r>
            <a:r>
              <a:rPr lang="en-US" altLang="ja-JP" sz="900" dirty="0" smtClean="0">
                <a:latin typeface="+mn-lt"/>
                <a:ea typeface="+mn-ea"/>
              </a:rPr>
              <a:t>DB</a:t>
            </a:r>
            <a:r>
              <a:rPr lang="ja-JP" altLang="en-US" sz="900" dirty="0" smtClean="0">
                <a:latin typeface="+mn-lt"/>
                <a:ea typeface="+mn-ea"/>
              </a:rPr>
              <a:t>サーバに返される</a:t>
            </a:r>
            <a:endParaRPr lang="ja-JP" altLang="en-US" sz="900" b="1" dirty="0" smtClean="0">
              <a:latin typeface="+mn-lt"/>
              <a:ea typeface="+mn-ea"/>
            </a:endParaRPr>
          </a:p>
          <a:p>
            <a:pPr marL="646113" lvl="1" indent="-228600" algn="l">
              <a:buFont typeface="+mj-lt"/>
              <a:buAutoNum type="arabicPeriod"/>
            </a:pPr>
            <a:r>
              <a:rPr lang="ja-JP" altLang="en-US" sz="900" dirty="0" smtClean="0">
                <a:latin typeface="+mn-lt"/>
                <a:ea typeface="+mn-ea"/>
              </a:rPr>
              <a:t>列のフィルタリング</a:t>
            </a:r>
          </a:p>
          <a:p>
            <a:pPr marL="858838" lvl="2" indent="-88900" algn="l">
              <a:buFont typeface="Arial" pitchFamily="34" charset="0"/>
              <a:buChar char="•"/>
            </a:pPr>
            <a:r>
              <a:rPr lang="ja-JP" altLang="en-US" sz="900" dirty="0" smtClean="0">
                <a:latin typeface="+mn-lt"/>
                <a:ea typeface="+mn-ea"/>
              </a:rPr>
              <a:t>必要な列だけが</a:t>
            </a:r>
            <a:r>
              <a:rPr lang="en-US" altLang="ja-JP" sz="900" dirty="0" smtClean="0">
                <a:latin typeface="+mn-lt"/>
                <a:ea typeface="+mn-ea"/>
              </a:rPr>
              <a:t>DB</a:t>
            </a:r>
            <a:r>
              <a:rPr lang="ja-JP" altLang="en-US" sz="900" dirty="0" smtClean="0">
                <a:latin typeface="+mn-lt"/>
                <a:ea typeface="+mn-ea"/>
              </a:rPr>
              <a:t>サーバに返される</a:t>
            </a:r>
          </a:p>
          <a:p>
            <a:pPr marL="646113" lvl="1" indent="-228600" algn="l">
              <a:buFont typeface="+mj-lt"/>
              <a:buAutoNum type="arabicPeriod"/>
            </a:pPr>
            <a:r>
              <a:rPr lang="ja-JP" altLang="en-US" sz="900" dirty="0" smtClean="0">
                <a:latin typeface="+mn-lt"/>
                <a:ea typeface="+mn-ea"/>
              </a:rPr>
              <a:t>ジョイン・フィルタリング</a:t>
            </a:r>
          </a:p>
          <a:p>
            <a:pPr marL="858838" lvl="2" indent="-88900" algn="l">
              <a:buFont typeface="Arial" pitchFamily="34" charset="0"/>
              <a:buChar char="•"/>
            </a:pPr>
            <a:r>
              <a:rPr lang="ja-JP" altLang="en-US" sz="900" dirty="0" smtClean="0">
                <a:latin typeface="+mn-lt"/>
                <a:ea typeface="+mn-ea"/>
              </a:rPr>
              <a:t>ブルームフィルターを使い、スター結合がセル側で実行される</a:t>
            </a:r>
          </a:p>
          <a:p>
            <a:pPr marL="646113" lvl="1" indent="-228600" algn="l">
              <a:buFont typeface="+mj-lt"/>
              <a:buAutoNum type="arabicPeriod"/>
            </a:pPr>
            <a:r>
              <a:rPr lang="ja-JP" altLang="en-US" sz="900" dirty="0" smtClean="0">
                <a:latin typeface="+mn-lt"/>
                <a:ea typeface="+mn-ea"/>
              </a:rPr>
              <a:t>インデックス・スキャン</a:t>
            </a:r>
            <a:endParaRPr lang="ja-JP" altLang="en-US" sz="900" i="1" dirty="0" smtClean="0">
              <a:latin typeface="+mn-lt"/>
              <a:ea typeface="+mn-ea"/>
            </a:endParaRPr>
          </a:p>
          <a:p>
            <a:pPr marL="858838" lvl="2" indent="-88900" algn="l">
              <a:buFont typeface="Arial" pitchFamily="34" charset="0"/>
              <a:buChar char="•"/>
            </a:pPr>
            <a:r>
              <a:rPr lang="en-US" altLang="ja-JP" sz="900" dirty="0" smtClean="0">
                <a:latin typeface="+mn-lt"/>
                <a:ea typeface="+mn-ea"/>
              </a:rPr>
              <a:t>index fast full scan</a:t>
            </a:r>
            <a:r>
              <a:rPr lang="ja-JP" altLang="en-US" sz="900" dirty="0" smtClean="0">
                <a:latin typeface="+mn-lt"/>
                <a:ea typeface="+mn-ea"/>
              </a:rPr>
              <a:t>の場合は</a:t>
            </a:r>
            <a:r>
              <a:rPr lang="en-US" altLang="ja-JP" sz="900" dirty="0" smtClean="0">
                <a:latin typeface="+mn-lt"/>
                <a:ea typeface="+mn-ea"/>
              </a:rPr>
              <a:t>Smart Scan</a:t>
            </a:r>
            <a:r>
              <a:rPr lang="ja-JP" altLang="en-US" sz="900" dirty="0" smtClean="0">
                <a:latin typeface="+mn-lt"/>
                <a:ea typeface="+mn-ea"/>
              </a:rPr>
              <a:t>が実行される</a:t>
            </a:r>
          </a:p>
          <a:p>
            <a:pPr algn="l">
              <a:buFont typeface="Arial" pitchFamily="34" charset="0"/>
              <a:buChar char="•"/>
            </a:pPr>
            <a:endParaRPr kumimoji="1" lang="ja-JP" altLang="en-US" sz="900" dirty="0">
              <a:latin typeface="+mn-lt"/>
              <a:ea typeface="+mn-ea"/>
            </a:endParaRPr>
          </a:p>
        </p:txBody>
      </p:sp>
      <p:sp>
        <p:nvSpPr>
          <p:cNvPr id="48" name="スライド番号プレースホルダ 47"/>
          <p:cNvSpPr>
            <a:spLocks noGrp="1"/>
          </p:cNvSpPr>
          <p:nvPr>
            <p:ph type="sldNum" sz="quarter" idx="12"/>
          </p:nvPr>
        </p:nvSpPr>
        <p:spPr/>
        <p:txBody>
          <a:bodyPr/>
          <a:lstStyle/>
          <a:p>
            <a:pPr>
              <a:defRPr/>
            </a:pPr>
            <a:fld id="{47645EBB-67B3-46AB-AC82-6F9B6AD9EB81}" type="slidenum">
              <a:rPr lang="en-US" altLang="ja-JP" smtClean="0"/>
              <a:pPr>
                <a:defRPr/>
              </a:pPr>
              <a:t>65</a:t>
            </a:fld>
            <a:endParaRPr lang="ja-JP" altLang="en-US" dirty="0"/>
          </a:p>
        </p:txBody>
      </p:sp>
      <p:sp>
        <p:nvSpPr>
          <p:cNvPr id="49" name="フッター プレースホルダ 48"/>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802763" y="1571844"/>
            <a:ext cx="7785652" cy="1100723"/>
          </a:xfrm>
        </p:spPr>
        <p:txBody>
          <a:bodyPr/>
          <a:lstStyle/>
          <a:p>
            <a:r>
              <a:rPr lang="en-US" altLang="ja-JP" dirty="0" err="1" smtClean="0"/>
              <a:t>Exadata</a:t>
            </a:r>
            <a:r>
              <a:rPr lang="en-US" altLang="ja-JP" dirty="0" smtClean="0"/>
              <a:t> Smart Flash Cache</a:t>
            </a:r>
            <a:br>
              <a:rPr lang="en-US" altLang="ja-JP" dirty="0" smtClean="0"/>
            </a:br>
            <a:r>
              <a:rPr lang="en-US" altLang="ja-JP" dirty="0" smtClean="0"/>
              <a:t/>
            </a:r>
            <a:br>
              <a:rPr lang="en-US" altLang="ja-JP" dirty="0" smtClean="0"/>
            </a:br>
            <a:r>
              <a:rPr lang="en-US" altLang="ja-JP" sz="2000" dirty="0" smtClean="0"/>
              <a:t>High Capacity</a:t>
            </a:r>
            <a:r>
              <a:rPr lang="ja-JP" altLang="en-US" sz="2000" dirty="0" smtClean="0"/>
              <a:t>モデルでの</a:t>
            </a:r>
            <a:r>
              <a:rPr lang="en-US" altLang="ja-JP" sz="2000" dirty="0" smtClean="0"/>
              <a:t>Flash Cache</a:t>
            </a:r>
            <a:r>
              <a:rPr lang="ja-JP" altLang="en-US" sz="2000" dirty="0" smtClean="0"/>
              <a:t>について</a:t>
            </a:r>
            <a:r>
              <a:rPr lang="en-US" altLang="ja-JP" sz="2000" dirty="0" smtClean="0"/>
              <a:t/>
            </a:r>
            <a:br>
              <a:rPr lang="en-US" altLang="ja-JP" sz="2000" dirty="0" smtClean="0"/>
            </a:br>
            <a:r>
              <a:rPr lang="en-US" altLang="ja-JP" sz="2000" dirty="0" smtClean="0"/>
              <a:t/>
            </a:r>
            <a:br>
              <a:rPr lang="en-US" altLang="ja-JP" sz="2000" dirty="0" smtClean="0"/>
            </a:br>
            <a:r>
              <a:rPr lang="ja-JP" altLang="en-US" sz="2000" dirty="0" smtClean="0"/>
              <a:t>注</a:t>
            </a:r>
            <a:r>
              <a:rPr lang="en-US" altLang="ja-JP" sz="2000" dirty="0" smtClean="0"/>
              <a:t>)</a:t>
            </a:r>
            <a:r>
              <a:rPr lang="en-US" altLang="ja-JP" sz="1800" dirty="0" smtClean="0"/>
              <a:t> </a:t>
            </a:r>
            <a:r>
              <a:rPr lang="en-US" altLang="ja-JP" sz="1800" dirty="0" err="1" smtClean="0"/>
              <a:t>Exadata</a:t>
            </a:r>
            <a:r>
              <a:rPr lang="en-US" altLang="ja-JP" sz="1800" dirty="0" smtClean="0"/>
              <a:t> X5-2 Extreme Flash</a:t>
            </a:r>
            <a:r>
              <a:rPr lang="ja-JP" altLang="en-US" sz="1800" dirty="0" smtClean="0"/>
              <a:t>モデルでは全ての領域が</a:t>
            </a:r>
            <a:r>
              <a:rPr lang="en-US" altLang="ja-JP" sz="1800" dirty="0" smtClean="0"/>
              <a:t>Flash</a:t>
            </a:r>
            <a:r>
              <a:rPr lang="ja-JP" altLang="en-US" sz="1800" dirty="0" smtClean="0"/>
              <a:t>になるため、</a:t>
            </a:r>
            <a:r>
              <a:rPr lang="en-US" altLang="ja-JP" sz="1800" dirty="0" smtClean="0"/>
              <a:t>Flash Cache</a:t>
            </a:r>
            <a:r>
              <a:rPr lang="ja-JP" altLang="en-US" sz="1800" dirty="0" smtClean="0"/>
              <a:t>の使われ方が異なり、本章の記載はあてはまりません</a:t>
            </a:r>
            <a:endParaRPr kumimoji="1" lang="ja-JP" altLang="en-US" sz="1800" dirty="0"/>
          </a:p>
        </p:txBody>
      </p:sp>
    </p:spTree>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en-US" altLang="ja-JP" smtClean="0"/>
              <a:t>Exadata Smart Flash Cache</a:t>
            </a:r>
            <a:r>
              <a:rPr lang="ja-JP" altLang="en-US" smtClean="0"/>
              <a:t>　</a:t>
            </a:r>
            <a:endParaRPr lang="en-US" altLang="ja-JP" dirty="0" smtClean="0"/>
          </a:p>
        </p:txBody>
      </p:sp>
      <p:sp>
        <p:nvSpPr>
          <p:cNvPr id="8" name="コンテンツ プレースホルダ 7"/>
          <p:cNvSpPr>
            <a:spLocks noGrp="1"/>
          </p:cNvSpPr>
          <p:nvPr>
            <p:ph idx="1"/>
          </p:nvPr>
        </p:nvSpPr>
        <p:spPr>
          <a:xfrm>
            <a:off x="758969" y="4452683"/>
            <a:ext cx="8229600" cy="238352"/>
          </a:xfrm>
        </p:spPr>
        <p:txBody>
          <a:bodyPr>
            <a:normAutofit/>
          </a:bodyPr>
          <a:lstStyle/>
          <a:p>
            <a:pPr>
              <a:buNone/>
            </a:pPr>
            <a:r>
              <a:rPr lang="en-US" altLang="ja-JP" sz="1400" dirty="0" smtClean="0">
                <a:latin typeface="+mn-lt"/>
              </a:rPr>
              <a:t>* </a:t>
            </a:r>
            <a:r>
              <a:rPr lang="en-US" altLang="ja-JP" sz="1400" dirty="0" err="1" smtClean="0">
                <a:latin typeface="+mn-lt"/>
              </a:rPr>
              <a:t>Exadata</a:t>
            </a:r>
            <a:r>
              <a:rPr lang="ja-JP" altLang="en-US" sz="1400" dirty="0" smtClean="0">
                <a:latin typeface="+mn-lt"/>
              </a:rPr>
              <a:t>　</a:t>
            </a:r>
            <a:r>
              <a:rPr lang="en-US" altLang="ja-JP" sz="1400" dirty="0" smtClean="0">
                <a:latin typeface="+mn-lt"/>
              </a:rPr>
              <a:t>Smart Flash Cache</a:t>
            </a:r>
            <a:r>
              <a:rPr lang="ja-JP" altLang="en-US" sz="1400" dirty="0" smtClean="0">
                <a:latin typeface="+mn-lt"/>
              </a:rPr>
              <a:t>は、アプリケーション側で意識する必要はなく、</a:t>
            </a:r>
            <a:r>
              <a:rPr lang="en-US" altLang="ja-JP" sz="1400" dirty="0" smtClean="0">
                <a:latin typeface="+mn-lt"/>
              </a:rPr>
              <a:t>DB</a:t>
            </a:r>
            <a:r>
              <a:rPr lang="ja-JP" altLang="en-US" sz="1400" dirty="0" smtClean="0">
                <a:latin typeface="+mn-lt"/>
              </a:rPr>
              <a:t>が自動的に判断して利用する</a:t>
            </a:r>
            <a:endParaRPr lang="en-US" altLang="ja-JP" sz="1400" dirty="0" smtClean="0">
              <a:latin typeface="+mn-lt"/>
            </a:endParaRPr>
          </a:p>
        </p:txBody>
      </p:sp>
      <p:graphicFrame>
        <p:nvGraphicFramePr>
          <p:cNvPr id="1027" name="Object 3"/>
          <p:cNvGraphicFramePr>
            <a:graphicFrameLocks noChangeAspect="1"/>
          </p:cNvGraphicFramePr>
          <p:nvPr/>
        </p:nvGraphicFramePr>
        <p:xfrm>
          <a:off x="752475" y="984838"/>
          <a:ext cx="5564188" cy="3362325"/>
        </p:xfrm>
        <a:graphic>
          <a:graphicData uri="http://schemas.openxmlformats.org/presentationml/2006/ole">
            <p:oleObj spid="_x0000_s1027" name="Bitmap Image" r:id="rId4" imgW="8287907" imgH="5001323" progId="PBrush">
              <p:embed/>
            </p:oleObj>
          </a:graphicData>
        </a:graphic>
      </p:graphicFrame>
      <p:sp>
        <p:nvSpPr>
          <p:cNvPr id="5" name="スライド番号プレースホルダ 4"/>
          <p:cNvSpPr>
            <a:spLocks noGrp="1"/>
          </p:cNvSpPr>
          <p:nvPr>
            <p:ph type="sldNum" sz="quarter" idx="12"/>
          </p:nvPr>
        </p:nvSpPr>
        <p:spPr/>
        <p:txBody>
          <a:bodyPr/>
          <a:lstStyle/>
          <a:p>
            <a:pPr>
              <a:defRPr/>
            </a:pPr>
            <a:fld id="{47645EBB-67B3-46AB-AC82-6F9B6AD9EB81}" type="slidenum">
              <a:rPr lang="en-US" altLang="ja-JP" smtClean="0"/>
              <a:pPr>
                <a:defRPr/>
              </a:pPr>
              <a:t>67</a:t>
            </a:fld>
            <a:endParaRPr lang="ja-JP" altLang="en-US" dirty="0"/>
          </a:p>
        </p:txBody>
      </p:sp>
      <p:sp>
        <p:nvSpPr>
          <p:cNvPr id="6" name="フッター プレースホルダ 5"/>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r>
              <a:rPr lang="en-US" altLang="ja-JP" smtClean="0"/>
              <a:t>Exadata Smart Flash Cache</a:t>
            </a:r>
            <a:r>
              <a:rPr lang="ja-JP" altLang="en-US" smtClean="0"/>
              <a:t>の効果</a:t>
            </a:r>
            <a:endParaRPr lang="en-US" altLang="ja-JP" dirty="0" smtClean="0"/>
          </a:p>
        </p:txBody>
      </p:sp>
      <p:grpSp>
        <p:nvGrpSpPr>
          <p:cNvPr id="189" name="グループ化 188"/>
          <p:cNvGrpSpPr/>
          <p:nvPr/>
        </p:nvGrpSpPr>
        <p:grpSpPr>
          <a:xfrm>
            <a:off x="671984" y="890205"/>
            <a:ext cx="8204021" cy="3982879"/>
            <a:chOff x="-377181" y="779463"/>
            <a:chExt cx="10844683" cy="5625004"/>
          </a:xfrm>
        </p:grpSpPr>
        <p:sp>
          <p:nvSpPr>
            <p:cNvPr id="190" name="正方形/長方形 189"/>
            <p:cNvSpPr/>
            <p:nvPr/>
          </p:nvSpPr>
          <p:spPr bwMode="auto">
            <a:xfrm>
              <a:off x="557213" y="1068388"/>
              <a:ext cx="3683000" cy="1222375"/>
            </a:xfrm>
            <a:prstGeom prst="rect">
              <a:avLst/>
            </a:prstGeom>
            <a:solidFill>
              <a:srgbClr val="FFFFFF">
                <a:lumMod val="95000"/>
              </a:srgbClr>
            </a:solidFill>
            <a:ln w="15875" cap="flat" cmpd="sng" algn="ctr">
              <a:solidFill>
                <a:srgbClr val="000000"/>
              </a:solidFill>
              <a:prstDash val="solid"/>
              <a:headEnd type="none" w="med" len="med"/>
              <a:tailEnd type="none" w="med" len="med"/>
            </a:ln>
            <a:effectLst/>
          </p:spPr>
          <p:txBody>
            <a:bodyPr lIns="92075" tIns="46038" rIns="92075" bIns="46038"/>
            <a:lstStyle/>
            <a:p>
              <a:pPr marL="119063" marR="0" lvl="0" indent="-119063" defTabSz="914400" eaLnBrk="1" fontAlgn="auto" latinLnBrk="0" hangingPunct="1">
                <a:lnSpc>
                  <a:spcPct val="100000"/>
                </a:lnSpc>
                <a:spcBef>
                  <a:spcPts val="0"/>
                </a:spcBef>
                <a:spcAft>
                  <a:spcPts val="0"/>
                </a:spcAft>
                <a:buClrTx/>
                <a:buSzTx/>
                <a:buFontTx/>
                <a:buNone/>
                <a:tabLst/>
                <a:defRPr/>
              </a:pPr>
              <a:endParaRPr kumimoji="0" lang="ja-JP" altLang="en-US" sz="2200" b="0" i="0" u="none" strike="noStrike" kern="0" cap="none" spc="0" normalizeH="0" baseline="0" noProof="0">
                <a:ln>
                  <a:noFill/>
                </a:ln>
                <a:solidFill>
                  <a:srgbClr val="000000"/>
                </a:solidFill>
                <a:effectLst/>
                <a:uLnTx/>
                <a:uFillTx/>
                <a:latin typeface="+mn-ea"/>
                <a:ea typeface="+mn-ea"/>
                <a:cs typeface="+mn-cs"/>
              </a:endParaRPr>
            </a:p>
          </p:txBody>
        </p:sp>
        <p:sp>
          <p:nvSpPr>
            <p:cNvPr id="191" name="正方形/長方形 190"/>
            <p:cNvSpPr/>
            <p:nvPr/>
          </p:nvSpPr>
          <p:spPr bwMode="auto">
            <a:xfrm>
              <a:off x="557213" y="3297238"/>
              <a:ext cx="3657600" cy="2768600"/>
            </a:xfrm>
            <a:prstGeom prst="rect">
              <a:avLst/>
            </a:prstGeom>
            <a:solidFill>
              <a:srgbClr val="FFFFFF">
                <a:lumMod val="95000"/>
              </a:srgbClr>
            </a:solidFill>
            <a:ln w="15875" cap="flat" cmpd="sng" algn="ctr">
              <a:solidFill>
                <a:srgbClr val="000000"/>
              </a:solidFill>
              <a:prstDash val="solid"/>
              <a:headEnd type="none" w="med" len="med"/>
              <a:tailEnd type="none" w="med" len="med"/>
            </a:ln>
            <a:effectLst/>
          </p:spPr>
          <p:txBody>
            <a:bodyPr lIns="92075" tIns="46038" rIns="92075" bIns="46038"/>
            <a:lstStyle/>
            <a:p>
              <a:pPr marL="119063" marR="0" lvl="0" indent="-119063" defTabSz="914400" eaLnBrk="1" fontAlgn="auto" latinLnBrk="0" hangingPunct="1">
                <a:lnSpc>
                  <a:spcPct val="100000"/>
                </a:lnSpc>
                <a:spcBef>
                  <a:spcPts val="0"/>
                </a:spcBef>
                <a:spcAft>
                  <a:spcPts val="0"/>
                </a:spcAft>
                <a:buClrTx/>
                <a:buSzTx/>
                <a:buFontTx/>
                <a:buNone/>
                <a:tabLst/>
                <a:defRPr/>
              </a:pPr>
              <a:endParaRPr kumimoji="0" lang="ja-JP" altLang="en-US" sz="2200" b="0" i="0" u="none" strike="noStrike" kern="0" cap="none" spc="0" normalizeH="0" baseline="0" noProof="0">
                <a:ln>
                  <a:noFill/>
                </a:ln>
                <a:solidFill>
                  <a:srgbClr val="000000"/>
                </a:solidFill>
                <a:effectLst/>
                <a:uLnTx/>
                <a:uFillTx/>
                <a:latin typeface="Arial" charset="0"/>
                <a:ea typeface="ＭＳ Ｐゴシック" charset="-128"/>
                <a:cs typeface="+mn-cs"/>
              </a:endParaRPr>
            </a:p>
          </p:txBody>
        </p:sp>
        <p:sp>
          <p:nvSpPr>
            <p:cNvPr id="192" name="円柱 191"/>
            <p:cNvSpPr/>
            <p:nvPr/>
          </p:nvSpPr>
          <p:spPr bwMode="auto">
            <a:xfrm>
              <a:off x="814388" y="4043363"/>
              <a:ext cx="1520825" cy="1712912"/>
            </a:xfrm>
            <a:prstGeom prst="can">
              <a:avLst/>
            </a:prstGeom>
            <a:solidFill>
              <a:srgbClr val="FFC000"/>
            </a:solidFill>
            <a:ln w="25400" cap="flat" cmpd="sng" algn="ctr">
              <a:solidFill>
                <a:srgbClr val="000000"/>
              </a:solidFill>
              <a:prstDash val="solid"/>
              <a:headEnd type="none" w="med" len="med"/>
              <a:tailEnd type="none" w="med" len="med"/>
            </a:ln>
            <a:effectLst/>
          </p:spPr>
          <p:txBody>
            <a:bodyPr lIns="92075" tIns="46038" rIns="92075" bIns="46038"/>
            <a:lstStyle/>
            <a:p>
              <a:pPr marL="119063" marR="0" lvl="0" indent="-119063" defTabSz="914400" eaLnBrk="1" fontAlgn="auto" latinLnBrk="0" hangingPunct="1">
                <a:lnSpc>
                  <a:spcPct val="100000"/>
                </a:lnSpc>
                <a:spcBef>
                  <a:spcPts val="0"/>
                </a:spcBef>
                <a:spcAft>
                  <a:spcPts val="0"/>
                </a:spcAft>
                <a:buClrTx/>
                <a:buSzTx/>
                <a:buFontTx/>
                <a:buNone/>
                <a:tabLst/>
                <a:defRPr/>
              </a:pPr>
              <a:endParaRPr kumimoji="0" lang="ja-JP" altLang="en-US" sz="2200" b="0" i="0" u="none" strike="noStrike" kern="0" cap="none" spc="0" normalizeH="0" baseline="0" noProof="0">
                <a:ln>
                  <a:noFill/>
                </a:ln>
                <a:solidFill>
                  <a:srgbClr val="000000"/>
                </a:solidFill>
                <a:effectLst/>
                <a:uLnTx/>
                <a:uFillTx/>
                <a:latin typeface="Arial" charset="0"/>
                <a:ea typeface="ＭＳ Ｐゴシック" charset="-128"/>
                <a:cs typeface="+mn-cs"/>
              </a:endParaRPr>
            </a:p>
          </p:txBody>
        </p:sp>
        <p:sp>
          <p:nvSpPr>
            <p:cNvPr id="193" name="額縁 192"/>
            <p:cNvSpPr/>
            <p:nvPr/>
          </p:nvSpPr>
          <p:spPr bwMode="auto">
            <a:xfrm>
              <a:off x="2554288" y="3541713"/>
              <a:ext cx="1377950" cy="927100"/>
            </a:xfrm>
            <a:prstGeom prst="bevel">
              <a:avLst>
                <a:gd name="adj" fmla="val 7902"/>
              </a:avLst>
            </a:prstGeom>
            <a:solidFill>
              <a:srgbClr val="FEAAAA"/>
            </a:solidFill>
            <a:ln w="25400" cap="flat" cmpd="sng" algn="ctr">
              <a:solidFill>
                <a:srgbClr val="000000"/>
              </a:solidFill>
              <a:prstDash val="solid"/>
              <a:headEnd type="none" w="med" len="med"/>
              <a:tailEnd type="none" w="med" len="med"/>
            </a:ln>
            <a:effectLst/>
          </p:spPr>
          <p:txBody>
            <a:bodyPr lIns="92075" tIns="46038" rIns="92075" bIns="46038"/>
            <a:lstStyle/>
            <a:p>
              <a:pPr marL="119063" marR="0" lvl="0" indent="-119063" defTabSz="914400" eaLnBrk="1" fontAlgn="auto" latinLnBrk="0" hangingPunct="1">
                <a:lnSpc>
                  <a:spcPct val="100000"/>
                </a:lnSpc>
                <a:spcBef>
                  <a:spcPts val="0"/>
                </a:spcBef>
                <a:spcAft>
                  <a:spcPts val="0"/>
                </a:spcAft>
                <a:buClrTx/>
                <a:buSzTx/>
                <a:buFontTx/>
                <a:buNone/>
                <a:tabLst/>
                <a:defRPr/>
              </a:pPr>
              <a:endParaRPr kumimoji="0" lang="ja-JP" altLang="en-US" sz="2200" b="0" i="0" u="none" strike="noStrike" kern="0" cap="none" spc="0" normalizeH="0" baseline="0" noProof="0">
                <a:ln>
                  <a:noFill/>
                </a:ln>
                <a:solidFill>
                  <a:srgbClr val="000000"/>
                </a:solidFill>
                <a:effectLst/>
                <a:uLnTx/>
                <a:uFillTx/>
                <a:latin typeface="Arial" charset="0"/>
                <a:ea typeface="ＭＳ Ｐゴシック" charset="-128"/>
                <a:cs typeface="+mn-cs"/>
              </a:endParaRPr>
            </a:p>
          </p:txBody>
        </p:sp>
        <p:sp>
          <p:nvSpPr>
            <p:cNvPr id="194" name="直方体 193"/>
            <p:cNvSpPr/>
            <p:nvPr/>
          </p:nvSpPr>
          <p:spPr bwMode="auto">
            <a:xfrm>
              <a:off x="860424" y="4902200"/>
              <a:ext cx="282574" cy="296862"/>
            </a:xfrm>
            <a:prstGeom prst="cube">
              <a:avLst/>
            </a:prstGeom>
            <a:solidFill>
              <a:srgbClr val="FF0000"/>
            </a:solidFill>
            <a:ln w="25400" cap="flat" cmpd="sng" algn="ctr">
              <a:solidFill>
                <a:srgbClr val="000000"/>
              </a:solidFill>
              <a:prstDash val="solid"/>
              <a:headEnd type="none" w="med" len="med"/>
              <a:tailEnd type="none" w="med" len="med"/>
            </a:ln>
            <a:effectLst/>
          </p:spPr>
          <p:txBody>
            <a:bodyPr lIns="92075" tIns="46038" rIns="92075" bIns="46038"/>
            <a:lstStyle/>
            <a:p>
              <a:pPr marL="119063" marR="0" lvl="0" indent="-119063" defTabSz="914400" eaLnBrk="1" fontAlgn="auto" latinLnBrk="0" hangingPunct="1">
                <a:lnSpc>
                  <a:spcPct val="100000"/>
                </a:lnSpc>
                <a:spcBef>
                  <a:spcPts val="0"/>
                </a:spcBef>
                <a:spcAft>
                  <a:spcPts val="0"/>
                </a:spcAft>
                <a:buClrTx/>
                <a:buSzTx/>
                <a:buFontTx/>
                <a:buNone/>
                <a:tabLst/>
                <a:defRPr/>
              </a:pPr>
              <a:endParaRPr kumimoji="0" lang="ja-JP" altLang="en-US" sz="2200" b="0" i="0" u="none" strike="noStrike" kern="0" cap="none" spc="0" normalizeH="0" baseline="0" noProof="0">
                <a:ln>
                  <a:noFill/>
                </a:ln>
                <a:solidFill>
                  <a:srgbClr val="000000"/>
                </a:solidFill>
                <a:effectLst/>
                <a:uLnTx/>
                <a:uFillTx/>
                <a:latin typeface="Arial" charset="0"/>
                <a:ea typeface="ＭＳ Ｐゴシック" charset="-128"/>
                <a:cs typeface="+mn-cs"/>
              </a:endParaRPr>
            </a:p>
          </p:txBody>
        </p:sp>
        <p:sp>
          <p:nvSpPr>
            <p:cNvPr id="195" name="直方体 194"/>
            <p:cNvSpPr/>
            <p:nvPr/>
          </p:nvSpPr>
          <p:spPr bwMode="auto">
            <a:xfrm>
              <a:off x="2860675" y="3810000"/>
              <a:ext cx="282575" cy="296863"/>
            </a:xfrm>
            <a:prstGeom prst="cube">
              <a:avLst/>
            </a:prstGeom>
            <a:solidFill>
              <a:srgbClr val="00B050"/>
            </a:solidFill>
            <a:ln w="25400" cap="flat" cmpd="sng" algn="ctr">
              <a:solidFill>
                <a:srgbClr val="000000"/>
              </a:solidFill>
              <a:prstDash val="solid"/>
              <a:headEnd type="none" w="med" len="med"/>
              <a:tailEnd type="none" w="med" len="med"/>
            </a:ln>
            <a:effectLst/>
          </p:spPr>
          <p:txBody>
            <a:bodyPr lIns="92075" tIns="46038" rIns="92075" bIns="46038"/>
            <a:lstStyle/>
            <a:p>
              <a:pPr marL="119063" marR="0" lvl="0" indent="-119063" defTabSz="914400" eaLnBrk="1" fontAlgn="auto" latinLnBrk="0" hangingPunct="1">
                <a:lnSpc>
                  <a:spcPct val="100000"/>
                </a:lnSpc>
                <a:spcBef>
                  <a:spcPts val="0"/>
                </a:spcBef>
                <a:spcAft>
                  <a:spcPts val="0"/>
                </a:spcAft>
                <a:buClrTx/>
                <a:buSzTx/>
                <a:buFontTx/>
                <a:buNone/>
                <a:tabLst/>
                <a:defRPr/>
              </a:pPr>
              <a:endParaRPr kumimoji="0" lang="ja-JP" altLang="en-US" sz="2200" b="0" i="0" u="none" strike="noStrike" kern="0" cap="none" spc="0" normalizeH="0" baseline="0" noProof="0">
                <a:ln>
                  <a:noFill/>
                </a:ln>
                <a:solidFill>
                  <a:srgbClr val="000000"/>
                </a:solidFill>
                <a:effectLst/>
                <a:uLnTx/>
                <a:uFillTx/>
                <a:latin typeface="Arial" charset="0"/>
                <a:ea typeface="ＭＳ Ｐゴシック" charset="-128"/>
                <a:cs typeface="+mn-cs"/>
              </a:endParaRPr>
            </a:p>
          </p:txBody>
        </p:sp>
        <p:sp>
          <p:nvSpPr>
            <p:cNvPr id="196" name="円/楕円 195"/>
            <p:cNvSpPr/>
            <p:nvPr/>
          </p:nvSpPr>
          <p:spPr bwMode="auto">
            <a:xfrm>
              <a:off x="647700" y="1146175"/>
              <a:ext cx="939800" cy="558800"/>
            </a:xfrm>
            <a:prstGeom prst="ellipse">
              <a:avLst/>
            </a:prstGeom>
            <a:solidFill>
              <a:srgbClr val="FFFF99"/>
            </a:solidFill>
            <a:ln w="25400" cap="flat" cmpd="sng" algn="ctr">
              <a:solidFill>
                <a:srgbClr val="000000"/>
              </a:solidFill>
              <a:prstDash val="solid"/>
              <a:headEnd type="none" w="med" len="med"/>
              <a:tailEnd type="none" w="med" len="med"/>
            </a:ln>
            <a:effectLst/>
          </p:spPr>
          <p:txBody>
            <a:bodyPr lIns="92075" tIns="46038" rIns="92075" bIns="46038" anchor="ctr"/>
            <a:lstStyle/>
            <a:p>
              <a:pPr marL="119063" marR="0" lvl="0" indent="-119063" defTabSz="91440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smtClean="0">
                  <a:ln>
                    <a:noFill/>
                  </a:ln>
                  <a:solidFill>
                    <a:srgbClr val="000000"/>
                  </a:solidFill>
                  <a:effectLst/>
                  <a:uLnTx/>
                  <a:uFillTx/>
                  <a:latin typeface="+mn-ea"/>
                  <a:ea typeface="+mn-ea"/>
                  <a:cs typeface="+mn-cs"/>
                </a:rPr>
                <a:t>バッチ</a:t>
              </a:r>
              <a:endParaRPr kumimoji="0" lang="en-US" altLang="ja-JP" sz="800" b="0" i="0" u="none" strike="noStrike" kern="0" cap="none" spc="0" normalizeH="0" baseline="0" noProof="0" dirty="0">
                <a:ln>
                  <a:noFill/>
                </a:ln>
                <a:solidFill>
                  <a:srgbClr val="000000"/>
                </a:solidFill>
                <a:effectLst/>
                <a:uLnTx/>
                <a:uFillTx/>
                <a:latin typeface="+mn-ea"/>
                <a:ea typeface="+mn-ea"/>
                <a:cs typeface="+mn-cs"/>
              </a:endParaRPr>
            </a:p>
            <a:p>
              <a:pPr marL="119063" marR="0" lvl="0" indent="-119063" defTabSz="91440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a:ln>
                    <a:noFill/>
                  </a:ln>
                  <a:solidFill>
                    <a:srgbClr val="000000"/>
                  </a:solidFill>
                  <a:effectLst/>
                  <a:uLnTx/>
                  <a:uFillTx/>
                  <a:latin typeface="+mn-ea"/>
                  <a:ea typeface="+mn-ea"/>
                  <a:cs typeface="+mn-cs"/>
                </a:rPr>
                <a:t>処理</a:t>
              </a:r>
            </a:p>
          </p:txBody>
        </p:sp>
        <p:sp>
          <p:nvSpPr>
            <p:cNvPr id="197" name="額縁 196"/>
            <p:cNvSpPr/>
            <p:nvPr/>
          </p:nvSpPr>
          <p:spPr bwMode="auto">
            <a:xfrm>
              <a:off x="1946275" y="1339850"/>
              <a:ext cx="1377950" cy="847725"/>
            </a:xfrm>
            <a:prstGeom prst="bevel">
              <a:avLst>
                <a:gd name="adj" fmla="val 7902"/>
              </a:avLst>
            </a:prstGeom>
            <a:solidFill>
              <a:srgbClr val="CCFF99"/>
            </a:solidFill>
            <a:ln w="25400" cap="flat" cmpd="sng" algn="ctr">
              <a:solidFill>
                <a:srgbClr val="000000"/>
              </a:solidFill>
              <a:prstDash val="solid"/>
              <a:headEnd type="none" w="med" len="med"/>
              <a:tailEnd type="none" w="med" len="med"/>
            </a:ln>
            <a:effectLst/>
          </p:spPr>
          <p:txBody>
            <a:bodyPr lIns="92075" tIns="46038" rIns="92075" bIns="46038"/>
            <a:lstStyle/>
            <a:p>
              <a:pPr marL="119063" marR="0" lvl="0" indent="-119063" defTabSz="914400" eaLnBrk="1" fontAlgn="auto" latinLnBrk="0" hangingPunct="1">
                <a:lnSpc>
                  <a:spcPct val="100000"/>
                </a:lnSpc>
                <a:spcBef>
                  <a:spcPts val="0"/>
                </a:spcBef>
                <a:spcAft>
                  <a:spcPts val="0"/>
                </a:spcAft>
                <a:buClrTx/>
                <a:buSzTx/>
                <a:buFontTx/>
                <a:buNone/>
                <a:tabLst/>
                <a:defRPr/>
              </a:pPr>
              <a:endParaRPr kumimoji="0" lang="ja-JP" altLang="en-US" sz="2200" b="0" i="0" u="none" strike="noStrike" kern="0" cap="none" spc="0" normalizeH="0" baseline="0" noProof="0">
                <a:ln>
                  <a:noFill/>
                </a:ln>
                <a:solidFill>
                  <a:srgbClr val="000000"/>
                </a:solidFill>
                <a:effectLst/>
                <a:uLnTx/>
                <a:uFillTx/>
                <a:latin typeface="Arial" charset="0"/>
                <a:ea typeface="ＭＳ Ｐゴシック" charset="-128"/>
                <a:cs typeface="+mn-cs"/>
              </a:endParaRPr>
            </a:p>
          </p:txBody>
        </p:sp>
        <p:sp>
          <p:nvSpPr>
            <p:cNvPr id="198" name="直方体 197"/>
            <p:cNvSpPr/>
            <p:nvPr/>
          </p:nvSpPr>
          <p:spPr bwMode="auto">
            <a:xfrm>
              <a:off x="2214563" y="1566863"/>
              <a:ext cx="282575" cy="296862"/>
            </a:xfrm>
            <a:prstGeom prst="cube">
              <a:avLst/>
            </a:prstGeom>
            <a:solidFill>
              <a:srgbClr val="00B0F0"/>
            </a:solidFill>
            <a:ln w="25400" cap="flat" cmpd="sng" algn="ctr">
              <a:solidFill>
                <a:srgbClr val="000000"/>
              </a:solidFill>
              <a:prstDash val="solid"/>
              <a:headEnd type="none" w="med" len="med"/>
              <a:tailEnd type="none" w="med" len="med"/>
            </a:ln>
            <a:effectLst/>
          </p:spPr>
          <p:txBody>
            <a:bodyPr lIns="92075" tIns="46038" rIns="92075" bIns="46038"/>
            <a:lstStyle/>
            <a:p>
              <a:pPr marL="119063" marR="0" lvl="0" indent="-119063" defTabSz="914400" eaLnBrk="1" fontAlgn="auto" latinLnBrk="0" hangingPunct="1">
                <a:lnSpc>
                  <a:spcPct val="100000"/>
                </a:lnSpc>
                <a:spcBef>
                  <a:spcPts val="0"/>
                </a:spcBef>
                <a:spcAft>
                  <a:spcPts val="0"/>
                </a:spcAft>
                <a:buClrTx/>
                <a:buSzTx/>
                <a:buFontTx/>
                <a:buNone/>
                <a:tabLst/>
                <a:defRPr/>
              </a:pPr>
              <a:endParaRPr kumimoji="0" lang="ja-JP" altLang="en-US" sz="2200" b="0" i="0" u="none" strike="noStrike" kern="0" cap="none" spc="0" normalizeH="0" baseline="0" noProof="0">
                <a:ln>
                  <a:noFill/>
                </a:ln>
                <a:solidFill>
                  <a:srgbClr val="000000"/>
                </a:solidFill>
                <a:effectLst/>
                <a:uLnTx/>
                <a:uFillTx/>
                <a:latin typeface="Arial" charset="0"/>
                <a:ea typeface="ＭＳ Ｐゴシック" charset="-128"/>
                <a:cs typeface="+mn-cs"/>
              </a:endParaRPr>
            </a:p>
          </p:txBody>
        </p:sp>
        <p:sp>
          <p:nvSpPr>
            <p:cNvPr id="199" name="テキスト ボックス 198"/>
            <p:cNvSpPr txBox="1"/>
            <p:nvPr/>
          </p:nvSpPr>
          <p:spPr>
            <a:xfrm>
              <a:off x="2395541" y="4468813"/>
              <a:ext cx="1562100" cy="652008"/>
            </a:xfrm>
            <a:prstGeom prst="rect">
              <a:avLst/>
            </a:prstGeom>
            <a:noFill/>
          </p:spPr>
          <p:txBody>
            <a:bodyP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dirty="0">
                  <a:ln>
                    <a:noFill/>
                  </a:ln>
                  <a:solidFill>
                    <a:sysClr val="windowText" lastClr="000000"/>
                  </a:solidFill>
                  <a:effectLst/>
                  <a:uLnTx/>
                  <a:uFillTx/>
                  <a:latin typeface="+mn-ea"/>
                  <a:ea typeface="+mn-ea"/>
                </a:rPr>
                <a:t>トランザクションデータ</a:t>
              </a:r>
              <a:endParaRPr kumimoji="1" lang="en-US" altLang="ja-JP" sz="800" b="0" i="0" u="none" strike="noStrike" kern="0" cap="none" spc="0" normalizeH="0" baseline="0" noProof="0" dirty="0">
                <a:ln>
                  <a:noFill/>
                </a:ln>
                <a:solidFill>
                  <a:sysClr val="windowText" lastClr="000000"/>
                </a:solidFill>
                <a:effectLst/>
                <a:uLnTx/>
                <a:uFillTx/>
                <a:latin typeface="+mn-ea"/>
                <a:ea typeface="+mn-ea"/>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200" name="テキスト ボックス 199"/>
            <p:cNvSpPr txBox="1"/>
            <p:nvPr/>
          </p:nvSpPr>
          <p:spPr>
            <a:xfrm>
              <a:off x="879964" y="5186643"/>
              <a:ext cx="1193403" cy="478139"/>
            </a:xfrm>
            <a:prstGeom prst="rect">
              <a:avLst/>
            </a:prstGeom>
            <a:noFill/>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dirty="0">
                  <a:ln>
                    <a:noFill/>
                  </a:ln>
                  <a:solidFill>
                    <a:sysClr val="windowText" lastClr="000000"/>
                  </a:solidFill>
                  <a:effectLst/>
                  <a:uLnTx/>
                  <a:uFillTx/>
                  <a:latin typeface="+mn-ea"/>
                  <a:ea typeface="+mn-ea"/>
                </a:rPr>
                <a:t>条件毎の集計後</a:t>
              </a:r>
              <a:endParaRPr kumimoji="1" lang="en-US" altLang="ja-JP" sz="800" b="0" i="0" u="none" strike="noStrike" kern="0" cap="none" spc="0" normalizeH="0" baseline="0" noProof="0" dirty="0">
                <a:ln>
                  <a:noFill/>
                </a:ln>
                <a:solidFill>
                  <a:sysClr val="windowText" lastClr="000000"/>
                </a:solidFill>
                <a:effectLst/>
                <a:uLnTx/>
                <a:uFillTx/>
                <a:latin typeface="+mn-ea"/>
                <a:ea typeface="+mn-ea"/>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dirty="0">
                  <a:ln>
                    <a:noFill/>
                  </a:ln>
                  <a:solidFill>
                    <a:sysClr val="windowText" lastClr="000000"/>
                  </a:solidFill>
                  <a:effectLst/>
                  <a:uLnTx/>
                  <a:uFillTx/>
                  <a:latin typeface="+mn-ea"/>
                  <a:ea typeface="+mn-ea"/>
                </a:rPr>
                <a:t>データ</a:t>
              </a:r>
            </a:p>
          </p:txBody>
        </p:sp>
        <p:sp>
          <p:nvSpPr>
            <p:cNvPr id="201" name="テキスト ボックス 200"/>
            <p:cNvSpPr txBox="1"/>
            <p:nvPr/>
          </p:nvSpPr>
          <p:spPr>
            <a:xfrm>
              <a:off x="2532066" y="1541463"/>
              <a:ext cx="549236" cy="326003"/>
            </a:xfrm>
            <a:prstGeom prst="rect">
              <a:avLst/>
            </a:prstGeom>
            <a:noFill/>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900" b="0" i="0" u="none" strike="noStrike" kern="0" cap="none" spc="0" normalizeH="0" baseline="0" noProof="0" dirty="0">
                  <a:ln>
                    <a:noFill/>
                  </a:ln>
                  <a:solidFill>
                    <a:sysClr val="windowText" lastClr="000000"/>
                  </a:solidFill>
                  <a:effectLst/>
                  <a:uLnTx/>
                  <a:uFillTx/>
                  <a:latin typeface="+mn-ea"/>
                  <a:ea typeface="+mn-ea"/>
                </a:rPr>
                <a:t>索引</a:t>
              </a:r>
            </a:p>
          </p:txBody>
        </p:sp>
        <p:sp>
          <p:nvSpPr>
            <p:cNvPr id="202" name="直方体 201"/>
            <p:cNvSpPr/>
            <p:nvPr/>
          </p:nvSpPr>
          <p:spPr bwMode="auto">
            <a:xfrm>
              <a:off x="1192214" y="4902200"/>
              <a:ext cx="284162" cy="295274"/>
            </a:xfrm>
            <a:prstGeom prst="cube">
              <a:avLst/>
            </a:prstGeom>
            <a:solidFill>
              <a:srgbClr val="FF0000"/>
            </a:solidFill>
            <a:ln w="25400" cap="flat" cmpd="sng" algn="ctr">
              <a:solidFill>
                <a:srgbClr val="000000"/>
              </a:solidFill>
              <a:prstDash val="solid"/>
              <a:headEnd type="none" w="med" len="med"/>
              <a:tailEnd type="none" w="med" len="med"/>
            </a:ln>
            <a:effectLst/>
          </p:spPr>
          <p:txBody>
            <a:bodyPr lIns="92075" tIns="46038" rIns="92075" bIns="46038"/>
            <a:lstStyle/>
            <a:p>
              <a:pPr marL="119063" marR="0" lvl="0" indent="-119063" defTabSz="914400" eaLnBrk="1" fontAlgn="auto" latinLnBrk="0" hangingPunct="1">
                <a:lnSpc>
                  <a:spcPct val="100000"/>
                </a:lnSpc>
                <a:spcBef>
                  <a:spcPts val="0"/>
                </a:spcBef>
                <a:spcAft>
                  <a:spcPts val="0"/>
                </a:spcAft>
                <a:buClrTx/>
                <a:buSzTx/>
                <a:buFontTx/>
                <a:buNone/>
                <a:tabLst/>
                <a:defRPr/>
              </a:pPr>
              <a:endParaRPr kumimoji="0" lang="ja-JP" altLang="en-US" sz="2200" b="0" i="0" u="none" strike="noStrike" kern="0" cap="none" spc="0" normalizeH="0" baseline="0" noProof="0">
                <a:ln>
                  <a:noFill/>
                </a:ln>
                <a:solidFill>
                  <a:srgbClr val="000000"/>
                </a:solidFill>
                <a:effectLst/>
                <a:uLnTx/>
                <a:uFillTx/>
                <a:latin typeface="Arial" charset="0"/>
                <a:ea typeface="ＭＳ Ｐゴシック" charset="-128"/>
                <a:cs typeface="+mn-cs"/>
              </a:endParaRPr>
            </a:p>
          </p:txBody>
        </p:sp>
        <p:sp>
          <p:nvSpPr>
            <p:cNvPr id="203" name="直方体 202"/>
            <p:cNvSpPr/>
            <p:nvPr/>
          </p:nvSpPr>
          <p:spPr bwMode="auto">
            <a:xfrm>
              <a:off x="1550988" y="4902200"/>
              <a:ext cx="284162" cy="296863"/>
            </a:xfrm>
            <a:prstGeom prst="cube">
              <a:avLst/>
            </a:prstGeom>
            <a:solidFill>
              <a:srgbClr val="FF0000"/>
            </a:solidFill>
            <a:ln w="25400" cap="flat" cmpd="sng" algn="ctr">
              <a:solidFill>
                <a:srgbClr val="000000"/>
              </a:solidFill>
              <a:prstDash val="solid"/>
              <a:headEnd type="none" w="med" len="med"/>
              <a:tailEnd type="none" w="med" len="med"/>
            </a:ln>
            <a:effectLst/>
          </p:spPr>
          <p:txBody>
            <a:bodyPr lIns="92075" tIns="46038" rIns="92075" bIns="46038"/>
            <a:lstStyle/>
            <a:p>
              <a:pPr marL="119063" marR="0" lvl="0" indent="-119063" defTabSz="914400" eaLnBrk="1" fontAlgn="auto" latinLnBrk="0" hangingPunct="1">
                <a:lnSpc>
                  <a:spcPct val="100000"/>
                </a:lnSpc>
                <a:spcBef>
                  <a:spcPts val="0"/>
                </a:spcBef>
                <a:spcAft>
                  <a:spcPts val="0"/>
                </a:spcAft>
                <a:buClrTx/>
                <a:buSzTx/>
                <a:buFontTx/>
                <a:buNone/>
                <a:tabLst/>
                <a:defRPr/>
              </a:pPr>
              <a:endParaRPr kumimoji="0" lang="ja-JP" altLang="en-US" sz="2200" b="0" i="0" u="none" strike="noStrike" kern="0" cap="none" spc="0" normalizeH="0" baseline="0" noProof="0">
                <a:ln>
                  <a:noFill/>
                </a:ln>
                <a:solidFill>
                  <a:srgbClr val="000000"/>
                </a:solidFill>
                <a:effectLst/>
                <a:uLnTx/>
                <a:uFillTx/>
                <a:latin typeface="Arial" charset="0"/>
                <a:ea typeface="ＭＳ Ｐゴシック" charset="-128"/>
                <a:cs typeface="+mn-cs"/>
              </a:endParaRPr>
            </a:p>
          </p:txBody>
        </p:sp>
        <p:sp>
          <p:nvSpPr>
            <p:cNvPr id="204" name="フリーフォーム 203"/>
            <p:cNvSpPr/>
            <p:nvPr/>
          </p:nvSpPr>
          <p:spPr bwMode="auto">
            <a:xfrm>
              <a:off x="1312863" y="1712913"/>
              <a:ext cx="876300" cy="396875"/>
            </a:xfrm>
            <a:custGeom>
              <a:avLst/>
              <a:gdLst>
                <a:gd name="connsiteX0" fmla="*/ 0 w 1094704"/>
                <a:gd name="connsiteY0" fmla="*/ 0 h 279042"/>
                <a:gd name="connsiteX1" fmla="*/ 206062 w 1094704"/>
                <a:gd name="connsiteY1" fmla="*/ 270456 h 279042"/>
                <a:gd name="connsiteX2" fmla="*/ 1094704 w 1094704"/>
                <a:gd name="connsiteY2" fmla="*/ 51516 h 279042"/>
              </a:gdLst>
              <a:ahLst/>
              <a:cxnLst>
                <a:cxn ang="0">
                  <a:pos x="connsiteX0" y="connsiteY0"/>
                </a:cxn>
                <a:cxn ang="0">
                  <a:pos x="connsiteX1" y="connsiteY1"/>
                </a:cxn>
                <a:cxn ang="0">
                  <a:pos x="connsiteX2" y="connsiteY2"/>
                </a:cxn>
              </a:cxnLst>
              <a:rect l="l" t="t" r="r" b="b"/>
              <a:pathLst>
                <a:path w="1094704" h="279042">
                  <a:moveTo>
                    <a:pt x="0" y="0"/>
                  </a:moveTo>
                  <a:cubicBezTo>
                    <a:pt x="11805" y="130935"/>
                    <a:pt x="23611" y="261870"/>
                    <a:pt x="206062" y="270456"/>
                  </a:cubicBezTo>
                  <a:cubicBezTo>
                    <a:pt x="388513" y="279042"/>
                    <a:pt x="741608" y="165279"/>
                    <a:pt x="1094704" y="51516"/>
                  </a:cubicBezTo>
                </a:path>
              </a:pathLst>
            </a:custGeom>
            <a:noFill/>
            <a:ln w="9525" cap="flat" cmpd="sng" algn="ctr">
              <a:solidFill>
                <a:srgbClr val="000000">
                  <a:shade val="95000"/>
                  <a:satMod val="105000"/>
                </a:srgbClr>
              </a:solidFill>
              <a:prstDash val="solid"/>
              <a:headEnd type="none" w="med" len="med"/>
              <a:tailEnd type="triangle" w="lg" len="lg"/>
            </a:ln>
            <a:effectLst/>
          </p:spPr>
          <p:txBody>
            <a:bodyPr lIns="92075" tIns="46038" rIns="92075" bIns="46038">
              <a:spAutoFit/>
            </a:bodyPr>
            <a:lstStyle/>
            <a:p>
              <a:pPr marL="119063" marR="0" lvl="0" indent="-119063" defTabSz="914400" eaLnBrk="1" fontAlgn="auto" latinLnBrk="0" hangingPunct="1">
                <a:lnSpc>
                  <a:spcPct val="100000"/>
                </a:lnSpc>
                <a:spcBef>
                  <a:spcPts val="0"/>
                </a:spcBef>
                <a:spcAft>
                  <a:spcPts val="0"/>
                </a:spcAft>
                <a:buClrTx/>
                <a:buSzTx/>
                <a:buFontTx/>
                <a:buNone/>
                <a:tabLst/>
                <a:defRPr/>
              </a:pPr>
              <a:endParaRPr kumimoji="0" lang="ja-JP" altLang="en-US" sz="2200" b="0" i="0" u="none" strike="noStrike" kern="0" cap="none" spc="0" normalizeH="0" baseline="0" noProof="0">
                <a:ln>
                  <a:noFill/>
                </a:ln>
                <a:solidFill>
                  <a:srgbClr val="000000"/>
                </a:solidFill>
                <a:effectLst/>
                <a:uLnTx/>
                <a:uFillTx/>
                <a:latin typeface="Arial" pitchFamily="-111" charset="0"/>
                <a:ea typeface="+mn-ea"/>
                <a:cs typeface="+mn-cs"/>
              </a:endParaRPr>
            </a:p>
          </p:txBody>
        </p:sp>
        <p:sp>
          <p:nvSpPr>
            <p:cNvPr id="205" name="フリーフォーム 204"/>
            <p:cNvSpPr/>
            <p:nvPr/>
          </p:nvSpPr>
          <p:spPr bwMode="auto">
            <a:xfrm>
              <a:off x="927100" y="1687513"/>
              <a:ext cx="2311400" cy="2444750"/>
            </a:xfrm>
            <a:custGeom>
              <a:avLst/>
              <a:gdLst>
                <a:gd name="connsiteX0" fmla="*/ 1275008 w 2311758"/>
                <a:gd name="connsiteY0" fmla="*/ 115910 h 2444840"/>
                <a:gd name="connsiteX1" fmla="*/ 2228045 w 2311758"/>
                <a:gd name="connsiteY1" fmla="*/ 1996226 h 2444840"/>
                <a:gd name="connsiteX2" fmla="*/ 1777284 w 2311758"/>
                <a:gd name="connsiteY2" fmla="*/ 2112136 h 2444840"/>
                <a:gd name="connsiteX3" fmla="*/ 0 w 2311758"/>
                <a:gd name="connsiteY3" fmla="*/ 0 h 2444840"/>
              </a:gdLst>
              <a:ahLst/>
              <a:cxnLst>
                <a:cxn ang="0">
                  <a:pos x="connsiteX0" y="connsiteY0"/>
                </a:cxn>
                <a:cxn ang="0">
                  <a:pos x="connsiteX1" y="connsiteY1"/>
                </a:cxn>
                <a:cxn ang="0">
                  <a:pos x="connsiteX2" y="connsiteY2"/>
                </a:cxn>
                <a:cxn ang="0">
                  <a:pos x="connsiteX3" y="connsiteY3"/>
                </a:cxn>
              </a:cxnLst>
              <a:rect l="l" t="t" r="r" b="b"/>
              <a:pathLst>
                <a:path w="2311758" h="2444840">
                  <a:moveTo>
                    <a:pt x="1275008" y="115910"/>
                  </a:moveTo>
                  <a:cubicBezTo>
                    <a:pt x="1709670" y="889716"/>
                    <a:pt x="2144332" y="1663522"/>
                    <a:pt x="2228045" y="1996226"/>
                  </a:cubicBezTo>
                  <a:cubicBezTo>
                    <a:pt x="2311758" y="2328930"/>
                    <a:pt x="2148625" y="2444840"/>
                    <a:pt x="1777284" y="2112136"/>
                  </a:cubicBezTo>
                  <a:cubicBezTo>
                    <a:pt x="1405943" y="1779432"/>
                    <a:pt x="702971" y="889716"/>
                    <a:pt x="0" y="0"/>
                  </a:cubicBezTo>
                </a:path>
              </a:pathLst>
            </a:custGeom>
            <a:noFill/>
            <a:ln w="9525" cap="flat" cmpd="sng" algn="ctr">
              <a:solidFill>
                <a:srgbClr val="FD0000">
                  <a:shade val="95000"/>
                  <a:satMod val="105000"/>
                </a:srgbClr>
              </a:solidFill>
              <a:prstDash val="solid"/>
              <a:headEnd type="none" w="med" len="med"/>
              <a:tailEnd type="triangle" w="lg" len="lg"/>
            </a:ln>
            <a:effectLst/>
          </p:spPr>
          <p:txBody>
            <a:bodyPr lIns="92075" tIns="46038" rIns="92075" bIns="46038">
              <a:spAutoFit/>
            </a:bodyPr>
            <a:lstStyle/>
            <a:p>
              <a:pPr marL="119063" marR="0" lvl="0" indent="-119063" defTabSz="914400" eaLnBrk="1" fontAlgn="auto" latinLnBrk="0" hangingPunct="1">
                <a:lnSpc>
                  <a:spcPct val="100000"/>
                </a:lnSpc>
                <a:spcBef>
                  <a:spcPts val="0"/>
                </a:spcBef>
                <a:spcAft>
                  <a:spcPts val="0"/>
                </a:spcAft>
                <a:buClrTx/>
                <a:buSzTx/>
                <a:buFontTx/>
                <a:buNone/>
                <a:tabLst/>
                <a:defRPr/>
              </a:pPr>
              <a:endParaRPr kumimoji="0" lang="ja-JP" altLang="en-US" sz="2200" b="0" i="0" u="none" strike="noStrike" kern="0" cap="none" spc="0" normalizeH="0" baseline="0" noProof="0">
                <a:ln>
                  <a:noFill/>
                </a:ln>
                <a:solidFill>
                  <a:srgbClr val="000000"/>
                </a:solidFill>
                <a:effectLst/>
                <a:uLnTx/>
                <a:uFillTx/>
                <a:latin typeface="Arial" pitchFamily="-111" charset="0"/>
                <a:ea typeface="+mn-ea"/>
                <a:cs typeface="+mn-cs"/>
              </a:endParaRPr>
            </a:p>
          </p:txBody>
        </p:sp>
        <p:cxnSp>
          <p:nvCxnSpPr>
            <p:cNvPr id="206" name="直線矢印コネクタ 205"/>
            <p:cNvCxnSpPr>
              <a:stCxn id="211" idx="3"/>
              <a:endCxn id="194" idx="1"/>
            </p:cNvCxnSpPr>
            <p:nvPr/>
          </p:nvCxnSpPr>
          <p:spPr bwMode="auto">
            <a:xfrm>
              <a:off x="914401" y="1674814"/>
              <a:ext cx="52579" cy="3301603"/>
            </a:xfrm>
            <a:prstGeom prst="straightConnector1">
              <a:avLst/>
            </a:prstGeom>
            <a:noFill/>
            <a:ln w="9525" cap="flat" cmpd="sng" algn="ctr">
              <a:solidFill>
                <a:srgbClr val="000000">
                  <a:shade val="95000"/>
                  <a:satMod val="105000"/>
                </a:srgbClr>
              </a:solidFill>
              <a:prstDash val="solid"/>
              <a:headEnd type="none" w="med" len="med"/>
              <a:tailEnd type="triangle" w="lg" len="lg"/>
            </a:ln>
            <a:effectLst/>
          </p:spPr>
        </p:cxnSp>
        <p:sp>
          <p:nvSpPr>
            <p:cNvPr id="207" name="テキスト ボックス 67"/>
            <p:cNvSpPr txBox="1">
              <a:spLocks noChangeArrowheads="1"/>
            </p:cNvSpPr>
            <p:nvPr/>
          </p:nvSpPr>
          <p:spPr bwMode="auto">
            <a:xfrm>
              <a:off x="2908300" y="2591593"/>
              <a:ext cx="2072776" cy="565074"/>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dirty="0">
                  <a:ln>
                    <a:noFill/>
                  </a:ln>
                  <a:solidFill>
                    <a:srgbClr val="FF0000"/>
                  </a:solidFill>
                  <a:effectLst/>
                  <a:uLnTx/>
                  <a:uFillTx/>
                  <a:latin typeface="+mn-ea"/>
                  <a:ea typeface="+mn-ea"/>
                </a:rPr>
                <a:t>索引より、トランザクション</a:t>
              </a:r>
              <a:endParaRPr kumimoji="1" lang="en-US" altLang="ja-JP" sz="1000" b="0" i="0" u="none" strike="noStrike" kern="0" cap="none" spc="0" normalizeH="0" baseline="0" noProof="0" dirty="0">
                <a:ln>
                  <a:noFill/>
                </a:ln>
                <a:solidFill>
                  <a:srgbClr val="FF0000"/>
                </a:solidFill>
                <a:effectLst/>
                <a:uLnTx/>
                <a:uFillTx/>
                <a:latin typeface="+mn-ea"/>
                <a:ea typeface="+mn-ea"/>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dirty="0">
                  <a:ln>
                    <a:noFill/>
                  </a:ln>
                  <a:solidFill>
                    <a:srgbClr val="FF0000"/>
                  </a:solidFill>
                  <a:effectLst/>
                  <a:uLnTx/>
                  <a:uFillTx/>
                  <a:latin typeface="+mn-ea"/>
                  <a:ea typeface="+mn-ea"/>
                </a:rPr>
                <a:t>データをランダムリード</a:t>
              </a:r>
            </a:p>
          </p:txBody>
        </p:sp>
        <p:sp>
          <p:nvSpPr>
            <p:cNvPr id="208" name="テキスト ボックス 68"/>
            <p:cNvSpPr txBox="1">
              <a:spLocks noChangeArrowheads="1"/>
            </p:cNvSpPr>
            <p:nvPr/>
          </p:nvSpPr>
          <p:spPr bwMode="auto">
            <a:xfrm>
              <a:off x="-377181" y="2591593"/>
              <a:ext cx="1377754" cy="565074"/>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dirty="0">
                  <a:ln>
                    <a:noFill/>
                  </a:ln>
                  <a:solidFill>
                    <a:sysClr val="windowText" lastClr="000000"/>
                  </a:solidFill>
                  <a:effectLst/>
                  <a:uLnTx/>
                  <a:uFillTx/>
                  <a:latin typeface="+mn-ea"/>
                  <a:ea typeface="+mn-ea"/>
                </a:rPr>
                <a:t>集計後のデータ</a:t>
              </a:r>
              <a:endParaRPr kumimoji="1" lang="en-US" altLang="ja-JP" sz="1000" b="0" i="0" u="none" strike="noStrike" kern="0" cap="none" spc="0" normalizeH="0" baseline="0" noProof="0" dirty="0">
                <a:ln>
                  <a:noFill/>
                </a:ln>
                <a:solidFill>
                  <a:sysClr val="windowText" lastClr="000000"/>
                </a:solidFill>
                <a:effectLst/>
                <a:uLnTx/>
                <a:uFillTx/>
                <a:latin typeface="+mn-ea"/>
                <a:ea typeface="+mn-ea"/>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dirty="0">
                  <a:ln>
                    <a:noFill/>
                  </a:ln>
                  <a:solidFill>
                    <a:sysClr val="windowText" lastClr="000000"/>
                  </a:solidFill>
                  <a:effectLst/>
                  <a:uLnTx/>
                  <a:uFillTx/>
                  <a:latin typeface="+mn-ea"/>
                  <a:ea typeface="+mn-ea"/>
                </a:rPr>
                <a:t>を生成</a:t>
              </a:r>
            </a:p>
          </p:txBody>
        </p:sp>
        <p:sp>
          <p:nvSpPr>
            <p:cNvPr id="209" name="テキスト ボックス 69"/>
            <p:cNvSpPr txBox="1">
              <a:spLocks noChangeArrowheads="1"/>
            </p:cNvSpPr>
            <p:nvPr/>
          </p:nvSpPr>
          <p:spPr bwMode="auto">
            <a:xfrm>
              <a:off x="1450975" y="1006937"/>
              <a:ext cx="1752811" cy="358605"/>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dirty="0">
                  <a:ln>
                    <a:noFill/>
                  </a:ln>
                  <a:solidFill>
                    <a:sysClr val="windowText" lastClr="000000"/>
                  </a:solidFill>
                  <a:effectLst/>
                  <a:uLnTx/>
                  <a:uFillTx/>
                  <a:latin typeface="+mn-ea"/>
                  <a:ea typeface="+mn-ea"/>
                </a:rPr>
                <a:t>条件より索引を検索</a:t>
              </a:r>
            </a:p>
          </p:txBody>
        </p:sp>
        <p:sp>
          <p:nvSpPr>
            <p:cNvPr id="210" name="直方体 209"/>
            <p:cNvSpPr/>
            <p:nvPr/>
          </p:nvSpPr>
          <p:spPr bwMode="auto">
            <a:xfrm>
              <a:off x="1879600" y="4232275"/>
              <a:ext cx="282575" cy="296863"/>
            </a:xfrm>
            <a:prstGeom prst="cube">
              <a:avLst/>
            </a:prstGeom>
            <a:solidFill>
              <a:srgbClr val="00B050"/>
            </a:solidFill>
            <a:ln w="25400" cap="flat" cmpd="sng" algn="ctr">
              <a:solidFill>
                <a:srgbClr val="000000"/>
              </a:solidFill>
              <a:prstDash val="solid"/>
              <a:headEnd type="none" w="med" len="med"/>
              <a:tailEnd type="none" w="med" len="med"/>
            </a:ln>
            <a:effectLst/>
          </p:spPr>
          <p:txBody>
            <a:bodyPr lIns="92075" tIns="46038" rIns="92075" bIns="46038"/>
            <a:lstStyle/>
            <a:p>
              <a:pPr marL="119063" marR="0" lvl="0" indent="-119063" defTabSz="914400" eaLnBrk="1" fontAlgn="auto" latinLnBrk="0" hangingPunct="1">
                <a:lnSpc>
                  <a:spcPct val="100000"/>
                </a:lnSpc>
                <a:spcBef>
                  <a:spcPts val="0"/>
                </a:spcBef>
                <a:spcAft>
                  <a:spcPts val="0"/>
                </a:spcAft>
                <a:buClrTx/>
                <a:buSzTx/>
                <a:buFontTx/>
                <a:buNone/>
                <a:tabLst/>
                <a:defRPr/>
              </a:pPr>
              <a:endParaRPr kumimoji="0" lang="ja-JP" altLang="en-US" sz="2200" b="0" i="0" u="none" strike="noStrike" kern="0" cap="none" spc="0" normalizeH="0" baseline="0" noProof="0">
                <a:ln>
                  <a:noFill/>
                </a:ln>
                <a:solidFill>
                  <a:srgbClr val="000000"/>
                </a:solidFill>
                <a:effectLst/>
                <a:uLnTx/>
                <a:uFillTx/>
                <a:latin typeface="Arial" charset="0"/>
                <a:ea typeface="ＭＳ Ｐゴシック" charset="-128"/>
                <a:cs typeface="+mn-cs"/>
              </a:endParaRPr>
            </a:p>
          </p:txBody>
        </p:sp>
        <p:sp>
          <p:nvSpPr>
            <p:cNvPr id="211" name="フリーフォーム 210"/>
            <p:cNvSpPr/>
            <p:nvPr/>
          </p:nvSpPr>
          <p:spPr bwMode="auto">
            <a:xfrm>
              <a:off x="914400" y="1674813"/>
              <a:ext cx="1312863" cy="2859087"/>
            </a:xfrm>
            <a:custGeom>
              <a:avLst/>
              <a:gdLst>
                <a:gd name="connsiteX0" fmla="*/ 1313645 w 1313645"/>
                <a:gd name="connsiteY0" fmla="*/ 231819 h 2859110"/>
                <a:gd name="connsiteX1" fmla="*/ 1210614 w 1313645"/>
                <a:gd name="connsiteY1" fmla="*/ 2537138 h 2859110"/>
                <a:gd name="connsiteX2" fmla="*/ 746975 w 1313645"/>
                <a:gd name="connsiteY2" fmla="*/ 2163650 h 2859110"/>
                <a:gd name="connsiteX3" fmla="*/ 0 w 1313645"/>
                <a:gd name="connsiteY3" fmla="*/ 0 h 2859110"/>
              </a:gdLst>
              <a:ahLst/>
              <a:cxnLst>
                <a:cxn ang="0">
                  <a:pos x="connsiteX0" y="connsiteY0"/>
                </a:cxn>
                <a:cxn ang="0">
                  <a:pos x="connsiteX1" y="connsiteY1"/>
                </a:cxn>
                <a:cxn ang="0">
                  <a:pos x="connsiteX2" y="connsiteY2"/>
                </a:cxn>
                <a:cxn ang="0">
                  <a:pos x="connsiteX3" y="connsiteY3"/>
                </a:cxn>
              </a:cxnLst>
              <a:rect l="l" t="t" r="r" b="b"/>
              <a:pathLst>
                <a:path w="1313645" h="2859110">
                  <a:moveTo>
                    <a:pt x="1313645" y="231819"/>
                  </a:moveTo>
                  <a:cubicBezTo>
                    <a:pt x="1309352" y="1223492"/>
                    <a:pt x="1305059" y="2215166"/>
                    <a:pt x="1210614" y="2537138"/>
                  </a:cubicBezTo>
                  <a:cubicBezTo>
                    <a:pt x="1116169" y="2859110"/>
                    <a:pt x="948744" y="2586506"/>
                    <a:pt x="746975" y="2163650"/>
                  </a:cubicBezTo>
                  <a:cubicBezTo>
                    <a:pt x="545206" y="1740794"/>
                    <a:pt x="272603" y="870397"/>
                    <a:pt x="0" y="0"/>
                  </a:cubicBezTo>
                </a:path>
              </a:pathLst>
            </a:custGeom>
            <a:noFill/>
            <a:ln w="9525" cap="flat" cmpd="sng" algn="ctr">
              <a:solidFill>
                <a:srgbClr val="0070C0"/>
              </a:solidFill>
              <a:prstDash val="solid"/>
              <a:headEnd type="none" w="med" len="med"/>
              <a:tailEnd type="triangle" w="lg" len="lg"/>
            </a:ln>
            <a:effectLst/>
          </p:spPr>
          <p:txBody>
            <a:bodyPr lIns="92075" tIns="46038" rIns="92075" bIns="46038">
              <a:spAutoFit/>
            </a:bodyPr>
            <a:lstStyle/>
            <a:p>
              <a:pPr marL="119063" marR="0" lvl="0" indent="-119063" defTabSz="914400" eaLnBrk="1" fontAlgn="auto" latinLnBrk="0" hangingPunct="1">
                <a:lnSpc>
                  <a:spcPct val="100000"/>
                </a:lnSpc>
                <a:spcBef>
                  <a:spcPts val="0"/>
                </a:spcBef>
                <a:spcAft>
                  <a:spcPts val="0"/>
                </a:spcAft>
                <a:buClrTx/>
                <a:buSzTx/>
                <a:buFontTx/>
                <a:buNone/>
                <a:tabLst/>
                <a:defRPr/>
              </a:pPr>
              <a:endParaRPr kumimoji="0" lang="ja-JP" altLang="en-US" sz="2200" b="0" i="0" u="none" strike="noStrike" kern="0" cap="none" spc="0" normalizeH="0" baseline="0" noProof="0">
                <a:ln>
                  <a:noFill/>
                </a:ln>
                <a:solidFill>
                  <a:srgbClr val="000000"/>
                </a:solidFill>
                <a:effectLst/>
                <a:uLnTx/>
                <a:uFillTx/>
                <a:latin typeface="Arial" pitchFamily="-111" charset="0"/>
                <a:ea typeface="+mn-ea"/>
                <a:cs typeface="+mn-cs"/>
              </a:endParaRPr>
            </a:p>
          </p:txBody>
        </p:sp>
        <p:cxnSp>
          <p:nvCxnSpPr>
            <p:cNvPr id="212" name="直線矢印コネクタ 211"/>
            <p:cNvCxnSpPr/>
            <p:nvPr/>
          </p:nvCxnSpPr>
          <p:spPr bwMode="auto">
            <a:xfrm rot="5400000" flipH="1" flipV="1">
              <a:off x="5016500" y="1938338"/>
              <a:ext cx="1506537" cy="1588"/>
            </a:xfrm>
            <a:prstGeom prst="straightConnector1">
              <a:avLst/>
            </a:prstGeom>
            <a:noFill/>
            <a:ln w="9525" cap="flat" cmpd="sng" algn="ctr">
              <a:solidFill>
                <a:srgbClr val="000000">
                  <a:shade val="95000"/>
                  <a:satMod val="105000"/>
                </a:srgbClr>
              </a:solidFill>
              <a:prstDash val="solid"/>
              <a:headEnd type="none" w="med" len="med"/>
              <a:tailEnd type="arrow"/>
            </a:ln>
            <a:effectLst/>
          </p:spPr>
        </p:cxnSp>
        <p:cxnSp>
          <p:nvCxnSpPr>
            <p:cNvPr id="213" name="直線矢印コネクタ 212"/>
            <p:cNvCxnSpPr/>
            <p:nvPr/>
          </p:nvCxnSpPr>
          <p:spPr bwMode="auto">
            <a:xfrm>
              <a:off x="5756275" y="2705100"/>
              <a:ext cx="3181350" cy="1588"/>
            </a:xfrm>
            <a:prstGeom prst="straightConnector1">
              <a:avLst/>
            </a:prstGeom>
            <a:noFill/>
            <a:ln w="9525" cap="flat" cmpd="sng" algn="ctr">
              <a:solidFill>
                <a:srgbClr val="000000">
                  <a:shade val="95000"/>
                  <a:satMod val="105000"/>
                </a:srgbClr>
              </a:solidFill>
              <a:prstDash val="solid"/>
              <a:headEnd type="none" w="med" len="med"/>
              <a:tailEnd type="arrow"/>
            </a:ln>
            <a:effectLst/>
          </p:spPr>
        </p:cxnSp>
        <p:sp>
          <p:nvSpPr>
            <p:cNvPr id="214" name="テキスト ボックス 68"/>
            <p:cNvSpPr txBox="1">
              <a:spLocks noChangeArrowheads="1"/>
            </p:cNvSpPr>
            <p:nvPr/>
          </p:nvSpPr>
          <p:spPr bwMode="auto">
            <a:xfrm>
              <a:off x="4822827" y="779463"/>
              <a:ext cx="2494449" cy="434672"/>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en-US" altLang="ja-JP" sz="1400" b="0" i="0" u="sng" strike="noStrike" kern="0" cap="none" spc="0" normalizeH="0" baseline="0" noProof="0" dirty="0">
                  <a:ln>
                    <a:noFill/>
                  </a:ln>
                  <a:solidFill>
                    <a:sysClr val="windowText" lastClr="000000"/>
                  </a:solidFill>
                  <a:effectLst/>
                  <a:uLnTx/>
                  <a:uFillTx/>
                  <a:latin typeface="+mn-lt"/>
                  <a:ea typeface="+mn-ea"/>
                </a:rPr>
                <a:t>Flash Cache</a:t>
              </a:r>
              <a:r>
                <a:rPr kumimoji="1" lang="ja-JP" altLang="en-US" sz="1100" b="0" i="0" u="sng" strike="noStrike" kern="0" cap="none" spc="0" normalizeH="0" baseline="0" noProof="0" dirty="0">
                  <a:ln>
                    <a:noFill/>
                  </a:ln>
                  <a:solidFill>
                    <a:sysClr val="windowText" lastClr="000000"/>
                  </a:solidFill>
                  <a:effectLst/>
                  <a:uLnTx/>
                  <a:uFillTx/>
                  <a:latin typeface="+mn-lt"/>
                  <a:ea typeface="+mn-ea"/>
                </a:rPr>
                <a:t>が無い場合</a:t>
              </a:r>
            </a:p>
          </p:txBody>
        </p:sp>
        <p:sp>
          <p:nvSpPr>
            <p:cNvPr id="215" name="正方形/長方形 214"/>
            <p:cNvSpPr/>
            <p:nvPr/>
          </p:nvSpPr>
          <p:spPr bwMode="auto">
            <a:xfrm>
              <a:off x="5768975" y="1700213"/>
              <a:ext cx="914400" cy="1004887"/>
            </a:xfrm>
            <a:prstGeom prst="rect">
              <a:avLst/>
            </a:prstGeom>
            <a:solidFill>
              <a:srgbClr val="FFFFFF">
                <a:lumMod val="85000"/>
              </a:srgbClr>
            </a:solidFill>
            <a:ln w="9525" cap="flat" cmpd="sng" algn="ctr">
              <a:solidFill>
                <a:srgbClr val="000000"/>
              </a:solidFill>
              <a:prstDash val="solid"/>
              <a:round/>
              <a:headEnd type="none" w="med" len="med"/>
              <a:tailEnd type="none" w="med" len="med"/>
            </a:ln>
            <a:effectLst/>
          </p:spPr>
          <p:txBody>
            <a:bodyPr lIns="92075" tIns="46038" rIns="92075" bIns="46038"/>
            <a:lstStyle/>
            <a:p>
              <a:pPr marL="119063" marR="0" lvl="0" indent="-119063" algn="l" defTabSz="914400" eaLnBrk="1" fontAlgn="auto" latinLnBrk="0" hangingPunct="1">
                <a:lnSpc>
                  <a:spcPct val="100000"/>
                </a:lnSpc>
                <a:spcBef>
                  <a:spcPts val="0"/>
                </a:spcBef>
                <a:spcAft>
                  <a:spcPts val="0"/>
                </a:spcAft>
                <a:buClrTx/>
                <a:buSzTx/>
                <a:buFontTx/>
                <a:buNone/>
                <a:tabLst/>
                <a:defRPr/>
              </a:pPr>
              <a:r>
                <a:rPr kumimoji="0" lang="ja-JP" altLang="en-US" sz="700" b="0" i="0" u="none" strike="noStrike" kern="0" cap="none" spc="0" normalizeH="0" baseline="0" noProof="0" dirty="0">
                  <a:ln>
                    <a:noFill/>
                  </a:ln>
                  <a:solidFill>
                    <a:sysClr val="windowText" lastClr="000000"/>
                  </a:solidFill>
                  <a:effectLst/>
                  <a:uLnTx/>
                  <a:uFillTx/>
                  <a:latin typeface="+mn-ea"/>
                  <a:ea typeface="+mn-ea"/>
                </a:rPr>
                <a:t>集計データ</a:t>
              </a:r>
              <a:endParaRPr kumimoji="0" lang="en-US" altLang="ja-JP" sz="700" b="0" i="0" u="none" strike="noStrike" kern="0" cap="none" spc="0" normalizeH="0" baseline="0" noProof="0" dirty="0">
                <a:ln>
                  <a:noFill/>
                </a:ln>
                <a:solidFill>
                  <a:sysClr val="windowText" lastClr="000000"/>
                </a:solidFill>
                <a:effectLst/>
                <a:uLnTx/>
                <a:uFillTx/>
                <a:latin typeface="+mn-ea"/>
                <a:ea typeface="+mn-ea"/>
              </a:endParaRPr>
            </a:p>
            <a:p>
              <a:pPr marL="119063" marR="0" lvl="0" indent="-119063" algn="l" defTabSz="914400" eaLnBrk="1" fontAlgn="auto" latinLnBrk="0" hangingPunct="1">
                <a:lnSpc>
                  <a:spcPct val="100000"/>
                </a:lnSpc>
                <a:spcBef>
                  <a:spcPts val="0"/>
                </a:spcBef>
                <a:spcAft>
                  <a:spcPts val="0"/>
                </a:spcAft>
                <a:buClrTx/>
                <a:buSzTx/>
                <a:buFontTx/>
                <a:buNone/>
                <a:tabLst/>
                <a:defRPr/>
              </a:pPr>
              <a:r>
                <a:rPr kumimoji="0" lang="ja-JP" altLang="en-US" sz="700" b="0" i="0" u="none" strike="noStrike" kern="0" cap="none" spc="0" normalizeH="0" baseline="0" noProof="0" dirty="0">
                  <a:ln>
                    <a:noFill/>
                  </a:ln>
                  <a:solidFill>
                    <a:sysClr val="windowText" lastClr="000000"/>
                  </a:solidFill>
                  <a:effectLst/>
                  <a:uLnTx/>
                  <a:uFillTx/>
                  <a:latin typeface="+mn-ea"/>
                  <a:ea typeface="+mn-ea"/>
                </a:rPr>
                <a:t>の生成</a:t>
              </a:r>
            </a:p>
          </p:txBody>
        </p:sp>
        <p:sp>
          <p:nvSpPr>
            <p:cNvPr id="216" name="正方形/長方形 52"/>
            <p:cNvSpPr>
              <a:spLocks noChangeArrowheads="1"/>
            </p:cNvSpPr>
            <p:nvPr/>
          </p:nvSpPr>
          <p:spPr bwMode="auto">
            <a:xfrm>
              <a:off x="6694488" y="2330450"/>
              <a:ext cx="2011362" cy="371475"/>
            </a:xfrm>
            <a:prstGeom prst="rect">
              <a:avLst/>
            </a:prstGeom>
            <a:solidFill>
              <a:srgbClr val="00B0F0"/>
            </a:solidFill>
            <a:ln w="9525" algn="ctr">
              <a:solidFill>
                <a:srgbClr val="000000"/>
              </a:solidFill>
              <a:round/>
              <a:headEnd/>
              <a:tailEnd/>
            </a:ln>
          </p:spPr>
          <p:txBody>
            <a:bodyPr lIns="92075" tIns="46038" rIns="92075" bIns="46038"/>
            <a:lstStyle/>
            <a:p>
              <a:pPr marL="119063" marR="0" lvl="0" indent="-119063" algn="l" defTabSz="91440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a:ln>
                    <a:noFill/>
                  </a:ln>
                  <a:solidFill>
                    <a:sysClr val="windowText" lastClr="000000"/>
                  </a:solidFill>
                  <a:effectLst/>
                  <a:uLnTx/>
                  <a:uFillTx/>
                  <a:latin typeface="+mn-ea"/>
                  <a:ea typeface="+mn-ea"/>
                </a:rPr>
                <a:t>トランザクションデータのリード</a:t>
              </a:r>
            </a:p>
          </p:txBody>
        </p:sp>
        <p:sp>
          <p:nvSpPr>
            <p:cNvPr id="217" name="テキスト ボックス 68"/>
            <p:cNvSpPr txBox="1">
              <a:spLocks noChangeArrowheads="1"/>
            </p:cNvSpPr>
            <p:nvPr/>
          </p:nvSpPr>
          <p:spPr bwMode="auto">
            <a:xfrm>
              <a:off x="5311924" y="1858963"/>
              <a:ext cx="447526" cy="843535"/>
            </a:xfrm>
            <a:prstGeom prst="rect">
              <a:avLst/>
            </a:prstGeom>
            <a:noFill/>
            <a:ln w="9525">
              <a:noFill/>
              <a:miter lim="800000"/>
              <a:headEnd/>
              <a:tailEnd/>
            </a:ln>
          </p:spPr>
          <p:txBody>
            <a:bodyPr vert="eaVert"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a:ln>
                    <a:noFill/>
                  </a:ln>
                  <a:solidFill>
                    <a:sysClr val="windowText" lastClr="000000"/>
                  </a:solidFill>
                  <a:effectLst/>
                  <a:uLnTx/>
                  <a:uFillTx/>
                  <a:latin typeface="+mn-ea"/>
                  <a:ea typeface="+mn-ea"/>
                </a:rPr>
                <a:t>データ量</a:t>
              </a:r>
            </a:p>
          </p:txBody>
        </p:sp>
        <p:sp>
          <p:nvSpPr>
            <p:cNvPr id="218" name="テキスト ボックス 68"/>
            <p:cNvSpPr txBox="1">
              <a:spLocks noChangeArrowheads="1"/>
            </p:cNvSpPr>
            <p:nvPr/>
          </p:nvSpPr>
          <p:spPr bwMode="auto">
            <a:xfrm>
              <a:off x="6026150" y="2757489"/>
              <a:ext cx="922175" cy="347737"/>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a:ln>
                    <a:noFill/>
                  </a:ln>
                  <a:solidFill>
                    <a:sysClr val="windowText" lastClr="000000"/>
                  </a:solidFill>
                  <a:effectLst/>
                  <a:uLnTx/>
                  <a:uFillTx/>
                  <a:latin typeface="+mn-ea"/>
                  <a:ea typeface="+mn-ea"/>
                </a:rPr>
                <a:t>処理時間</a:t>
              </a:r>
            </a:p>
          </p:txBody>
        </p:sp>
        <p:cxnSp>
          <p:nvCxnSpPr>
            <p:cNvPr id="219" name="直線矢印コネクタ 218"/>
            <p:cNvCxnSpPr/>
            <p:nvPr/>
          </p:nvCxnSpPr>
          <p:spPr bwMode="auto">
            <a:xfrm rot="5400000" flipH="1" flipV="1">
              <a:off x="5053013" y="4652963"/>
              <a:ext cx="1506537" cy="1587"/>
            </a:xfrm>
            <a:prstGeom prst="straightConnector1">
              <a:avLst/>
            </a:prstGeom>
            <a:noFill/>
            <a:ln w="9525" cap="flat" cmpd="sng" algn="ctr">
              <a:solidFill>
                <a:srgbClr val="000000">
                  <a:shade val="95000"/>
                  <a:satMod val="105000"/>
                </a:srgbClr>
              </a:solidFill>
              <a:prstDash val="solid"/>
              <a:headEnd type="none" w="med" len="med"/>
              <a:tailEnd type="arrow"/>
            </a:ln>
            <a:effectLst/>
          </p:spPr>
        </p:cxnSp>
        <p:cxnSp>
          <p:nvCxnSpPr>
            <p:cNvPr id="220" name="直線矢印コネクタ 219"/>
            <p:cNvCxnSpPr/>
            <p:nvPr/>
          </p:nvCxnSpPr>
          <p:spPr bwMode="auto">
            <a:xfrm>
              <a:off x="5792788" y="5419725"/>
              <a:ext cx="3181350" cy="1588"/>
            </a:xfrm>
            <a:prstGeom prst="straightConnector1">
              <a:avLst/>
            </a:prstGeom>
            <a:noFill/>
            <a:ln w="9525" cap="flat" cmpd="sng" algn="ctr">
              <a:solidFill>
                <a:srgbClr val="000000">
                  <a:shade val="95000"/>
                  <a:satMod val="105000"/>
                </a:srgbClr>
              </a:solidFill>
              <a:prstDash val="solid"/>
              <a:headEnd type="none" w="med" len="med"/>
              <a:tailEnd type="arrow"/>
            </a:ln>
            <a:effectLst/>
          </p:spPr>
        </p:cxnSp>
        <p:sp>
          <p:nvSpPr>
            <p:cNvPr id="221" name="テキスト ボックス 68"/>
            <p:cNvSpPr txBox="1">
              <a:spLocks noChangeArrowheads="1"/>
            </p:cNvSpPr>
            <p:nvPr/>
          </p:nvSpPr>
          <p:spPr bwMode="auto">
            <a:xfrm>
              <a:off x="4822827" y="3397711"/>
              <a:ext cx="2672442" cy="434672"/>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en-US" altLang="ja-JP" sz="1400" b="0" i="0" u="sng" strike="noStrike" kern="0" cap="none" spc="0" normalizeH="0" baseline="0" noProof="0" dirty="0">
                  <a:ln>
                    <a:noFill/>
                  </a:ln>
                  <a:solidFill>
                    <a:sysClr val="windowText" lastClr="000000"/>
                  </a:solidFill>
                  <a:effectLst/>
                  <a:uLnTx/>
                  <a:uFillTx/>
                  <a:latin typeface="+mn-lt"/>
                  <a:ea typeface="+mn-ea"/>
                </a:rPr>
                <a:t>Flash Cache</a:t>
              </a:r>
              <a:r>
                <a:rPr kumimoji="1" lang="ja-JP" altLang="en-US" sz="1100" b="0" i="0" u="sng" strike="noStrike" kern="0" cap="none" spc="0" normalizeH="0" baseline="0" noProof="0" dirty="0">
                  <a:ln>
                    <a:noFill/>
                  </a:ln>
                  <a:solidFill>
                    <a:sysClr val="windowText" lastClr="000000"/>
                  </a:solidFill>
                  <a:effectLst/>
                  <a:uLnTx/>
                  <a:uFillTx/>
                  <a:latin typeface="+mn-lt"/>
                  <a:ea typeface="+mn-ea"/>
                </a:rPr>
                <a:t>が有効な場合</a:t>
              </a:r>
            </a:p>
          </p:txBody>
        </p:sp>
        <p:sp>
          <p:nvSpPr>
            <p:cNvPr id="222" name="正方形/長方形 221"/>
            <p:cNvSpPr/>
            <p:nvPr/>
          </p:nvSpPr>
          <p:spPr bwMode="auto">
            <a:xfrm>
              <a:off x="5805488" y="4414838"/>
              <a:ext cx="914400" cy="1004887"/>
            </a:xfrm>
            <a:prstGeom prst="rect">
              <a:avLst/>
            </a:prstGeom>
            <a:solidFill>
              <a:srgbClr val="FFFFFF">
                <a:lumMod val="85000"/>
              </a:srgbClr>
            </a:solidFill>
            <a:ln w="9525" cap="flat" cmpd="sng" algn="ctr">
              <a:solidFill>
                <a:srgbClr val="000000"/>
              </a:solidFill>
              <a:prstDash val="solid"/>
              <a:round/>
              <a:headEnd type="none" w="med" len="med"/>
              <a:tailEnd type="none" w="med" len="med"/>
            </a:ln>
            <a:effectLst/>
          </p:spPr>
          <p:txBody>
            <a:bodyPr lIns="92075" tIns="46038" rIns="92075" bIns="46038"/>
            <a:lstStyle/>
            <a:p>
              <a:pPr marL="119063" marR="0" lvl="0" indent="-119063" algn="l" defTabSz="914400" eaLnBrk="1" fontAlgn="auto" latinLnBrk="0" hangingPunct="1">
                <a:lnSpc>
                  <a:spcPct val="100000"/>
                </a:lnSpc>
                <a:spcBef>
                  <a:spcPts val="0"/>
                </a:spcBef>
                <a:spcAft>
                  <a:spcPts val="0"/>
                </a:spcAft>
                <a:buClrTx/>
                <a:buSzTx/>
                <a:buFontTx/>
                <a:buNone/>
                <a:tabLst/>
                <a:defRPr/>
              </a:pPr>
              <a:r>
                <a:rPr kumimoji="0" lang="ja-JP" altLang="en-US" sz="700" b="0" i="0" u="none" strike="noStrike" kern="0" cap="none" spc="0" normalizeH="0" baseline="0" noProof="0" dirty="0">
                  <a:ln>
                    <a:noFill/>
                  </a:ln>
                  <a:solidFill>
                    <a:sysClr val="windowText" lastClr="000000"/>
                  </a:solidFill>
                  <a:effectLst/>
                  <a:uLnTx/>
                  <a:uFillTx/>
                  <a:latin typeface="+mn-ea"/>
                  <a:ea typeface="+mn-ea"/>
                </a:rPr>
                <a:t>集計データ</a:t>
              </a:r>
              <a:endParaRPr kumimoji="0" lang="en-US" altLang="ja-JP" sz="700" b="0" i="0" u="none" strike="noStrike" kern="0" cap="none" spc="0" normalizeH="0" baseline="0" noProof="0" dirty="0">
                <a:ln>
                  <a:noFill/>
                </a:ln>
                <a:solidFill>
                  <a:sysClr val="windowText" lastClr="000000"/>
                </a:solidFill>
                <a:effectLst/>
                <a:uLnTx/>
                <a:uFillTx/>
                <a:latin typeface="+mn-ea"/>
                <a:ea typeface="+mn-ea"/>
              </a:endParaRPr>
            </a:p>
            <a:p>
              <a:pPr marL="119063" marR="0" lvl="0" indent="-119063" algn="l" defTabSz="914400" eaLnBrk="1" fontAlgn="auto" latinLnBrk="0" hangingPunct="1">
                <a:lnSpc>
                  <a:spcPct val="100000"/>
                </a:lnSpc>
                <a:spcBef>
                  <a:spcPts val="0"/>
                </a:spcBef>
                <a:spcAft>
                  <a:spcPts val="0"/>
                </a:spcAft>
                <a:buClrTx/>
                <a:buSzTx/>
                <a:buFontTx/>
                <a:buNone/>
                <a:tabLst/>
                <a:defRPr/>
              </a:pPr>
              <a:r>
                <a:rPr kumimoji="0" lang="ja-JP" altLang="en-US" sz="700" b="0" i="0" u="none" strike="noStrike" kern="0" cap="none" spc="0" normalizeH="0" baseline="0" noProof="0" dirty="0">
                  <a:ln>
                    <a:noFill/>
                  </a:ln>
                  <a:solidFill>
                    <a:sysClr val="windowText" lastClr="000000"/>
                  </a:solidFill>
                  <a:effectLst/>
                  <a:uLnTx/>
                  <a:uFillTx/>
                  <a:latin typeface="+mn-ea"/>
                  <a:ea typeface="+mn-ea"/>
                </a:rPr>
                <a:t>の生成</a:t>
              </a:r>
            </a:p>
          </p:txBody>
        </p:sp>
        <p:sp>
          <p:nvSpPr>
            <p:cNvPr id="223" name="正方形/長方形 222"/>
            <p:cNvSpPr/>
            <p:nvPr/>
          </p:nvSpPr>
          <p:spPr bwMode="auto">
            <a:xfrm>
              <a:off x="6731000" y="3838575"/>
              <a:ext cx="881063" cy="1579563"/>
            </a:xfrm>
            <a:prstGeom prst="rect">
              <a:avLst/>
            </a:prstGeom>
            <a:solidFill>
              <a:srgbClr val="FEAAAA"/>
            </a:solidFill>
            <a:ln w="9525" cap="flat" cmpd="sng" algn="ctr">
              <a:solidFill>
                <a:srgbClr val="000000"/>
              </a:solidFill>
              <a:prstDash val="solid"/>
              <a:round/>
              <a:headEnd type="none" w="med" len="med"/>
              <a:tailEnd type="none" w="med" len="med"/>
            </a:ln>
            <a:effectLst/>
          </p:spPr>
          <p:txBody>
            <a:bodyPr lIns="92075" tIns="46038" rIns="92075" bIns="46038"/>
            <a:lstStyle/>
            <a:p>
              <a:pPr marL="119063" marR="0" lvl="0" indent="-119063" algn="l" defTabSz="91440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a:ln>
                    <a:noFill/>
                  </a:ln>
                  <a:solidFill>
                    <a:sysClr val="windowText" lastClr="000000"/>
                  </a:solidFill>
                  <a:effectLst/>
                  <a:uLnTx/>
                  <a:uFillTx/>
                  <a:latin typeface="+mn-ea"/>
                  <a:ea typeface="+mn-ea"/>
                </a:rPr>
                <a:t>トランザク</a:t>
              </a:r>
              <a:endParaRPr kumimoji="0" lang="en-US" altLang="ja-JP" sz="800" b="0" i="0" u="none" strike="noStrike" kern="0" cap="none" spc="0" normalizeH="0" baseline="0" noProof="0" dirty="0">
                <a:ln>
                  <a:noFill/>
                </a:ln>
                <a:solidFill>
                  <a:sysClr val="windowText" lastClr="000000"/>
                </a:solidFill>
                <a:effectLst/>
                <a:uLnTx/>
                <a:uFillTx/>
                <a:latin typeface="+mn-ea"/>
                <a:ea typeface="+mn-ea"/>
              </a:endParaRPr>
            </a:p>
            <a:p>
              <a:pPr marL="119063" marR="0" lvl="0" indent="-119063" algn="l" defTabSz="91440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a:ln>
                    <a:noFill/>
                  </a:ln>
                  <a:solidFill>
                    <a:sysClr val="windowText" lastClr="000000"/>
                  </a:solidFill>
                  <a:effectLst/>
                  <a:uLnTx/>
                  <a:uFillTx/>
                  <a:latin typeface="+mn-ea"/>
                  <a:ea typeface="+mn-ea"/>
                </a:rPr>
                <a:t>ション</a:t>
              </a:r>
              <a:endParaRPr kumimoji="0" lang="en-US" altLang="ja-JP" sz="800" b="0" i="0" u="none" strike="noStrike" kern="0" cap="none" spc="0" normalizeH="0" baseline="0" noProof="0" dirty="0">
                <a:ln>
                  <a:noFill/>
                </a:ln>
                <a:solidFill>
                  <a:sysClr val="windowText" lastClr="000000"/>
                </a:solidFill>
                <a:effectLst/>
                <a:uLnTx/>
                <a:uFillTx/>
                <a:latin typeface="+mn-ea"/>
                <a:ea typeface="+mn-ea"/>
              </a:endParaRPr>
            </a:p>
            <a:p>
              <a:pPr marL="119063" marR="0" lvl="0" indent="-119063" algn="l" defTabSz="91440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a:ln>
                    <a:noFill/>
                  </a:ln>
                  <a:solidFill>
                    <a:sysClr val="windowText" lastClr="000000"/>
                  </a:solidFill>
                  <a:effectLst/>
                  <a:uLnTx/>
                  <a:uFillTx/>
                  <a:latin typeface="+mn-ea"/>
                  <a:ea typeface="+mn-ea"/>
                </a:rPr>
                <a:t>データ</a:t>
              </a:r>
              <a:endParaRPr kumimoji="0" lang="en-US" altLang="ja-JP" sz="800" b="0" i="0" u="none" strike="noStrike" kern="0" cap="none" spc="0" normalizeH="0" baseline="0" noProof="0" dirty="0">
                <a:ln>
                  <a:noFill/>
                </a:ln>
                <a:solidFill>
                  <a:sysClr val="windowText" lastClr="000000"/>
                </a:solidFill>
                <a:effectLst/>
                <a:uLnTx/>
                <a:uFillTx/>
                <a:latin typeface="+mn-ea"/>
                <a:ea typeface="+mn-ea"/>
              </a:endParaRPr>
            </a:p>
            <a:p>
              <a:pPr marL="119063" marR="0" lvl="0" indent="-119063" algn="l" defTabSz="91440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a:ln>
                    <a:noFill/>
                  </a:ln>
                  <a:solidFill>
                    <a:sysClr val="windowText" lastClr="000000"/>
                  </a:solidFill>
                  <a:effectLst/>
                  <a:uLnTx/>
                  <a:uFillTx/>
                  <a:latin typeface="+mn-ea"/>
                  <a:ea typeface="+mn-ea"/>
                </a:rPr>
                <a:t>のリード</a:t>
              </a:r>
            </a:p>
          </p:txBody>
        </p:sp>
        <p:sp>
          <p:nvSpPr>
            <p:cNvPr id="224" name="テキスト ボックス 68"/>
            <p:cNvSpPr txBox="1">
              <a:spLocks noChangeArrowheads="1"/>
            </p:cNvSpPr>
            <p:nvPr/>
          </p:nvSpPr>
          <p:spPr bwMode="auto">
            <a:xfrm>
              <a:off x="5348437" y="4573587"/>
              <a:ext cx="447526" cy="843535"/>
            </a:xfrm>
            <a:prstGeom prst="rect">
              <a:avLst/>
            </a:prstGeom>
            <a:noFill/>
            <a:ln w="9525">
              <a:noFill/>
              <a:miter lim="800000"/>
              <a:headEnd/>
              <a:tailEnd/>
            </a:ln>
          </p:spPr>
          <p:txBody>
            <a:bodyPr vert="eaVert"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a:ln>
                    <a:noFill/>
                  </a:ln>
                  <a:solidFill>
                    <a:sysClr val="windowText" lastClr="000000"/>
                  </a:solidFill>
                  <a:effectLst/>
                  <a:uLnTx/>
                  <a:uFillTx/>
                  <a:latin typeface="+mn-ea"/>
                  <a:ea typeface="+mn-ea"/>
                </a:rPr>
                <a:t>データ量</a:t>
              </a:r>
            </a:p>
          </p:txBody>
        </p:sp>
        <p:sp>
          <p:nvSpPr>
            <p:cNvPr id="225" name="テキスト ボックス 68"/>
            <p:cNvSpPr txBox="1">
              <a:spLocks noChangeArrowheads="1"/>
            </p:cNvSpPr>
            <p:nvPr/>
          </p:nvSpPr>
          <p:spPr bwMode="auto">
            <a:xfrm>
              <a:off x="5959475" y="5473700"/>
              <a:ext cx="696913" cy="230188"/>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1000" b="0" i="0" u="none" strike="noStrike" kern="0" cap="none" spc="0" normalizeH="0" baseline="0" noProof="0">
                  <a:ln>
                    <a:noFill/>
                  </a:ln>
                  <a:solidFill>
                    <a:sysClr val="windowText" lastClr="000000"/>
                  </a:solidFill>
                  <a:effectLst/>
                  <a:uLnTx/>
                  <a:uFillTx/>
                  <a:latin typeface="HGP創英角ｺﾞｼｯｸUB" pitchFamily="50" charset="-128"/>
                  <a:ea typeface="HGP創英角ｺﾞｼｯｸUB" pitchFamily="50" charset="-128"/>
                </a:rPr>
                <a:t>処理時間</a:t>
              </a:r>
            </a:p>
          </p:txBody>
        </p:sp>
        <p:cxnSp>
          <p:nvCxnSpPr>
            <p:cNvPr id="226" name="直線コネクタ 225"/>
            <p:cNvCxnSpPr/>
            <p:nvPr/>
          </p:nvCxnSpPr>
          <p:spPr bwMode="auto">
            <a:xfrm rot="5400000">
              <a:off x="7604919" y="2737644"/>
              <a:ext cx="1108075" cy="1093787"/>
            </a:xfrm>
            <a:prstGeom prst="line">
              <a:avLst/>
            </a:prstGeom>
            <a:noFill/>
            <a:ln w="9525" cap="flat" cmpd="sng" algn="ctr">
              <a:solidFill>
                <a:srgbClr val="000000">
                  <a:shade val="95000"/>
                  <a:satMod val="105000"/>
                </a:srgbClr>
              </a:solidFill>
              <a:prstDash val="dash"/>
              <a:headEnd type="none" w="med" len="med"/>
              <a:tailEnd type="none" w="med" len="med"/>
            </a:ln>
            <a:effectLst/>
          </p:spPr>
        </p:cxnSp>
        <p:cxnSp>
          <p:nvCxnSpPr>
            <p:cNvPr id="227" name="直線コネクタ 226"/>
            <p:cNvCxnSpPr/>
            <p:nvPr/>
          </p:nvCxnSpPr>
          <p:spPr bwMode="auto">
            <a:xfrm rot="16200000" flipH="1">
              <a:off x="6156325" y="3259138"/>
              <a:ext cx="1133475" cy="50800"/>
            </a:xfrm>
            <a:prstGeom prst="line">
              <a:avLst/>
            </a:prstGeom>
            <a:noFill/>
            <a:ln w="9525" cap="flat" cmpd="sng" algn="ctr">
              <a:solidFill>
                <a:srgbClr val="000000">
                  <a:shade val="95000"/>
                  <a:satMod val="105000"/>
                </a:srgbClr>
              </a:solidFill>
              <a:prstDash val="dash"/>
              <a:headEnd type="none" w="med" len="med"/>
              <a:tailEnd type="none" w="med" len="med"/>
            </a:ln>
            <a:effectLst/>
          </p:spPr>
        </p:cxnSp>
        <p:sp>
          <p:nvSpPr>
            <p:cNvPr id="228" name="テキスト ボックス 68"/>
            <p:cNvSpPr txBox="1">
              <a:spLocks noChangeArrowheads="1"/>
            </p:cNvSpPr>
            <p:nvPr/>
          </p:nvSpPr>
          <p:spPr bwMode="auto">
            <a:xfrm>
              <a:off x="4391997" y="5775054"/>
              <a:ext cx="6075505" cy="358605"/>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1050" b="0" i="0" u="none" strike="noStrike" kern="0" cap="none" spc="0" normalizeH="0" baseline="0" noProof="0" dirty="0">
                  <a:ln>
                    <a:noFill/>
                  </a:ln>
                  <a:solidFill>
                    <a:sysClr val="windowText" lastClr="000000"/>
                  </a:solidFill>
                  <a:effectLst/>
                  <a:uLnTx/>
                  <a:uFillTx/>
                  <a:latin typeface="+mn-ea"/>
                  <a:ea typeface="+mn-ea"/>
                </a:rPr>
                <a:t>単位時間当たりのランダムアクセス（</a:t>
              </a:r>
              <a:r>
                <a:rPr kumimoji="1" lang="en-US" altLang="ja-JP" sz="1050" b="0" i="0" u="none" strike="noStrike" kern="0" cap="none" spc="0" normalizeH="0" baseline="0" noProof="0" dirty="0">
                  <a:ln>
                    <a:noFill/>
                  </a:ln>
                  <a:solidFill>
                    <a:sysClr val="windowText" lastClr="000000"/>
                  </a:solidFill>
                  <a:effectLst/>
                  <a:uLnTx/>
                  <a:uFillTx/>
                  <a:latin typeface="+mn-ea"/>
                  <a:ea typeface="+mn-ea"/>
                </a:rPr>
                <a:t>IOPS</a:t>
              </a:r>
              <a:r>
                <a:rPr kumimoji="1" lang="ja-JP" altLang="en-US" sz="1050" b="0" i="0" u="none" strike="noStrike" kern="0" cap="none" spc="0" normalizeH="0" baseline="0" noProof="0" dirty="0">
                  <a:ln>
                    <a:noFill/>
                  </a:ln>
                  <a:solidFill>
                    <a:sysClr val="windowText" lastClr="000000"/>
                  </a:solidFill>
                  <a:effectLst/>
                  <a:uLnTx/>
                  <a:uFillTx/>
                  <a:latin typeface="+mn-ea"/>
                  <a:ea typeface="+mn-ea"/>
                </a:rPr>
                <a:t>）の向上によりパフォーマンスが向上</a:t>
              </a:r>
            </a:p>
          </p:txBody>
        </p:sp>
        <p:pic>
          <p:nvPicPr>
            <p:cNvPr id="229" name="Picture 14" descr="sun-card"/>
            <p:cNvPicPr>
              <a:picLocks noChangeAspect="1" noChangeArrowheads="1"/>
            </p:cNvPicPr>
            <p:nvPr/>
          </p:nvPicPr>
          <p:blipFill>
            <a:blip r:embed="rId3"/>
            <a:srcRect/>
            <a:stretch>
              <a:fillRect/>
            </a:stretch>
          </p:blipFill>
          <p:spPr bwMode="auto">
            <a:xfrm>
              <a:off x="3351755" y="3633634"/>
              <a:ext cx="1320392" cy="781884"/>
            </a:xfrm>
            <a:prstGeom prst="rect">
              <a:avLst/>
            </a:prstGeom>
            <a:noFill/>
            <a:ln w="9525">
              <a:noFill/>
              <a:miter lim="800000"/>
              <a:headEnd/>
              <a:tailEnd/>
            </a:ln>
          </p:spPr>
        </p:pic>
        <p:sp>
          <p:nvSpPr>
            <p:cNvPr id="230" name="テキスト ボックス 68"/>
            <p:cNvSpPr txBox="1">
              <a:spLocks noChangeArrowheads="1"/>
            </p:cNvSpPr>
            <p:nvPr/>
          </p:nvSpPr>
          <p:spPr bwMode="auto">
            <a:xfrm>
              <a:off x="4391997" y="6045862"/>
              <a:ext cx="3909920" cy="358605"/>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en-US" altLang="ja-JP" sz="1050" b="0" i="0" u="none" strike="noStrike" kern="0" cap="none" spc="0" normalizeH="0" baseline="0" noProof="0" dirty="0" smtClean="0">
                  <a:ln>
                    <a:noFill/>
                  </a:ln>
                  <a:solidFill>
                    <a:srgbClr val="FF0000"/>
                  </a:solidFill>
                  <a:effectLst/>
                  <a:uLnTx/>
                  <a:uFillTx/>
                  <a:latin typeface="+mn-ea"/>
                  <a:ea typeface="+mn-ea"/>
                </a:rPr>
                <a:t>※</a:t>
              </a:r>
              <a:r>
                <a:rPr kumimoji="1" lang="ja-JP" altLang="en-US" sz="1050" b="0" i="0" u="none" strike="noStrike" kern="0" cap="none" spc="0" normalizeH="0" baseline="0" noProof="0" dirty="0" smtClean="0">
                  <a:ln>
                    <a:noFill/>
                  </a:ln>
                  <a:solidFill>
                    <a:srgbClr val="FF0000"/>
                  </a:solidFill>
                  <a:effectLst/>
                  <a:uLnTx/>
                  <a:uFillTx/>
                  <a:latin typeface="+mn-ea"/>
                  <a:ea typeface="+mn-ea"/>
                </a:rPr>
                <a:t>本スライドの結果は、</a:t>
              </a:r>
              <a:r>
                <a:rPr kumimoji="1" lang="en-US" altLang="ja-JP" sz="1050" b="0" i="0" u="none" strike="noStrike" kern="0" cap="none" spc="0" normalizeH="0" baseline="0" noProof="0" dirty="0" smtClean="0">
                  <a:ln>
                    <a:noFill/>
                  </a:ln>
                  <a:solidFill>
                    <a:srgbClr val="FF0000"/>
                  </a:solidFill>
                  <a:effectLst/>
                  <a:uLnTx/>
                  <a:uFillTx/>
                  <a:latin typeface="+mn-ea"/>
                  <a:ea typeface="+mn-ea"/>
                </a:rPr>
                <a:t>X2-2</a:t>
              </a:r>
              <a:r>
                <a:rPr kumimoji="1" lang="ja-JP" altLang="en-US" sz="1050" b="0" i="0" u="none" strike="noStrike" kern="0" cap="none" spc="0" normalizeH="0" baseline="0" noProof="0" dirty="0" smtClean="0">
                  <a:ln>
                    <a:noFill/>
                  </a:ln>
                  <a:solidFill>
                    <a:srgbClr val="FF0000"/>
                  </a:solidFill>
                  <a:effectLst/>
                  <a:uLnTx/>
                  <a:uFillTx/>
                  <a:latin typeface="+mn-ea"/>
                  <a:ea typeface="+mn-ea"/>
                </a:rPr>
                <a:t>ベースでの結果です</a:t>
              </a:r>
              <a:endParaRPr kumimoji="1" lang="ja-JP" altLang="en-US" sz="1050" b="0" i="0" u="none" strike="noStrike" kern="0" cap="none" spc="0" normalizeH="0" baseline="0" noProof="0" dirty="0">
                <a:ln>
                  <a:noFill/>
                </a:ln>
                <a:solidFill>
                  <a:srgbClr val="FF0000"/>
                </a:solidFill>
                <a:effectLst/>
                <a:uLnTx/>
                <a:uFillTx/>
                <a:latin typeface="+mn-ea"/>
                <a:ea typeface="+mn-ea"/>
              </a:endParaRPr>
            </a:p>
          </p:txBody>
        </p:sp>
      </p:grpSp>
      <p:sp>
        <p:nvSpPr>
          <p:cNvPr id="45" name="スライド番号プレースホルダ 44"/>
          <p:cNvSpPr>
            <a:spLocks noGrp="1"/>
          </p:cNvSpPr>
          <p:nvPr>
            <p:ph type="sldNum" sz="quarter" idx="12"/>
          </p:nvPr>
        </p:nvSpPr>
        <p:spPr/>
        <p:txBody>
          <a:bodyPr/>
          <a:lstStyle/>
          <a:p>
            <a:pPr>
              <a:defRPr/>
            </a:pPr>
            <a:fld id="{47645EBB-67B3-46AB-AC82-6F9B6AD9EB81}" type="slidenum">
              <a:rPr lang="en-US" altLang="ja-JP" smtClean="0"/>
              <a:pPr>
                <a:defRPr/>
              </a:pPr>
              <a:t>68</a:t>
            </a:fld>
            <a:endParaRPr lang="ja-JP" altLang="en-US" dirty="0"/>
          </a:p>
        </p:txBody>
      </p:sp>
      <p:sp>
        <p:nvSpPr>
          <p:cNvPr id="46" name="フッター プレースホルダ 45"/>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Grp="1" noChangeArrowheads="1"/>
          </p:cNvSpPr>
          <p:nvPr>
            <p:ph type="title"/>
          </p:nvPr>
        </p:nvSpPr>
        <p:spPr/>
        <p:txBody>
          <a:bodyPr/>
          <a:lstStyle/>
          <a:p>
            <a:r>
              <a:rPr lang="ja-JP" altLang="en-US" dirty="0" smtClean="0"/>
              <a:t>ランダム・アクセスの場合の</a:t>
            </a:r>
            <a:r>
              <a:rPr lang="en-US" altLang="ja-JP" dirty="0" smtClean="0"/>
              <a:t>IOPS</a:t>
            </a:r>
          </a:p>
        </p:txBody>
      </p:sp>
      <p:grpSp>
        <p:nvGrpSpPr>
          <p:cNvPr id="66" name="グループ化 65"/>
          <p:cNvGrpSpPr/>
          <p:nvPr/>
        </p:nvGrpSpPr>
        <p:grpSpPr>
          <a:xfrm>
            <a:off x="648074" y="926886"/>
            <a:ext cx="7376810" cy="3547526"/>
            <a:chOff x="156754" y="1441250"/>
            <a:chExt cx="8791303" cy="3927586"/>
          </a:xfrm>
        </p:grpSpPr>
        <p:graphicFrame>
          <p:nvGraphicFramePr>
            <p:cNvPr id="67" name="グラフ 66"/>
            <p:cNvGraphicFramePr/>
            <p:nvPr/>
          </p:nvGraphicFramePr>
          <p:xfrm>
            <a:off x="156754" y="1887582"/>
            <a:ext cx="4402183" cy="348125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8" name="グラフ 67"/>
            <p:cNvGraphicFramePr/>
            <p:nvPr/>
          </p:nvGraphicFramePr>
          <p:xfrm>
            <a:off x="4598125" y="1887584"/>
            <a:ext cx="4349932" cy="3481252"/>
          </p:xfrm>
          <a:graphic>
            <a:graphicData uri="http://schemas.openxmlformats.org/drawingml/2006/chart">
              <c:chart xmlns:c="http://schemas.openxmlformats.org/drawingml/2006/chart" xmlns:r="http://schemas.openxmlformats.org/officeDocument/2006/relationships" r:id="rId4"/>
            </a:graphicData>
          </a:graphic>
        </p:graphicFrame>
        <p:sp>
          <p:nvSpPr>
            <p:cNvPr id="69" name="テキスト ボックス 74"/>
            <p:cNvSpPr txBox="1">
              <a:spLocks noChangeArrowheads="1"/>
            </p:cNvSpPr>
            <p:nvPr/>
          </p:nvSpPr>
          <p:spPr bwMode="auto">
            <a:xfrm>
              <a:off x="909176" y="1441250"/>
              <a:ext cx="2896514" cy="374825"/>
            </a:xfrm>
            <a:prstGeom prst="rect">
              <a:avLst/>
            </a:prstGeom>
            <a:solidFill>
              <a:srgbClr val="FFFFFF"/>
            </a:solid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smtClean="0">
                  <a:ln>
                    <a:noFill/>
                  </a:ln>
                  <a:solidFill>
                    <a:srgbClr val="FD0000"/>
                  </a:solidFill>
                  <a:effectLst/>
                  <a:uLnTx/>
                  <a:uFillTx/>
                  <a:latin typeface="+mn-lt"/>
                  <a:ea typeface="+mn-ea"/>
                </a:rPr>
                <a:t>処理時間は約</a:t>
              </a:r>
              <a:r>
                <a:rPr kumimoji="1" lang="en-US" altLang="ja-JP" sz="1600" b="0" i="0" u="none" strike="noStrike" kern="0" cap="none" spc="0" normalizeH="0" baseline="0" noProof="0" dirty="0" smtClean="0">
                  <a:ln>
                    <a:noFill/>
                  </a:ln>
                  <a:solidFill>
                    <a:srgbClr val="FD0000"/>
                  </a:solidFill>
                  <a:effectLst/>
                  <a:uLnTx/>
                  <a:uFillTx/>
                  <a:latin typeface="+mn-lt"/>
                  <a:ea typeface="+mn-ea"/>
                </a:rPr>
                <a:t>1/10</a:t>
              </a:r>
              <a:r>
                <a:rPr kumimoji="1" lang="ja-JP" altLang="en-US" sz="1600" b="0" i="0" u="none" strike="noStrike" kern="0" cap="none" spc="0" normalizeH="0" baseline="0" noProof="0" dirty="0" smtClean="0">
                  <a:ln>
                    <a:noFill/>
                  </a:ln>
                  <a:solidFill>
                    <a:srgbClr val="FD0000"/>
                  </a:solidFill>
                  <a:effectLst/>
                  <a:uLnTx/>
                  <a:uFillTx/>
                  <a:latin typeface="+mn-lt"/>
                  <a:ea typeface="+mn-ea"/>
                </a:rPr>
                <a:t>に短縮</a:t>
              </a:r>
              <a:endParaRPr kumimoji="1" lang="ja-JP" altLang="en-US" sz="1600" b="0" i="0" u="none" strike="noStrike" kern="0" cap="none" spc="0" normalizeH="0" baseline="0" noProof="0" dirty="0">
                <a:ln>
                  <a:noFill/>
                </a:ln>
                <a:solidFill>
                  <a:srgbClr val="FD0000"/>
                </a:solidFill>
                <a:effectLst/>
                <a:uLnTx/>
                <a:uFillTx/>
                <a:latin typeface="+mn-lt"/>
                <a:ea typeface="+mn-ea"/>
              </a:endParaRPr>
            </a:p>
          </p:txBody>
        </p:sp>
        <p:sp>
          <p:nvSpPr>
            <p:cNvPr id="70" name="テキスト ボックス 74"/>
            <p:cNvSpPr txBox="1">
              <a:spLocks noChangeArrowheads="1"/>
            </p:cNvSpPr>
            <p:nvPr/>
          </p:nvSpPr>
          <p:spPr bwMode="auto">
            <a:xfrm>
              <a:off x="5694685" y="1441250"/>
              <a:ext cx="1729274" cy="374825"/>
            </a:xfrm>
            <a:prstGeom prst="rect">
              <a:avLst/>
            </a:prstGeom>
            <a:solidFill>
              <a:srgbClr val="FFFFFF"/>
            </a:solid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smtClean="0">
                  <a:ln>
                    <a:noFill/>
                  </a:ln>
                  <a:solidFill>
                    <a:srgbClr val="FD0000"/>
                  </a:solidFill>
                  <a:effectLst/>
                  <a:uLnTx/>
                  <a:uFillTx/>
                  <a:latin typeface="+mn-lt"/>
                  <a:ea typeface="+mn-ea"/>
                </a:rPr>
                <a:t>IOPs</a:t>
              </a:r>
              <a:r>
                <a:rPr kumimoji="1" lang="ja-JP" altLang="en-US" sz="1600" b="0" i="0" u="none" strike="noStrike" kern="0" cap="none" spc="0" normalizeH="0" baseline="0" noProof="0" dirty="0" smtClean="0">
                  <a:ln>
                    <a:noFill/>
                  </a:ln>
                  <a:solidFill>
                    <a:srgbClr val="FD0000"/>
                  </a:solidFill>
                  <a:effectLst/>
                  <a:uLnTx/>
                  <a:uFillTx/>
                  <a:latin typeface="+mn-lt"/>
                  <a:ea typeface="+mn-ea"/>
                </a:rPr>
                <a:t>は</a:t>
              </a:r>
              <a:r>
                <a:rPr kumimoji="1" lang="en-US" altLang="ja-JP" sz="1600" b="0" i="0" u="none" strike="noStrike" kern="0" cap="none" spc="0" normalizeH="0" baseline="0" noProof="0" dirty="0" smtClean="0">
                  <a:ln>
                    <a:noFill/>
                  </a:ln>
                  <a:solidFill>
                    <a:srgbClr val="FD0000"/>
                  </a:solidFill>
                  <a:effectLst/>
                  <a:uLnTx/>
                  <a:uFillTx/>
                  <a:latin typeface="+mn-lt"/>
                  <a:ea typeface="+mn-ea"/>
                </a:rPr>
                <a:t>10.3</a:t>
              </a:r>
              <a:r>
                <a:rPr kumimoji="1" lang="ja-JP" altLang="en-US" sz="1600" b="0" i="0" u="none" strike="noStrike" kern="0" cap="none" spc="0" normalizeH="0" baseline="0" noProof="0" dirty="0" smtClean="0">
                  <a:ln>
                    <a:noFill/>
                  </a:ln>
                  <a:solidFill>
                    <a:srgbClr val="FD0000"/>
                  </a:solidFill>
                  <a:effectLst/>
                  <a:uLnTx/>
                  <a:uFillTx/>
                  <a:latin typeface="+mn-lt"/>
                  <a:ea typeface="+mn-ea"/>
                </a:rPr>
                <a:t>倍</a:t>
              </a:r>
              <a:endParaRPr kumimoji="1" lang="ja-JP" altLang="en-US" sz="1600" b="0" i="0" u="none" strike="noStrike" kern="0" cap="none" spc="0" normalizeH="0" baseline="0" noProof="0" dirty="0">
                <a:ln>
                  <a:noFill/>
                </a:ln>
                <a:solidFill>
                  <a:srgbClr val="FD0000"/>
                </a:solidFill>
                <a:effectLst/>
                <a:uLnTx/>
                <a:uFillTx/>
                <a:latin typeface="+mn-lt"/>
                <a:ea typeface="+mn-ea"/>
              </a:endParaRPr>
            </a:p>
          </p:txBody>
        </p:sp>
        <p:pic>
          <p:nvPicPr>
            <p:cNvPr id="71" name="Picture 14" descr="sun-card"/>
            <p:cNvPicPr>
              <a:picLocks noChangeAspect="1" noChangeArrowheads="1"/>
            </p:cNvPicPr>
            <p:nvPr/>
          </p:nvPicPr>
          <p:blipFill>
            <a:blip r:embed="rId5"/>
            <a:srcRect/>
            <a:stretch>
              <a:fillRect/>
            </a:stretch>
          </p:blipFill>
          <p:spPr bwMode="auto">
            <a:xfrm>
              <a:off x="7061607" y="3372377"/>
              <a:ext cx="1320392" cy="781884"/>
            </a:xfrm>
            <a:prstGeom prst="rect">
              <a:avLst/>
            </a:prstGeom>
            <a:noFill/>
            <a:ln w="9525">
              <a:noFill/>
              <a:miter lim="800000"/>
              <a:headEnd/>
              <a:tailEnd/>
            </a:ln>
          </p:spPr>
        </p:pic>
        <p:pic>
          <p:nvPicPr>
            <p:cNvPr id="72" name="Picture 14" descr="sun-card"/>
            <p:cNvPicPr>
              <a:picLocks noChangeAspect="1" noChangeArrowheads="1"/>
            </p:cNvPicPr>
            <p:nvPr/>
          </p:nvPicPr>
          <p:blipFill>
            <a:blip r:embed="rId5"/>
            <a:srcRect/>
            <a:stretch>
              <a:fillRect/>
            </a:stretch>
          </p:blipFill>
          <p:spPr bwMode="auto">
            <a:xfrm>
              <a:off x="2824887" y="3354959"/>
              <a:ext cx="1320392" cy="781884"/>
            </a:xfrm>
            <a:prstGeom prst="rect">
              <a:avLst/>
            </a:prstGeom>
            <a:noFill/>
            <a:ln w="9525">
              <a:noFill/>
              <a:miter lim="800000"/>
              <a:headEnd/>
              <a:tailEnd/>
            </a:ln>
          </p:spPr>
        </p:pic>
      </p:grpSp>
      <p:sp>
        <p:nvSpPr>
          <p:cNvPr id="74" name="テキスト ボックス 68"/>
          <p:cNvSpPr txBox="1">
            <a:spLocks noChangeArrowheads="1"/>
          </p:cNvSpPr>
          <p:nvPr/>
        </p:nvSpPr>
        <p:spPr bwMode="auto">
          <a:xfrm>
            <a:off x="5371568" y="4566018"/>
            <a:ext cx="3086101" cy="261610"/>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en-US" altLang="ja-JP" sz="1100" b="0" i="0" u="none" strike="noStrike" kern="0" cap="none" spc="0" normalizeH="0" baseline="0" noProof="0" dirty="0" smtClean="0">
                <a:ln>
                  <a:noFill/>
                </a:ln>
                <a:solidFill>
                  <a:srgbClr val="FF0000"/>
                </a:solidFill>
                <a:effectLst/>
                <a:uLnTx/>
                <a:uFillTx/>
                <a:latin typeface="+mn-ea"/>
                <a:ea typeface="+mn-ea"/>
              </a:rPr>
              <a:t>※</a:t>
            </a:r>
            <a:r>
              <a:rPr kumimoji="1" lang="ja-JP" altLang="en-US" sz="1100" b="0" i="0" u="none" strike="noStrike" kern="0" cap="none" spc="0" normalizeH="0" baseline="0" noProof="0" dirty="0" smtClean="0">
                <a:ln>
                  <a:noFill/>
                </a:ln>
                <a:solidFill>
                  <a:srgbClr val="FF0000"/>
                </a:solidFill>
                <a:effectLst/>
                <a:uLnTx/>
                <a:uFillTx/>
                <a:latin typeface="+mn-ea"/>
                <a:ea typeface="+mn-ea"/>
              </a:rPr>
              <a:t>本スライドの結果は、</a:t>
            </a:r>
            <a:r>
              <a:rPr kumimoji="1" lang="en-US" altLang="ja-JP" sz="1100" b="0" i="0" u="none" strike="noStrike" kern="0" cap="none" spc="0" normalizeH="0" baseline="0" noProof="0" dirty="0" smtClean="0">
                <a:ln>
                  <a:noFill/>
                </a:ln>
                <a:solidFill>
                  <a:srgbClr val="FF0000"/>
                </a:solidFill>
                <a:effectLst/>
                <a:uLnTx/>
                <a:uFillTx/>
                <a:latin typeface="+mn-ea"/>
                <a:ea typeface="+mn-ea"/>
              </a:rPr>
              <a:t>X2-2</a:t>
            </a:r>
            <a:r>
              <a:rPr kumimoji="1" lang="ja-JP" altLang="en-US" sz="1100" b="0" i="0" u="none" strike="noStrike" kern="0" cap="none" spc="0" normalizeH="0" baseline="0" noProof="0" dirty="0" smtClean="0">
                <a:ln>
                  <a:noFill/>
                </a:ln>
                <a:solidFill>
                  <a:srgbClr val="FF0000"/>
                </a:solidFill>
                <a:effectLst/>
                <a:uLnTx/>
                <a:uFillTx/>
                <a:latin typeface="+mn-ea"/>
                <a:ea typeface="+mn-ea"/>
              </a:rPr>
              <a:t>ベースでの結果です</a:t>
            </a:r>
            <a:endParaRPr kumimoji="1" lang="ja-JP" altLang="en-US" sz="1100" b="0" i="0" u="none" strike="noStrike" kern="0" cap="none" spc="0" normalizeH="0" baseline="0" noProof="0" dirty="0">
              <a:ln>
                <a:noFill/>
              </a:ln>
              <a:solidFill>
                <a:srgbClr val="FF0000"/>
              </a:solidFill>
              <a:effectLst/>
              <a:uLnTx/>
              <a:uFillTx/>
              <a:latin typeface="+mn-ea"/>
              <a:ea typeface="+mn-ea"/>
            </a:endParaRPr>
          </a:p>
        </p:txBody>
      </p:sp>
      <p:sp>
        <p:nvSpPr>
          <p:cNvPr id="11" name="スライド番号プレースホルダ 10"/>
          <p:cNvSpPr>
            <a:spLocks noGrp="1"/>
          </p:cNvSpPr>
          <p:nvPr>
            <p:ph type="sldNum" sz="quarter" idx="12"/>
          </p:nvPr>
        </p:nvSpPr>
        <p:spPr/>
        <p:txBody>
          <a:bodyPr/>
          <a:lstStyle/>
          <a:p>
            <a:pPr>
              <a:defRPr/>
            </a:pPr>
            <a:fld id="{47645EBB-67B3-46AB-AC82-6F9B6AD9EB81}" type="slidenum">
              <a:rPr lang="en-US" altLang="ja-JP" smtClean="0"/>
              <a:pPr>
                <a:defRPr/>
              </a:pPr>
              <a:t>69</a:t>
            </a:fld>
            <a:endParaRPr lang="ja-JP" altLang="en-US" dirty="0"/>
          </a:p>
        </p:txBody>
      </p:sp>
      <p:sp>
        <p:nvSpPr>
          <p:cNvPr id="12" name="フッター プレースホルダ 11"/>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ja-JP" altLang="en-US" dirty="0" smtClean="0"/>
              <a:t>データの配置</a:t>
            </a:r>
            <a:r>
              <a:rPr lang="en-US" altLang="ja-JP" dirty="0" smtClean="0"/>
              <a:t>(</a:t>
            </a:r>
            <a:r>
              <a:rPr lang="en-US" altLang="ja-JP" dirty="0" err="1" smtClean="0"/>
              <a:t>GridDisk</a:t>
            </a:r>
            <a:r>
              <a:rPr lang="en-US" altLang="ja-JP" dirty="0" smtClean="0"/>
              <a:t> </a:t>
            </a:r>
            <a:r>
              <a:rPr lang="ja-JP" altLang="en-US" dirty="0" smtClean="0"/>
              <a:t>と</a:t>
            </a:r>
            <a:r>
              <a:rPr lang="en-US" altLang="ja-JP" dirty="0" err="1" smtClean="0"/>
              <a:t>Diskgroup</a:t>
            </a:r>
            <a:r>
              <a:rPr lang="ja-JP" altLang="en-US" dirty="0" smtClean="0"/>
              <a:t>）</a:t>
            </a:r>
            <a:endParaRPr lang="en-US" altLang="ja-JP" dirty="0" smtClean="0"/>
          </a:p>
        </p:txBody>
      </p:sp>
      <p:sp>
        <p:nvSpPr>
          <p:cNvPr id="22" name="テキスト プレースホルダ 21"/>
          <p:cNvSpPr>
            <a:spLocks noGrp="1"/>
          </p:cNvSpPr>
          <p:nvPr>
            <p:ph type="body" sz="quarter" idx="13"/>
          </p:nvPr>
        </p:nvSpPr>
        <p:spPr/>
        <p:txBody>
          <a:bodyPr/>
          <a:lstStyle/>
          <a:p>
            <a:r>
              <a:rPr lang="ja-JP" altLang="en-US" dirty="0" smtClean="0">
                <a:solidFill>
                  <a:schemeClr val="accent1"/>
                </a:solidFill>
                <a:latin typeface="+mn-ea"/>
              </a:rPr>
              <a:t>ディスクの外周の方が高速で、内周の方は若干パフォーマンスが遅い</a:t>
            </a:r>
            <a:endParaRPr lang="ja-JP" altLang="en-US" sz="1600" dirty="0" smtClean="0">
              <a:solidFill>
                <a:schemeClr val="tx2"/>
              </a:solidFill>
            </a:endParaRPr>
          </a:p>
          <a:p>
            <a:endParaRPr kumimoji="1" lang="ja-JP" altLang="en-US" dirty="0"/>
          </a:p>
        </p:txBody>
      </p:sp>
      <p:sp>
        <p:nvSpPr>
          <p:cNvPr id="19" name="コンテンツ プレースホルダ 18"/>
          <p:cNvSpPr>
            <a:spLocks noGrp="1"/>
          </p:cNvSpPr>
          <p:nvPr>
            <p:ph idx="1"/>
          </p:nvPr>
        </p:nvSpPr>
        <p:spPr>
          <a:xfrm>
            <a:off x="398467" y="3624348"/>
            <a:ext cx="8347065" cy="833351"/>
          </a:xfrm>
        </p:spPr>
        <p:txBody>
          <a:bodyPr/>
          <a:lstStyle/>
          <a:p>
            <a:pPr>
              <a:buNone/>
            </a:pPr>
            <a:r>
              <a:rPr lang="ja-JP" altLang="en-US" sz="1200" dirty="0" smtClean="0"/>
              <a:t>（注）</a:t>
            </a:r>
            <a:endParaRPr lang="en-US" altLang="ja-JP" sz="1200" dirty="0" smtClean="0"/>
          </a:p>
          <a:p>
            <a:pPr>
              <a:buFont typeface="Arial" pitchFamily="34" charset="0"/>
              <a:buChar char="•"/>
            </a:pPr>
            <a:r>
              <a:rPr lang="ja-JP" altLang="en-US" sz="1200" dirty="0" smtClean="0"/>
              <a:t>細かく設定しすぎると、</a:t>
            </a:r>
            <a:r>
              <a:rPr lang="en-US" altLang="ja-JP" sz="1200" dirty="0" smtClean="0"/>
              <a:t>ASM</a:t>
            </a:r>
            <a:r>
              <a:rPr lang="ja-JP" altLang="en-US" sz="1200" dirty="0" smtClean="0"/>
              <a:t>のメリットである「物理設計不要」が薄れる</a:t>
            </a:r>
            <a:endParaRPr lang="en-US" altLang="ja-JP" sz="1200" dirty="0" smtClean="0"/>
          </a:p>
          <a:p>
            <a:pPr>
              <a:buFont typeface="Arial" pitchFamily="34" charset="0"/>
              <a:buChar char="•"/>
            </a:pPr>
            <a:r>
              <a:rPr lang="ja-JP" altLang="en-US" sz="1200" dirty="0" smtClean="0">
                <a:solidFill>
                  <a:srgbClr val="FF0000"/>
                </a:solidFill>
              </a:rPr>
              <a:t>パフォーマンスベンチマークの時を含め、多くの場合は意識する必要がありません</a:t>
            </a:r>
            <a:endParaRPr lang="ja-JP" altLang="en-US" sz="1200" dirty="0"/>
          </a:p>
        </p:txBody>
      </p:sp>
      <p:graphicFrame>
        <p:nvGraphicFramePr>
          <p:cNvPr id="41" name="Group 1068"/>
          <p:cNvGraphicFramePr>
            <a:graphicFrameLocks noGrp="1"/>
          </p:cNvGraphicFramePr>
          <p:nvPr/>
        </p:nvGraphicFramePr>
        <p:xfrm>
          <a:off x="3845184" y="1845837"/>
          <a:ext cx="4675818" cy="1282068"/>
        </p:xfrm>
        <a:graphic>
          <a:graphicData uri="http://schemas.openxmlformats.org/drawingml/2006/table">
            <a:tbl>
              <a:tblPr/>
              <a:tblGrid>
                <a:gridCol w="1178992"/>
                <a:gridCol w="1979525"/>
                <a:gridCol w="1517301"/>
              </a:tblGrid>
              <a:tr h="0">
                <a:tc>
                  <a:txBody>
                    <a:bodyPr/>
                    <a:lstStyle>
                      <a:defPPr>
                        <a:defRPr lang="ja-JP"/>
                      </a:defPPr>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Times" pitchFamily="-105" charset="0"/>
                        <a:buNone/>
                        <a:tabLst/>
                      </a:pPr>
                      <a:r>
                        <a:rPr kumimoji="0" lang="en-US" altLang="ja-JP" sz="1200" b="1" i="0" u="none" strike="noStrike" cap="none" normalizeH="0" baseline="0" dirty="0" smtClean="0">
                          <a:ln>
                            <a:noFill/>
                          </a:ln>
                          <a:solidFill>
                            <a:schemeClr val="bg1"/>
                          </a:solidFill>
                          <a:effectLst/>
                          <a:latin typeface="Arial" pitchFamily="34" charset="0"/>
                          <a:ea typeface="ＭＳ Ｐゴシック" pitchFamily="50" charset="-128"/>
                        </a:rPr>
                        <a:t>GRID DISK</a:t>
                      </a:r>
                      <a:endParaRPr kumimoji="0" lang="en-US" altLang="ja-JP" sz="1200" b="0" i="0" u="none" strike="noStrike" cap="none" normalizeH="0" baseline="0" dirty="0" smtClean="0">
                        <a:ln>
                          <a:noFill/>
                        </a:ln>
                        <a:solidFill>
                          <a:schemeClr val="tx1"/>
                        </a:solidFill>
                        <a:effectLst/>
                        <a:latin typeface="Arial" pitchFamily="34" charset="0"/>
                        <a:ea typeface="ＭＳ Ｐゴシック" pitchFamily="50" charset="-128"/>
                      </a:endParaRPr>
                    </a:p>
                  </a:txBody>
                  <a:tcPr marT="91440" marB="9144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66"/>
                    </a:solidFill>
                  </a:tcPr>
                </a:tc>
                <a:tc>
                  <a:txBody>
                    <a:bodyPr/>
                    <a:lstStyle>
                      <a:defPPr>
                        <a:defRPr lang="ja-JP"/>
                      </a:defPPr>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Times" pitchFamily="-105" charset="0"/>
                        <a:buNone/>
                        <a:tabLst/>
                      </a:pPr>
                      <a:r>
                        <a:rPr kumimoji="0" lang="en-US" altLang="ja-JP" sz="1200" b="1" i="0" u="none" strike="noStrike" cap="none" normalizeH="0" baseline="0" dirty="0" smtClean="0">
                          <a:ln>
                            <a:noFill/>
                          </a:ln>
                          <a:solidFill>
                            <a:schemeClr val="bg1"/>
                          </a:solidFill>
                          <a:effectLst/>
                          <a:latin typeface="Arial" pitchFamily="34" charset="0"/>
                          <a:ea typeface="ＭＳ Ｐゴシック" pitchFamily="50" charset="-128"/>
                        </a:rPr>
                        <a:t>CONTENTS</a:t>
                      </a:r>
                      <a:endParaRPr kumimoji="0" lang="en-US" altLang="ja-JP" sz="1200" b="0" i="0" u="none" strike="noStrike" cap="none" normalizeH="0" baseline="0" dirty="0" smtClean="0">
                        <a:ln>
                          <a:noFill/>
                        </a:ln>
                        <a:solidFill>
                          <a:schemeClr val="tx1"/>
                        </a:solidFill>
                        <a:effectLst/>
                        <a:latin typeface="Arial" pitchFamily="34" charset="0"/>
                        <a:ea typeface="ＭＳ Ｐゴシック" pitchFamily="50" charset="-128"/>
                      </a:endParaRPr>
                    </a:p>
                  </a:txBody>
                  <a:tcPr marT="91440" marB="9144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66"/>
                    </a:solidFill>
                  </a:tcPr>
                </a:tc>
                <a:tc>
                  <a:txBody>
                    <a:bodyPr/>
                    <a:lstStyle>
                      <a:defPPr>
                        <a:defRPr lang="ja-JP"/>
                      </a:defPPr>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tx2"/>
                        </a:buClr>
                        <a:buSzTx/>
                        <a:buFont typeface="Times" pitchFamily="-105" charset="0"/>
                        <a:buNone/>
                        <a:tabLst/>
                      </a:pPr>
                      <a:r>
                        <a:rPr kumimoji="0" lang="en-US" altLang="ja-JP" sz="1200" b="1" i="0" u="none" strike="noStrike" cap="none" normalizeH="0" baseline="0" dirty="0" smtClean="0">
                          <a:ln>
                            <a:noFill/>
                          </a:ln>
                          <a:solidFill>
                            <a:schemeClr val="bg1"/>
                          </a:solidFill>
                          <a:effectLst/>
                          <a:latin typeface="Arial" pitchFamily="34" charset="0"/>
                          <a:ea typeface="ＭＳ Ｐゴシック" pitchFamily="50" charset="-128"/>
                        </a:rPr>
                        <a:t>RELATIVE PERFORMANCE</a:t>
                      </a:r>
                      <a:endParaRPr kumimoji="0" lang="en-US" altLang="ja-JP" sz="1200" b="0" i="0" u="none" strike="noStrike" cap="none" normalizeH="0" baseline="0" dirty="0" smtClean="0">
                        <a:ln>
                          <a:noFill/>
                        </a:ln>
                        <a:solidFill>
                          <a:schemeClr val="tx1"/>
                        </a:solidFill>
                        <a:effectLst/>
                        <a:latin typeface="Arial" pitchFamily="34" charset="0"/>
                        <a:ea typeface="ＭＳ Ｐゴシック" pitchFamily="50" charset="-128"/>
                      </a:endParaRPr>
                    </a:p>
                  </a:txBody>
                  <a:tcPr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66"/>
                    </a:solidFill>
                  </a:tcPr>
                </a:tc>
              </a:tr>
              <a:tr h="153123">
                <a:tc>
                  <a:txBody>
                    <a:bodyPr/>
                    <a:lstStyle>
                      <a:defPPr>
                        <a:defRPr lang="ja-JP"/>
                      </a:defPPr>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195263" marR="0" lvl="0" indent="-177800" algn="l" defTabSz="914400" rtl="0" eaLnBrk="1" fontAlgn="base" latinLnBrk="0" hangingPunct="1">
                        <a:lnSpc>
                          <a:spcPct val="100000"/>
                        </a:lnSpc>
                        <a:spcBef>
                          <a:spcPct val="20000"/>
                        </a:spcBef>
                        <a:spcAft>
                          <a:spcPct val="0"/>
                        </a:spcAft>
                        <a:buClr>
                          <a:schemeClr val="tx2"/>
                        </a:buClr>
                        <a:buSzTx/>
                        <a:buFont typeface="Times" pitchFamily="-105" charset="0"/>
                        <a:buChar char="•"/>
                        <a:tabLst/>
                      </a:pPr>
                      <a:r>
                        <a:rPr kumimoji="0" lang="en-US" altLang="ja-JP" sz="1200" b="0" i="0" u="none" strike="noStrike" cap="none" normalizeH="0" baseline="0" dirty="0" smtClean="0">
                          <a:ln>
                            <a:noFill/>
                          </a:ln>
                          <a:solidFill>
                            <a:schemeClr val="tx1"/>
                          </a:solidFill>
                          <a:effectLst/>
                          <a:latin typeface="Arial" pitchFamily="34" charset="0"/>
                          <a:ea typeface="ＭＳ Ｐゴシック" pitchFamily="50" charset="-128"/>
                        </a:rPr>
                        <a:t>DATA</a:t>
                      </a:r>
                    </a:p>
                  </a:txBody>
                  <a:tcPr marL="92075" marR="92075" marT="46038" marB="46038"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195263" marR="0" lvl="0" indent="-177800" algn="l" defTabSz="914400" rtl="0" eaLnBrk="1" fontAlgn="base" latinLnBrk="0" hangingPunct="1">
                        <a:lnSpc>
                          <a:spcPct val="100000"/>
                        </a:lnSpc>
                        <a:spcBef>
                          <a:spcPct val="20000"/>
                        </a:spcBef>
                        <a:spcAft>
                          <a:spcPct val="0"/>
                        </a:spcAft>
                        <a:buClr>
                          <a:schemeClr val="tx2"/>
                        </a:buClr>
                        <a:buSzTx/>
                        <a:buFont typeface="Times" pitchFamily="-105" charset="0"/>
                        <a:buChar char="•"/>
                        <a:tabLst/>
                      </a:pPr>
                      <a:r>
                        <a:rPr kumimoji="0" lang="ja-JP" altLang="en-US" sz="1200" b="0" i="0" u="none" strike="noStrike" cap="none" normalizeH="0" baseline="0" dirty="0" smtClean="0">
                          <a:ln>
                            <a:noFill/>
                          </a:ln>
                          <a:solidFill>
                            <a:schemeClr val="tx1"/>
                          </a:solidFill>
                          <a:effectLst/>
                          <a:latin typeface="Arial" pitchFamily="34" charset="0"/>
                          <a:ea typeface="ＭＳ Ｐゴシック" pitchFamily="50" charset="-128"/>
                        </a:rPr>
                        <a:t>データファイル</a:t>
                      </a:r>
                      <a:endParaRPr kumimoji="0" lang="en-US" altLang="ja-JP" sz="1200" b="0" i="0" u="none" strike="noStrike" cap="none" normalizeH="0" baseline="0" dirty="0" smtClean="0">
                        <a:ln>
                          <a:noFill/>
                        </a:ln>
                        <a:solidFill>
                          <a:schemeClr val="tx1"/>
                        </a:solidFill>
                        <a:effectLst/>
                        <a:latin typeface="Arial" pitchFamily="34" charset="0"/>
                        <a:ea typeface="ＭＳ Ｐゴシック" pitchFamily="50" charset="-128"/>
                      </a:endParaRPr>
                    </a:p>
                  </a:txBody>
                  <a:tcPr marL="92075" marR="92075" marT="46038" marB="460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177800" marR="0" lvl="0" indent="-177800" algn="l" defTabSz="914400" rtl="0" eaLnBrk="1" fontAlgn="base" latinLnBrk="0" hangingPunct="1">
                        <a:lnSpc>
                          <a:spcPct val="100000"/>
                        </a:lnSpc>
                        <a:spcBef>
                          <a:spcPct val="20000"/>
                        </a:spcBef>
                        <a:spcAft>
                          <a:spcPct val="0"/>
                        </a:spcAft>
                        <a:buClr>
                          <a:schemeClr val="tx2"/>
                        </a:buClr>
                        <a:buSzTx/>
                        <a:buFont typeface="Times" pitchFamily="-105" charset="0"/>
                        <a:buChar char="•"/>
                        <a:tabLst/>
                      </a:pPr>
                      <a:r>
                        <a:rPr kumimoji="0" lang="en-US" altLang="ja-JP" sz="1200" b="0" i="0" u="none" strike="noStrike" cap="none" normalizeH="0" baseline="0" dirty="0" smtClean="0">
                          <a:ln>
                            <a:noFill/>
                          </a:ln>
                          <a:solidFill>
                            <a:schemeClr val="tx1"/>
                          </a:solidFill>
                          <a:effectLst/>
                          <a:latin typeface="Arial" pitchFamily="34" charset="0"/>
                          <a:ea typeface="ＭＳ Ｐゴシック" pitchFamily="50" charset="-128"/>
                        </a:rPr>
                        <a:t>High</a:t>
                      </a:r>
                    </a:p>
                  </a:txBody>
                  <a:tcPr marL="92075" marR="92075" marT="46038" marB="46038"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4389">
                <a:tc>
                  <a:txBody>
                    <a:bodyPr/>
                    <a:lstStyle>
                      <a:defPPr>
                        <a:defRPr lang="ja-JP"/>
                      </a:defPPr>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195263" marR="0" lvl="0" indent="-195263" algn="l" defTabSz="914400" rtl="0" eaLnBrk="1" fontAlgn="base" latinLnBrk="0" hangingPunct="1">
                        <a:lnSpc>
                          <a:spcPct val="100000"/>
                        </a:lnSpc>
                        <a:spcBef>
                          <a:spcPct val="20000"/>
                        </a:spcBef>
                        <a:spcAft>
                          <a:spcPct val="0"/>
                        </a:spcAft>
                        <a:buClr>
                          <a:schemeClr val="tx2"/>
                        </a:buClr>
                        <a:buSzTx/>
                        <a:buFont typeface="Times" pitchFamily="-105" charset="0"/>
                        <a:buChar char="•"/>
                        <a:tabLst/>
                      </a:pPr>
                      <a:r>
                        <a:rPr kumimoji="0" lang="en-US" altLang="ja-JP" sz="1200" b="0" i="0" u="none" strike="noStrike" cap="none" normalizeH="0" baseline="0" dirty="0" smtClean="0">
                          <a:ln>
                            <a:noFill/>
                          </a:ln>
                          <a:solidFill>
                            <a:schemeClr val="tx1"/>
                          </a:solidFill>
                          <a:effectLst/>
                          <a:latin typeface="Arial" pitchFamily="34" charset="0"/>
                          <a:ea typeface="ＭＳ Ｐゴシック" pitchFamily="50" charset="-128"/>
                        </a:rPr>
                        <a:t>RECO</a:t>
                      </a:r>
                    </a:p>
                  </a:txBody>
                  <a:tcPr marL="92075" marR="92075" marT="46038" marB="46038"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195263" marR="0" lvl="0" indent="-195263" algn="l" defTabSz="914400" rtl="0" eaLnBrk="1" fontAlgn="base" latinLnBrk="0" hangingPunct="1">
                        <a:lnSpc>
                          <a:spcPct val="100000"/>
                        </a:lnSpc>
                        <a:spcBef>
                          <a:spcPct val="20000"/>
                        </a:spcBef>
                        <a:spcAft>
                          <a:spcPct val="0"/>
                        </a:spcAft>
                        <a:buClr>
                          <a:schemeClr val="tx2"/>
                        </a:buClr>
                        <a:buSzTx/>
                        <a:buFont typeface="Times" pitchFamily="-105" charset="0"/>
                        <a:buChar char="•"/>
                        <a:tabLst/>
                      </a:pPr>
                      <a:r>
                        <a:rPr kumimoji="0" lang="ja-JP" altLang="en-US" sz="1200" b="0" i="0" u="none" strike="noStrike" cap="none" normalizeH="0" baseline="0" dirty="0" smtClean="0">
                          <a:ln>
                            <a:noFill/>
                          </a:ln>
                          <a:solidFill>
                            <a:schemeClr val="tx1"/>
                          </a:solidFill>
                          <a:effectLst/>
                          <a:latin typeface="Arial" pitchFamily="34" charset="0"/>
                          <a:ea typeface="ＭＳ Ｐゴシック" pitchFamily="50" charset="-128"/>
                        </a:rPr>
                        <a:t>フラッシュリカバリエリア</a:t>
                      </a:r>
                      <a:endParaRPr kumimoji="0" lang="en-US" altLang="ja-JP" sz="1200" b="0" i="0" u="none" strike="noStrike" cap="none" normalizeH="0" baseline="0" dirty="0" smtClean="0">
                        <a:ln>
                          <a:noFill/>
                        </a:ln>
                        <a:solidFill>
                          <a:schemeClr val="tx1"/>
                        </a:solidFill>
                        <a:effectLst/>
                        <a:latin typeface="Arial" pitchFamily="34" charset="0"/>
                        <a:ea typeface="ＭＳ Ｐゴシック" pitchFamily="50" charset="-128"/>
                      </a:endParaRPr>
                    </a:p>
                  </a:txBody>
                  <a:tcPr marL="92075" marR="92075" marT="46038" marB="460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185738" marR="0" lvl="0" indent="-185738" algn="l" defTabSz="914400" rtl="0" eaLnBrk="1" fontAlgn="base" latinLnBrk="0" hangingPunct="1">
                        <a:lnSpc>
                          <a:spcPct val="100000"/>
                        </a:lnSpc>
                        <a:spcBef>
                          <a:spcPct val="20000"/>
                        </a:spcBef>
                        <a:spcAft>
                          <a:spcPct val="0"/>
                        </a:spcAft>
                        <a:buClr>
                          <a:schemeClr val="tx2"/>
                        </a:buClr>
                        <a:buSzTx/>
                        <a:buFont typeface="Times" pitchFamily="-105" charset="0"/>
                        <a:buChar char="•"/>
                        <a:tabLst>
                          <a:tab pos="177800" algn="l"/>
                        </a:tabLst>
                      </a:pPr>
                      <a:r>
                        <a:rPr kumimoji="0" lang="en-US" altLang="ja-JP" sz="1200" b="0" i="0" u="none" strike="noStrike" cap="none" normalizeH="0" baseline="0" dirty="0" smtClean="0">
                          <a:ln>
                            <a:noFill/>
                          </a:ln>
                          <a:solidFill>
                            <a:schemeClr val="tx1"/>
                          </a:solidFill>
                          <a:effectLst/>
                          <a:latin typeface="Arial" pitchFamily="34" charset="0"/>
                          <a:ea typeface="ＭＳ Ｐゴシック" pitchFamily="50" charset="-128"/>
                        </a:rPr>
                        <a:t>Medium</a:t>
                      </a:r>
                    </a:p>
                  </a:txBody>
                  <a:tcPr marL="92075" marR="92075" marT="46038" marB="46038"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3545">
                <a:tc>
                  <a:txBody>
                    <a:bodyPr/>
                    <a:lstStyle>
                      <a:defPPr>
                        <a:defRPr lang="ja-JP"/>
                      </a:defPPr>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195263" marR="0" lvl="0" indent="-195263" algn="l" defTabSz="914400" rtl="0" eaLnBrk="1" fontAlgn="base" latinLnBrk="0" hangingPunct="1">
                        <a:lnSpc>
                          <a:spcPct val="100000"/>
                        </a:lnSpc>
                        <a:spcBef>
                          <a:spcPct val="20000"/>
                        </a:spcBef>
                        <a:spcAft>
                          <a:spcPct val="0"/>
                        </a:spcAft>
                        <a:buClr>
                          <a:schemeClr val="tx2"/>
                        </a:buClr>
                        <a:buSzTx/>
                        <a:buFont typeface="Times" pitchFamily="-105" charset="0"/>
                        <a:buChar char="•"/>
                        <a:tabLst/>
                      </a:pPr>
                      <a:r>
                        <a:rPr kumimoji="0" lang="en-US" altLang="ja-JP" sz="1200" b="0" i="0" u="none" strike="noStrike" cap="none" normalizeH="0" baseline="0" dirty="0" smtClean="0">
                          <a:ln>
                            <a:noFill/>
                          </a:ln>
                          <a:solidFill>
                            <a:schemeClr val="tx1"/>
                          </a:solidFill>
                          <a:effectLst/>
                          <a:latin typeface="Arial" pitchFamily="34" charset="0"/>
                          <a:ea typeface="ＭＳ Ｐゴシック" pitchFamily="50" charset="-128"/>
                        </a:rPr>
                        <a:t>DBFS_DG</a:t>
                      </a:r>
                    </a:p>
                  </a:txBody>
                  <a:tcPr marL="92075" marR="92075" marT="46038" marB="46038"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195263" marR="0" lvl="0" indent="-195263" algn="l" defTabSz="914400" rtl="0" eaLnBrk="1" fontAlgn="base" latinLnBrk="0" hangingPunct="1">
                        <a:lnSpc>
                          <a:spcPct val="100000"/>
                        </a:lnSpc>
                        <a:spcBef>
                          <a:spcPct val="20000"/>
                        </a:spcBef>
                        <a:spcAft>
                          <a:spcPct val="0"/>
                        </a:spcAft>
                        <a:buClr>
                          <a:schemeClr val="tx2"/>
                        </a:buClr>
                        <a:buSzTx/>
                        <a:buFont typeface="Times" pitchFamily="-105" charset="0"/>
                        <a:buChar char="•"/>
                        <a:tabLst/>
                      </a:pPr>
                      <a:r>
                        <a:rPr kumimoji="0" lang="en-US" altLang="ja-JP" sz="1200" b="0" i="0" u="none" strike="noStrike" cap="none" normalizeH="0" baseline="0" dirty="0" smtClean="0">
                          <a:ln>
                            <a:noFill/>
                          </a:ln>
                          <a:solidFill>
                            <a:schemeClr val="tx1"/>
                          </a:solidFill>
                          <a:effectLst/>
                          <a:latin typeface="Arial" pitchFamily="34" charset="0"/>
                          <a:ea typeface="ＭＳ Ｐゴシック" pitchFamily="50" charset="-128"/>
                        </a:rPr>
                        <a:t>DBFS</a:t>
                      </a:r>
                      <a:r>
                        <a:rPr kumimoji="0" lang="ja-JP" altLang="en-US" sz="1200" b="0" i="0" u="none" strike="noStrike" cap="none" normalizeH="0" baseline="0" dirty="0" smtClean="0">
                          <a:ln>
                            <a:noFill/>
                          </a:ln>
                          <a:solidFill>
                            <a:schemeClr val="tx1"/>
                          </a:solidFill>
                          <a:effectLst/>
                          <a:latin typeface="Arial" pitchFamily="34" charset="0"/>
                          <a:ea typeface="ＭＳ Ｐゴシック" pitchFamily="50" charset="-128"/>
                        </a:rPr>
                        <a:t>リポジトリなど</a:t>
                      </a:r>
                      <a:endParaRPr kumimoji="0" lang="en-US" altLang="ja-JP" sz="1200" b="0" i="0" u="none" strike="noStrike" cap="none" normalizeH="0" baseline="0" dirty="0" smtClean="0">
                        <a:ln>
                          <a:noFill/>
                        </a:ln>
                        <a:solidFill>
                          <a:schemeClr val="tx1"/>
                        </a:solidFill>
                        <a:effectLst/>
                        <a:latin typeface="Arial" pitchFamily="34" charset="0"/>
                        <a:ea typeface="ＭＳ Ｐゴシック" pitchFamily="50" charset="-128"/>
                      </a:endParaRPr>
                    </a:p>
                  </a:txBody>
                  <a:tcPr marL="92075" marR="92075" marT="46038" marB="460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defPPr>
                        <a:defRPr lang="ja-JP"/>
                      </a:defPPr>
                      <a:lvl1pPr marL="0" algn="l" defTabSz="914400" rtl="0" eaLnBrk="1" latinLnBrk="0" hangingPunct="1">
                        <a:defRPr kumimoji="1" sz="1800" kern="1200">
                          <a:solidFill>
                            <a:schemeClr val="tx1"/>
                          </a:solidFill>
                          <a:latin typeface="Arial"/>
                        </a:defRPr>
                      </a:lvl1pPr>
                      <a:lvl2pPr marL="457200" algn="l" defTabSz="914400" rtl="0" eaLnBrk="1" latinLnBrk="0" hangingPunct="1">
                        <a:defRPr kumimoji="1" sz="1800" kern="1200">
                          <a:solidFill>
                            <a:schemeClr val="tx1"/>
                          </a:solidFill>
                          <a:latin typeface="Arial"/>
                        </a:defRPr>
                      </a:lvl2pPr>
                      <a:lvl3pPr marL="914400" algn="l" defTabSz="914400" rtl="0" eaLnBrk="1" latinLnBrk="0" hangingPunct="1">
                        <a:defRPr kumimoji="1" sz="1800" kern="1200">
                          <a:solidFill>
                            <a:schemeClr val="tx1"/>
                          </a:solidFill>
                          <a:latin typeface="Arial"/>
                        </a:defRPr>
                      </a:lvl3pPr>
                      <a:lvl4pPr marL="1371600" algn="l" defTabSz="914400" rtl="0" eaLnBrk="1" latinLnBrk="0" hangingPunct="1">
                        <a:defRPr kumimoji="1" sz="1800" kern="1200">
                          <a:solidFill>
                            <a:schemeClr val="tx1"/>
                          </a:solidFill>
                          <a:latin typeface="Arial"/>
                        </a:defRPr>
                      </a:lvl4pPr>
                      <a:lvl5pPr marL="1828800" algn="l" defTabSz="914400" rtl="0" eaLnBrk="1" latinLnBrk="0" hangingPunct="1">
                        <a:defRPr kumimoji="1" sz="1800" kern="1200">
                          <a:solidFill>
                            <a:schemeClr val="tx1"/>
                          </a:solidFill>
                          <a:latin typeface="Arial"/>
                        </a:defRPr>
                      </a:lvl5pPr>
                      <a:lvl6pPr marL="2286000" algn="l" defTabSz="914400" rtl="0" eaLnBrk="1" latinLnBrk="0" hangingPunct="1">
                        <a:defRPr kumimoji="1" sz="1800" kern="1200">
                          <a:solidFill>
                            <a:schemeClr val="tx1"/>
                          </a:solidFill>
                          <a:latin typeface="Arial"/>
                        </a:defRPr>
                      </a:lvl6pPr>
                      <a:lvl7pPr marL="2743200" algn="l" defTabSz="914400" rtl="0" eaLnBrk="1" latinLnBrk="0" hangingPunct="1">
                        <a:defRPr kumimoji="1" sz="1800" kern="1200">
                          <a:solidFill>
                            <a:schemeClr val="tx1"/>
                          </a:solidFill>
                          <a:latin typeface="Arial"/>
                        </a:defRPr>
                      </a:lvl7pPr>
                      <a:lvl8pPr marL="3200400" algn="l" defTabSz="914400" rtl="0" eaLnBrk="1" latinLnBrk="0" hangingPunct="1">
                        <a:defRPr kumimoji="1" sz="1800" kern="1200">
                          <a:solidFill>
                            <a:schemeClr val="tx1"/>
                          </a:solidFill>
                          <a:latin typeface="Arial"/>
                        </a:defRPr>
                      </a:lvl8pPr>
                      <a:lvl9pPr marL="3657600" algn="l" defTabSz="914400" rtl="0" eaLnBrk="1" latinLnBrk="0" hangingPunct="1">
                        <a:defRPr kumimoji="1" sz="1800" kern="1200">
                          <a:solidFill>
                            <a:schemeClr val="tx1"/>
                          </a:solidFill>
                          <a:latin typeface="Arial"/>
                        </a:defRPr>
                      </a:lvl9pPr>
                    </a:lstStyle>
                    <a:p>
                      <a:pPr marL="177800" marR="0" lvl="0" indent="-177800" algn="l" defTabSz="914400" rtl="0" eaLnBrk="1" fontAlgn="base" latinLnBrk="0" hangingPunct="1">
                        <a:lnSpc>
                          <a:spcPct val="100000"/>
                        </a:lnSpc>
                        <a:spcBef>
                          <a:spcPct val="20000"/>
                        </a:spcBef>
                        <a:spcAft>
                          <a:spcPct val="0"/>
                        </a:spcAft>
                        <a:buClr>
                          <a:schemeClr val="tx2"/>
                        </a:buClr>
                        <a:buSzTx/>
                        <a:buFont typeface="Times" pitchFamily="-105" charset="0"/>
                        <a:buChar char="•"/>
                        <a:tabLst/>
                      </a:pPr>
                      <a:r>
                        <a:rPr kumimoji="0" lang="en-US" altLang="ja-JP" sz="1200" b="0" i="0" u="none" strike="noStrike" cap="none" normalizeH="0" baseline="0" dirty="0" smtClean="0">
                          <a:ln>
                            <a:noFill/>
                          </a:ln>
                          <a:solidFill>
                            <a:schemeClr val="tx1"/>
                          </a:solidFill>
                          <a:effectLst/>
                          <a:latin typeface="Arial" pitchFamily="34" charset="0"/>
                          <a:ea typeface="ＭＳ Ｐゴシック" pitchFamily="50" charset="-128"/>
                        </a:rPr>
                        <a:t>Low</a:t>
                      </a:r>
                    </a:p>
                  </a:txBody>
                  <a:tcPr marL="92075" marR="92075" marT="46038" marB="46038"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77" name="Donut 9"/>
          <p:cNvSpPr/>
          <p:nvPr/>
        </p:nvSpPr>
        <p:spPr bwMode="auto">
          <a:xfrm>
            <a:off x="1113903" y="1371592"/>
            <a:ext cx="1978429" cy="1920240"/>
          </a:xfrm>
          <a:prstGeom prst="donut">
            <a:avLst>
              <a:gd name="adj" fmla="val 20628"/>
            </a:avLst>
          </a:prstGeom>
          <a:solidFill>
            <a:srgbClr val="000000">
              <a:lumMod val="50000"/>
              <a:lumOff val="50000"/>
            </a:srgbClr>
          </a:solidFill>
          <a:ln w="9525" cap="flat" cmpd="sng" algn="ctr">
            <a:noFill/>
            <a:prstDash val="solid"/>
            <a:round/>
            <a:headEnd type="none" w="med" len="med"/>
            <a:tailEnd type="none" w="med" len="med"/>
          </a:ln>
          <a:effectLst/>
        </p:spPr>
        <p:txBody>
          <a:bodyPr lIns="92075" tIns="46038" rIns="92075" bIns="46038">
            <a:noAutofit/>
          </a:bodyPr>
          <a:lstStyle/>
          <a:p>
            <a:pPr marL="119063" marR="0" lvl="0" indent="-119063" algn="ctr" defTabSz="914400" eaLnBrk="1" fontAlgn="auto" latinLnBrk="0" hangingPunct="1">
              <a:lnSpc>
                <a:spcPct val="90000"/>
              </a:lnSpc>
              <a:spcBef>
                <a:spcPct val="50000"/>
              </a:spcBef>
              <a:spcAft>
                <a:spcPts val="0"/>
              </a:spcAft>
              <a:buClr>
                <a:srgbClr val="667263"/>
              </a:buClr>
              <a:buSzTx/>
              <a:buFontTx/>
              <a:buNone/>
              <a:tabLst/>
              <a:defRPr/>
            </a:pPr>
            <a:endParaRPr kumimoji="0" lang="ja-JP" altLang="ja-JP" sz="1800" b="0" i="0" u="none" strike="noStrike" kern="0" cap="none" spc="0" normalizeH="0" baseline="0" noProof="0" smtClean="0">
              <a:ln>
                <a:noFill/>
              </a:ln>
              <a:solidFill>
                <a:sysClr val="windowText" lastClr="000000"/>
              </a:solidFill>
              <a:effectLst/>
              <a:uLnTx/>
              <a:uFillTx/>
            </a:endParaRPr>
          </a:p>
        </p:txBody>
      </p:sp>
      <p:sp>
        <p:nvSpPr>
          <p:cNvPr id="78" name="Oval 10"/>
          <p:cNvSpPr>
            <a:spLocks noChangeArrowheads="1"/>
          </p:cNvSpPr>
          <p:nvPr/>
        </p:nvSpPr>
        <p:spPr bwMode="auto">
          <a:xfrm>
            <a:off x="1820486" y="2069860"/>
            <a:ext cx="540330" cy="517431"/>
          </a:xfrm>
          <a:prstGeom prst="ellipse">
            <a:avLst/>
          </a:prstGeom>
          <a:solidFill>
            <a:srgbClr val="000000"/>
          </a:solidFill>
          <a:ln w="9525">
            <a:noFill/>
            <a:round/>
            <a:headEnd/>
            <a:tailEnd/>
          </a:ln>
        </p:spPr>
        <p:txBody>
          <a:bodyPr lIns="92075" tIns="46038" rIns="92075" bIns="46038">
            <a:noAutofit/>
          </a:bodyPr>
          <a:lstStyle/>
          <a:p>
            <a:pPr marL="119063" marR="0" lvl="0" indent="-119063" algn="ctr" defTabSz="914400" eaLnBrk="1" fontAlgn="auto" latinLnBrk="0" hangingPunct="1">
              <a:lnSpc>
                <a:spcPct val="90000"/>
              </a:lnSpc>
              <a:spcBef>
                <a:spcPct val="50000"/>
              </a:spcBef>
              <a:spcAft>
                <a:spcPts val="0"/>
              </a:spcAft>
              <a:buClr>
                <a:srgbClr val="667263"/>
              </a:buClr>
              <a:buSzTx/>
              <a:buFontTx/>
              <a:buNone/>
              <a:tabLst/>
              <a:defRPr/>
            </a:pPr>
            <a:endParaRPr kumimoji="0" lang="en-GB" sz="1800" b="0" i="0" u="none" strike="noStrike" kern="0" cap="none" spc="0" normalizeH="0" baseline="0" noProof="0" smtClean="0">
              <a:ln>
                <a:noFill/>
              </a:ln>
              <a:solidFill>
                <a:sysClr val="windowText" lastClr="000000"/>
              </a:solidFill>
              <a:effectLst/>
              <a:uLnTx/>
              <a:uFillTx/>
            </a:endParaRPr>
          </a:p>
        </p:txBody>
      </p:sp>
      <p:cxnSp>
        <p:nvCxnSpPr>
          <p:cNvPr id="47" name="Straight Arrow Connector 14"/>
          <p:cNvCxnSpPr>
            <a:cxnSpLocks noChangeShapeType="1"/>
          </p:cNvCxnSpPr>
          <p:nvPr/>
        </p:nvCxnSpPr>
        <p:spPr bwMode="auto">
          <a:xfrm flipH="1" flipV="1">
            <a:off x="2842953" y="2128055"/>
            <a:ext cx="1022465" cy="307571"/>
          </a:xfrm>
          <a:prstGeom prst="straightConnector1">
            <a:avLst/>
          </a:prstGeom>
          <a:noFill/>
          <a:ln w="9525">
            <a:solidFill>
              <a:srgbClr val="FF0000"/>
            </a:solidFill>
            <a:round/>
            <a:headEnd/>
            <a:tailEnd type="arrow" w="med" len="med"/>
          </a:ln>
        </p:spPr>
      </p:cxnSp>
      <p:cxnSp>
        <p:nvCxnSpPr>
          <p:cNvPr id="48" name="Straight Arrow Connector 16"/>
          <p:cNvCxnSpPr>
            <a:cxnSpLocks noChangeShapeType="1"/>
          </p:cNvCxnSpPr>
          <p:nvPr/>
        </p:nvCxnSpPr>
        <p:spPr bwMode="auto">
          <a:xfrm flipH="1" flipV="1">
            <a:off x="2576946" y="2285993"/>
            <a:ext cx="1263534" cy="407324"/>
          </a:xfrm>
          <a:prstGeom prst="straightConnector1">
            <a:avLst/>
          </a:prstGeom>
          <a:noFill/>
          <a:ln w="9525">
            <a:solidFill>
              <a:srgbClr val="FF0000"/>
            </a:solidFill>
            <a:round/>
            <a:headEnd/>
            <a:tailEnd type="arrow" w="med" len="med"/>
          </a:ln>
        </p:spPr>
      </p:cxnSp>
      <p:cxnSp>
        <p:nvCxnSpPr>
          <p:cNvPr id="49" name="Straight Arrow Connector 18"/>
          <p:cNvCxnSpPr>
            <a:cxnSpLocks noChangeShapeType="1"/>
          </p:cNvCxnSpPr>
          <p:nvPr/>
        </p:nvCxnSpPr>
        <p:spPr bwMode="auto">
          <a:xfrm flipH="1" flipV="1">
            <a:off x="2086495" y="2385746"/>
            <a:ext cx="1746715" cy="554704"/>
          </a:xfrm>
          <a:prstGeom prst="straightConnector1">
            <a:avLst/>
          </a:prstGeom>
          <a:noFill/>
          <a:ln w="9525">
            <a:solidFill>
              <a:srgbClr val="FF0000"/>
            </a:solidFill>
            <a:round/>
            <a:headEnd/>
            <a:tailEnd type="arrow" w="med" len="med"/>
          </a:ln>
        </p:spPr>
      </p:cxnSp>
      <p:sp>
        <p:nvSpPr>
          <p:cNvPr id="31" name="スライド番号プレースホルダ 30"/>
          <p:cNvSpPr>
            <a:spLocks noGrp="1"/>
          </p:cNvSpPr>
          <p:nvPr>
            <p:ph type="sldNum" sz="quarter" idx="16"/>
          </p:nvPr>
        </p:nvSpPr>
        <p:spPr/>
        <p:txBody>
          <a:bodyPr/>
          <a:lstStyle/>
          <a:p>
            <a:pPr>
              <a:defRPr/>
            </a:pPr>
            <a:fld id="{B27B1E3C-9432-49E5-A460-E09A7323E94F}" type="slidenum">
              <a:rPr lang="en-US" altLang="ja-JP" smtClean="0"/>
              <a:pPr>
                <a:defRPr/>
              </a:pPr>
              <a:t>7</a:t>
            </a:fld>
            <a:endParaRPr lang="ja-JP" altLang="en-US" dirty="0"/>
          </a:p>
        </p:txBody>
      </p:sp>
      <p:sp>
        <p:nvSpPr>
          <p:cNvPr id="32" name="フッター プレースホルダ 31"/>
          <p:cNvSpPr>
            <a:spLocks noGrp="1"/>
          </p:cNvSpPr>
          <p:nvPr>
            <p:ph type="ftr" sz="quarter" idx="15"/>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r>
              <a:rPr lang="ja-JP" altLang="en-US" smtClean="0"/>
              <a:t>シーケンシャル・アクセスの場合のスループット</a:t>
            </a:r>
            <a:endParaRPr lang="en-US" altLang="ja-JP" dirty="0" smtClean="0"/>
          </a:p>
        </p:txBody>
      </p:sp>
      <p:grpSp>
        <p:nvGrpSpPr>
          <p:cNvPr id="32" name="グループ化 31"/>
          <p:cNvGrpSpPr/>
          <p:nvPr/>
        </p:nvGrpSpPr>
        <p:grpSpPr>
          <a:xfrm>
            <a:off x="682389" y="951500"/>
            <a:ext cx="7797198" cy="3719799"/>
            <a:chOff x="182880" y="1543894"/>
            <a:chExt cx="9652471" cy="4533278"/>
          </a:xfrm>
        </p:grpSpPr>
        <p:sp>
          <p:nvSpPr>
            <p:cNvPr id="33" name="テキスト ボックス 74"/>
            <p:cNvSpPr txBox="1">
              <a:spLocks noChangeArrowheads="1"/>
            </p:cNvSpPr>
            <p:nvPr/>
          </p:nvSpPr>
          <p:spPr bwMode="auto">
            <a:xfrm>
              <a:off x="1057438" y="1543895"/>
              <a:ext cx="2599992" cy="412592"/>
            </a:xfrm>
            <a:prstGeom prst="rect">
              <a:avLst/>
            </a:prstGeom>
            <a:solidFill>
              <a:srgbClr val="FFFFFF"/>
            </a:solid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smtClean="0">
                  <a:ln>
                    <a:noFill/>
                  </a:ln>
                  <a:solidFill>
                    <a:srgbClr val="FD0000"/>
                  </a:solidFill>
                  <a:effectLst/>
                  <a:uLnTx/>
                  <a:uFillTx/>
                  <a:latin typeface="+mn-lt"/>
                  <a:ea typeface="+mn-ea"/>
                </a:rPr>
                <a:t>処理時間は</a:t>
              </a:r>
              <a:r>
                <a:rPr kumimoji="1" lang="en-US" altLang="ja-JP" sz="1600" b="0" i="0" u="none" strike="noStrike" kern="0" cap="none" spc="0" normalizeH="0" baseline="0" noProof="0" dirty="0" smtClean="0">
                  <a:ln>
                    <a:noFill/>
                  </a:ln>
                  <a:solidFill>
                    <a:srgbClr val="FD0000"/>
                  </a:solidFill>
                  <a:effectLst/>
                  <a:uLnTx/>
                  <a:uFillTx/>
                  <a:latin typeface="+mn-lt"/>
                  <a:ea typeface="+mn-ea"/>
                </a:rPr>
                <a:t>1/2</a:t>
              </a:r>
              <a:r>
                <a:rPr kumimoji="1" lang="ja-JP" altLang="en-US" sz="1600" b="0" i="0" u="none" strike="noStrike" kern="0" cap="none" spc="0" normalizeH="0" baseline="0" noProof="0" dirty="0" smtClean="0">
                  <a:ln>
                    <a:noFill/>
                  </a:ln>
                  <a:solidFill>
                    <a:srgbClr val="FD0000"/>
                  </a:solidFill>
                  <a:effectLst/>
                  <a:uLnTx/>
                  <a:uFillTx/>
                  <a:latin typeface="+mn-lt"/>
                  <a:ea typeface="+mn-ea"/>
                </a:rPr>
                <a:t>に短縮</a:t>
              </a:r>
              <a:endParaRPr kumimoji="1" lang="ja-JP" altLang="en-US" sz="1600" b="0" i="0" u="none" strike="noStrike" kern="0" cap="none" spc="0" normalizeH="0" baseline="0" noProof="0" dirty="0">
                <a:ln>
                  <a:noFill/>
                </a:ln>
                <a:solidFill>
                  <a:srgbClr val="FD0000"/>
                </a:solidFill>
                <a:effectLst/>
                <a:uLnTx/>
                <a:uFillTx/>
                <a:latin typeface="+mn-lt"/>
                <a:ea typeface="+mn-ea"/>
              </a:endParaRPr>
            </a:p>
          </p:txBody>
        </p:sp>
        <p:sp>
          <p:nvSpPr>
            <p:cNvPr id="34" name="テキスト ボックス 74"/>
            <p:cNvSpPr txBox="1">
              <a:spLocks noChangeArrowheads="1"/>
            </p:cNvSpPr>
            <p:nvPr/>
          </p:nvSpPr>
          <p:spPr bwMode="auto">
            <a:xfrm>
              <a:off x="5298023" y="1543894"/>
              <a:ext cx="2522598" cy="412592"/>
            </a:xfrm>
            <a:prstGeom prst="rect">
              <a:avLst/>
            </a:prstGeom>
            <a:solidFill>
              <a:srgbClr val="FFFFFF"/>
            </a:solid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smtClean="0">
                  <a:ln>
                    <a:noFill/>
                  </a:ln>
                  <a:solidFill>
                    <a:srgbClr val="FD0000"/>
                  </a:solidFill>
                  <a:effectLst/>
                  <a:uLnTx/>
                  <a:uFillTx/>
                  <a:latin typeface="+mn-lt"/>
                  <a:ea typeface="+mn-ea"/>
                </a:rPr>
                <a:t>I/O</a:t>
              </a:r>
              <a:r>
                <a:rPr kumimoji="1" lang="ja-JP" altLang="en-US" sz="1600" b="0" i="0" u="none" strike="noStrike" kern="0" cap="none" spc="0" normalizeH="0" baseline="0" noProof="0" dirty="0" smtClean="0">
                  <a:ln>
                    <a:noFill/>
                  </a:ln>
                  <a:solidFill>
                    <a:srgbClr val="FD0000"/>
                  </a:solidFill>
                  <a:effectLst/>
                  <a:uLnTx/>
                  <a:uFillTx/>
                  <a:latin typeface="+mn-lt"/>
                  <a:ea typeface="+mn-ea"/>
                </a:rPr>
                <a:t>スループットは</a:t>
              </a:r>
              <a:r>
                <a:rPr kumimoji="1" lang="en-US" altLang="ja-JP" sz="1600" b="0" i="0" u="none" strike="noStrike" kern="0" cap="none" spc="0" normalizeH="0" baseline="0" noProof="0" dirty="0" smtClean="0">
                  <a:ln>
                    <a:noFill/>
                  </a:ln>
                  <a:solidFill>
                    <a:srgbClr val="FD0000"/>
                  </a:solidFill>
                  <a:effectLst/>
                  <a:uLnTx/>
                  <a:uFillTx/>
                  <a:latin typeface="+mn-lt"/>
                  <a:ea typeface="+mn-ea"/>
                </a:rPr>
                <a:t>2</a:t>
              </a:r>
              <a:r>
                <a:rPr kumimoji="1" lang="ja-JP" altLang="en-US" sz="1600" b="0" i="0" u="none" strike="noStrike" kern="0" cap="none" spc="0" normalizeH="0" baseline="0" noProof="0" dirty="0" smtClean="0">
                  <a:ln>
                    <a:noFill/>
                  </a:ln>
                  <a:solidFill>
                    <a:srgbClr val="FD0000"/>
                  </a:solidFill>
                  <a:effectLst/>
                  <a:uLnTx/>
                  <a:uFillTx/>
                  <a:latin typeface="+mn-lt"/>
                  <a:ea typeface="+mn-ea"/>
                </a:rPr>
                <a:t>倍</a:t>
              </a:r>
              <a:endParaRPr kumimoji="1" lang="ja-JP" altLang="en-US" sz="1600" b="0" i="0" u="none" strike="noStrike" kern="0" cap="none" spc="0" normalizeH="0" baseline="0" noProof="0" dirty="0">
                <a:ln>
                  <a:noFill/>
                </a:ln>
                <a:solidFill>
                  <a:srgbClr val="FD0000"/>
                </a:solidFill>
                <a:effectLst/>
                <a:uLnTx/>
                <a:uFillTx/>
                <a:latin typeface="+mn-lt"/>
                <a:ea typeface="+mn-ea"/>
              </a:endParaRPr>
            </a:p>
          </p:txBody>
        </p:sp>
        <p:pic>
          <p:nvPicPr>
            <p:cNvPr id="35" name="Picture 14" descr="sun-card"/>
            <p:cNvPicPr>
              <a:picLocks noChangeAspect="1" noChangeArrowheads="1"/>
            </p:cNvPicPr>
            <p:nvPr/>
          </p:nvPicPr>
          <p:blipFill>
            <a:blip r:embed="rId3"/>
            <a:srcRect/>
            <a:stretch>
              <a:fillRect/>
            </a:stretch>
          </p:blipFill>
          <p:spPr bwMode="auto">
            <a:xfrm>
              <a:off x="2598465" y="2854216"/>
              <a:ext cx="1320392" cy="781884"/>
            </a:xfrm>
            <a:prstGeom prst="rect">
              <a:avLst/>
            </a:prstGeom>
            <a:noFill/>
            <a:ln w="9525">
              <a:noFill/>
              <a:miter lim="800000"/>
              <a:headEnd/>
              <a:tailEnd/>
            </a:ln>
          </p:spPr>
        </p:pic>
        <p:graphicFrame>
          <p:nvGraphicFramePr>
            <p:cNvPr id="36" name="グラフ 35"/>
            <p:cNvGraphicFramePr/>
            <p:nvPr/>
          </p:nvGraphicFramePr>
          <p:xfrm>
            <a:off x="182880" y="2033143"/>
            <a:ext cx="4258491" cy="330490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7" name="グラフ 36"/>
            <p:cNvGraphicFramePr/>
            <p:nvPr/>
          </p:nvGraphicFramePr>
          <p:xfrm>
            <a:off x="4572000" y="2026609"/>
            <a:ext cx="4323807" cy="3350623"/>
          </p:xfrm>
          <a:graphic>
            <a:graphicData uri="http://schemas.openxmlformats.org/drawingml/2006/chart">
              <c:chart xmlns:c="http://schemas.openxmlformats.org/drawingml/2006/chart" xmlns:r="http://schemas.openxmlformats.org/officeDocument/2006/relationships" r:id="rId5"/>
            </a:graphicData>
          </a:graphic>
        </p:graphicFrame>
        <p:pic>
          <p:nvPicPr>
            <p:cNvPr id="38" name="Picture 14" descr="sun-card"/>
            <p:cNvPicPr>
              <a:picLocks noChangeAspect="1" noChangeArrowheads="1"/>
            </p:cNvPicPr>
            <p:nvPr/>
          </p:nvPicPr>
          <p:blipFill>
            <a:blip r:embed="rId3"/>
            <a:srcRect/>
            <a:stretch>
              <a:fillRect/>
            </a:stretch>
          </p:blipFill>
          <p:spPr bwMode="auto">
            <a:xfrm>
              <a:off x="6996293" y="2954365"/>
              <a:ext cx="1320392" cy="781884"/>
            </a:xfrm>
            <a:prstGeom prst="rect">
              <a:avLst/>
            </a:prstGeom>
            <a:noFill/>
            <a:ln w="9525">
              <a:noFill/>
              <a:miter lim="800000"/>
              <a:headEnd/>
              <a:tailEnd/>
            </a:ln>
          </p:spPr>
        </p:pic>
        <p:sp>
          <p:nvSpPr>
            <p:cNvPr id="39" name="テキスト ボックス 38"/>
            <p:cNvSpPr txBox="1"/>
            <p:nvPr/>
          </p:nvSpPr>
          <p:spPr>
            <a:xfrm>
              <a:off x="575473" y="5702088"/>
              <a:ext cx="9259878" cy="37508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smtClean="0">
                  <a:ln>
                    <a:noFill/>
                  </a:ln>
                  <a:solidFill>
                    <a:sysClr val="windowText" lastClr="000000"/>
                  </a:solidFill>
                  <a:effectLst/>
                  <a:uLnTx/>
                  <a:uFillTx/>
                  <a:latin typeface="+mn-lt"/>
                  <a:ea typeface="+mn-ea"/>
                </a:rPr>
                <a:t>ALTER TABLE &lt;</a:t>
              </a:r>
              <a:r>
                <a:rPr kumimoji="1" lang="en-US" altLang="ja-JP" sz="1400" b="0" i="0" u="none" strike="noStrike" kern="0" cap="none" spc="0" normalizeH="0" baseline="0" noProof="0" dirty="0" err="1" smtClean="0">
                  <a:ln>
                    <a:noFill/>
                  </a:ln>
                  <a:solidFill>
                    <a:sysClr val="windowText" lastClr="000000"/>
                  </a:solidFill>
                  <a:effectLst/>
                  <a:uLnTx/>
                  <a:uFillTx/>
                  <a:latin typeface="+mn-lt"/>
                  <a:ea typeface="+mn-ea"/>
                </a:rPr>
                <a:t>object_name</a:t>
              </a:r>
              <a:r>
                <a:rPr kumimoji="1" lang="en-US" altLang="ja-JP" sz="1400" b="0" i="0" u="none" strike="noStrike" kern="0" cap="none" spc="0" normalizeH="0" baseline="0" noProof="0" dirty="0" smtClean="0">
                  <a:ln>
                    <a:noFill/>
                  </a:ln>
                  <a:solidFill>
                    <a:sysClr val="windowText" lastClr="000000"/>
                  </a:solidFill>
                  <a:effectLst/>
                  <a:uLnTx/>
                  <a:uFillTx/>
                  <a:latin typeface="+mn-lt"/>
                  <a:ea typeface="+mn-ea"/>
                </a:rPr>
                <a:t>&gt; STORAGE (</a:t>
              </a:r>
              <a:r>
                <a:rPr kumimoji="1" lang="en-US" altLang="ja-JP" sz="1400" b="0" i="0" u="none" strike="noStrike" kern="0" cap="none" spc="0" normalizeH="0" baseline="0" noProof="0" dirty="0" smtClean="0">
                  <a:ln>
                    <a:noFill/>
                  </a:ln>
                  <a:solidFill>
                    <a:srgbClr val="FD0000"/>
                  </a:solidFill>
                  <a:effectLst/>
                  <a:uLnTx/>
                  <a:uFillTx/>
                  <a:latin typeface="+mn-lt"/>
                  <a:ea typeface="+mn-ea"/>
                </a:rPr>
                <a:t>CELL_FLASH_CACHE KEEP</a:t>
              </a:r>
              <a:r>
                <a:rPr kumimoji="1" lang="en-US" altLang="ja-JP" sz="1400" b="0" i="0" u="none" strike="noStrike" kern="0" cap="none" spc="0" normalizeH="0" baseline="0" noProof="0" dirty="0" smtClean="0">
                  <a:ln>
                    <a:noFill/>
                  </a:ln>
                  <a:solidFill>
                    <a:sysClr val="windowText" lastClr="000000"/>
                  </a:solidFill>
                  <a:effectLst/>
                  <a:uLnTx/>
                  <a:uFillTx/>
                  <a:latin typeface="+mn-lt"/>
                  <a:ea typeface="+mn-ea"/>
                </a:rPr>
                <a:t>)</a:t>
              </a:r>
            </a:p>
          </p:txBody>
        </p:sp>
        <p:sp>
          <p:nvSpPr>
            <p:cNvPr id="40" name="テキスト ボックス 39"/>
            <p:cNvSpPr txBox="1"/>
            <p:nvPr/>
          </p:nvSpPr>
          <p:spPr>
            <a:xfrm>
              <a:off x="370114" y="5413827"/>
              <a:ext cx="6865257" cy="349553"/>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ja-JP" altLang="en-US" sz="1400" b="0" i="0" u="none" strike="noStrike" kern="0" cap="none" spc="0" normalizeH="0" baseline="0" noProof="0" dirty="0" smtClean="0">
                  <a:ln>
                    <a:noFill/>
                  </a:ln>
                  <a:solidFill>
                    <a:sysClr val="windowText" lastClr="000000"/>
                  </a:solidFill>
                  <a:effectLst/>
                  <a:uLnTx/>
                  <a:uFillTx/>
                  <a:latin typeface="+mn-ea"/>
                  <a:ea typeface="+mn-ea"/>
                </a:rPr>
                <a:t>明示的に対象オブジェクトをキャッシュさせる方法：</a:t>
              </a:r>
              <a:endParaRPr kumimoji="1" lang="en-US" altLang="ja-JP" sz="1400" b="0" i="0" u="none" strike="noStrike" kern="0" cap="none" spc="0" normalizeH="0" baseline="0" noProof="0" dirty="0" smtClean="0">
                <a:ln>
                  <a:noFill/>
                </a:ln>
                <a:solidFill>
                  <a:sysClr val="windowText" lastClr="000000"/>
                </a:solidFill>
                <a:effectLst/>
                <a:uLnTx/>
                <a:uFillTx/>
                <a:latin typeface="+mn-ea"/>
                <a:ea typeface="+mn-ea"/>
              </a:endParaRPr>
            </a:p>
          </p:txBody>
        </p:sp>
      </p:grpSp>
      <p:sp>
        <p:nvSpPr>
          <p:cNvPr id="13" name="テキスト ボックス 68"/>
          <p:cNvSpPr txBox="1">
            <a:spLocks noChangeArrowheads="1"/>
          </p:cNvSpPr>
          <p:nvPr/>
        </p:nvSpPr>
        <p:spPr bwMode="auto">
          <a:xfrm>
            <a:off x="5371568" y="4589168"/>
            <a:ext cx="3086101" cy="261610"/>
          </a:xfrm>
          <a:prstGeom prst="rect">
            <a:avLst/>
          </a:prstGeom>
          <a:noFill/>
          <a:ln w="9525">
            <a:noFill/>
            <a:miter lim="800000"/>
            <a:headEnd/>
            <a:tailEnd/>
          </a:ln>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1" lang="en-US" altLang="ja-JP" sz="1100" b="0" i="0" u="none" strike="noStrike" kern="0" cap="none" spc="0" normalizeH="0" baseline="0" noProof="0" dirty="0" smtClean="0">
                <a:ln>
                  <a:noFill/>
                </a:ln>
                <a:solidFill>
                  <a:srgbClr val="FF0000"/>
                </a:solidFill>
                <a:effectLst/>
                <a:uLnTx/>
                <a:uFillTx/>
                <a:latin typeface="+mn-ea"/>
                <a:ea typeface="+mn-ea"/>
              </a:rPr>
              <a:t>※</a:t>
            </a:r>
            <a:r>
              <a:rPr kumimoji="1" lang="ja-JP" altLang="en-US" sz="1100" b="0" i="0" u="none" strike="noStrike" kern="0" cap="none" spc="0" normalizeH="0" baseline="0" noProof="0" dirty="0" smtClean="0">
                <a:ln>
                  <a:noFill/>
                </a:ln>
                <a:solidFill>
                  <a:srgbClr val="FF0000"/>
                </a:solidFill>
                <a:effectLst/>
                <a:uLnTx/>
                <a:uFillTx/>
                <a:latin typeface="+mn-ea"/>
                <a:ea typeface="+mn-ea"/>
              </a:rPr>
              <a:t>本スライドの結果は、</a:t>
            </a:r>
            <a:r>
              <a:rPr kumimoji="1" lang="en-US" altLang="ja-JP" sz="1100" b="0" i="0" u="none" strike="noStrike" kern="0" cap="none" spc="0" normalizeH="0" baseline="0" noProof="0" dirty="0" smtClean="0">
                <a:ln>
                  <a:noFill/>
                </a:ln>
                <a:solidFill>
                  <a:srgbClr val="FF0000"/>
                </a:solidFill>
                <a:effectLst/>
                <a:uLnTx/>
                <a:uFillTx/>
                <a:latin typeface="+mn-ea"/>
                <a:ea typeface="+mn-ea"/>
              </a:rPr>
              <a:t>X2-2</a:t>
            </a:r>
            <a:r>
              <a:rPr kumimoji="1" lang="ja-JP" altLang="en-US" sz="1100" b="0" i="0" u="none" strike="noStrike" kern="0" cap="none" spc="0" normalizeH="0" baseline="0" noProof="0" dirty="0" smtClean="0">
                <a:ln>
                  <a:noFill/>
                </a:ln>
                <a:solidFill>
                  <a:srgbClr val="FF0000"/>
                </a:solidFill>
                <a:effectLst/>
                <a:uLnTx/>
                <a:uFillTx/>
                <a:latin typeface="+mn-ea"/>
                <a:ea typeface="+mn-ea"/>
              </a:rPr>
              <a:t>ベースでの結果です</a:t>
            </a:r>
            <a:endParaRPr kumimoji="1" lang="ja-JP" altLang="en-US" sz="1100" b="0" i="0" u="none" strike="noStrike" kern="0" cap="none" spc="0" normalizeH="0" baseline="0" noProof="0" dirty="0">
              <a:ln>
                <a:noFill/>
              </a:ln>
              <a:solidFill>
                <a:srgbClr val="FF0000"/>
              </a:solidFill>
              <a:effectLst/>
              <a:uLnTx/>
              <a:uFillTx/>
              <a:latin typeface="+mn-ea"/>
              <a:ea typeface="+mn-ea"/>
            </a:endParaRPr>
          </a:p>
        </p:txBody>
      </p:sp>
      <p:sp>
        <p:nvSpPr>
          <p:cNvPr id="14" name="スライド番号プレースホルダ 13"/>
          <p:cNvSpPr>
            <a:spLocks noGrp="1"/>
          </p:cNvSpPr>
          <p:nvPr>
            <p:ph type="sldNum" sz="quarter" idx="12"/>
          </p:nvPr>
        </p:nvSpPr>
        <p:spPr/>
        <p:txBody>
          <a:bodyPr/>
          <a:lstStyle/>
          <a:p>
            <a:pPr>
              <a:defRPr/>
            </a:pPr>
            <a:fld id="{47645EBB-67B3-46AB-AC82-6F9B6AD9EB81}" type="slidenum">
              <a:rPr lang="en-US" altLang="ja-JP" smtClean="0"/>
              <a:pPr>
                <a:defRPr/>
              </a:pPr>
              <a:t>70</a:t>
            </a:fld>
            <a:endParaRPr lang="ja-JP" altLang="en-US" dirty="0"/>
          </a:p>
        </p:txBody>
      </p:sp>
      <p:sp>
        <p:nvSpPr>
          <p:cNvPr id="15" name="フッター プレースホルダ 14"/>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dirty="0" smtClean="0"/>
              <a:t>パフォーマンスの確認</a:t>
            </a:r>
            <a:br>
              <a:rPr lang="ja-JP" altLang="en-US" dirty="0" smtClean="0"/>
            </a:br>
            <a:r>
              <a:rPr lang="ja-JP" altLang="en-US" sz="2000" dirty="0" smtClean="0"/>
              <a:t>（</a:t>
            </a:r>
            <a:r>
              <a:rPr lang="en-US" altLang="ja-JP" sz="2000" dirty="0" err="1" smtClean="0"/>
              <a:t>Exadata</a:t>
            </a:r>
            <a:r>
              <a:rPr lang="ja-JP" altLang="en-US" sz="2000" dirty="0" smtClean="0"/>
              <a:t>固有の待機イベント等）</a:t>
            </a:r>
            <a:endParaRPr kumimoji="1" lang="ja-JP" altLang="en-US" dirty="0"/>
          </a:p>
        </p:txBody>
      </p:sp>
    </p:spTree>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en-US" altLang="ja-JP" dirty="0" smtClean="0"/>
              <a:t>AWR</a:t>
            </a:r>
            <a:r>
              <a:rPr lang="ja-JP" altLang="en-US" dirty="0" smtClean="0"/>
              <a:t>レポートにおける</a:t>
            </a:r>
            <a:r>
              <a:rPr lang="en-US" altLang="ja-JP" dirty="0" err="1" smtClean="0"/>
              <a:t>Exadata</a:t>
            </a:r>
            <a:r>
              <a:rPr lang="ja-JP" altLang="en-US" dirty="0" smtClean="0"/>
              <a:t>固有の情報</a:t>
            </a:r>
            <a:r>
              <a:rPr lang="en-US" altLang="ja-JP" dirty="0" smtClean="0"/>
              <a:t/>
            </a:r>
            <a:br>
              <a:rPr lang="en-US" altLang="ja-JP" dirty="0" smtClean="0"/>
            </a:br>
            <a:r>
              <a:rPr lang="en-US" altLang="ja-JP" sz="1600" dirty="0" smtClean="0"/>
              <a:t>- I/O</a:t>
            </a:r>
            <a:r>
              <a:rPr lang="ja-JP" altLang="en-US" sz="1600" dirty="0" smtClean="0"/>
              <a:t>待機イベント </a:t>
            </a:r>
            <a:r>
              <a:rPr lang="en-US" altLang="ja-JP" sz="1600" dirty="0" smtClean="0"/>
              <a:t>-</a:t>
            </a:r>
          </a:p>
        </p:txBody>
      </p:sp>
      <p:sp>
        <p:nvSpPr>
          <p:cNvPr id="6" name="Rectangle 28"/>
          <p:cNvSpPr>
            <a:spLocks noGrp="1" noChangeArrowheads="1"/>
          </p:cNvSpPr>
          <p:nvPr>
            <p:ph idx="1"/>
          </p:nvPr>
        </p:nvSpPr>
        <p:spPr>
          <a:xfrm>
            <a:off x="626926" y="1209687"/>
            <a:ext cx="8229600" cy="3157597"/>
          </a:xfrm>
        </p:spPr>
        <p:txBody>
          <a:bodyPr>
            <a:normAutofit lnSpcReduction="10000"/>
          </a:bodyPr>
          <a:lstStyle/>
          <a:p>
            <a:pPr marL="517525" indent="-457200">
              <a:buFont typeface="+mj-lt"/>
              <a:buAutoNum type="arabicPeriod"/>
            </a:pPr>
            <a:r>
              <a:rPr lang="en-US" altLang="ja-JP" dirty="0" smtClean="0">
                <a:latin typeface="+mn-lt"/>
              </a:rPr>
              <a:t>Smart Scan</a:t>
            </a:r>
            <a:r>
              <a:rPr lang="ja-JP" altLang="en-US" dirty="0" smtClean="0">
                <a:latin typeface="+mn-lt"/>
              </a:rPr>
              <a:t>の待機イベント</a:t>
            </a:r>
            <a:endParaRPr lang="en-US" altLang="ja-JP" dirty="0" smtClean="0">
              <a:latin typeface="+mn-lt"/>
            </a:endParaRPr>
          </a:p>
          <a:p>
            <a:pPr marL="746125" lvl="1" indent="-342900">
              <a:buClr>
                <a:schemeClr val="accent1"/>
              </a:buClr>
              <a:buFont typeface="Arial" pitchFamily="34" charset="0"/>
              <a:buChar char="•"/>
            </a:pPr>
            <a:r>
              <a:rPr lang="en-US" altLang="ja-JP" dirty="0" smtClean="0">
                <a:latin typeface="+mn-lt"/>
              </a:rPr>
              <a:t>cell smart table scan</a:t>
            </a:r>
            <a:r>
              <a:rPr lang="ja-JP" altLang="en-US" dirty="0" smtClean="0">
                <a:latin typeface="+mn-lt"/>
              </a:rPr>
              <a:t>　</a:t>
            </a:r>
            <a:endParaRPr lang="en-US" altLang="ja-JP" dirty="0" smtClean="0">
              <a:latin typeface="+mn-lt"/>
            </a:endParaRPr>
          </a:p>
          <a:p>
            <a:pPr marL="1143000" lvl="2" indent="-342900">
              <a:buNone/>
            </a:pPr>
            <a:r>
              <a:rPr lang="ja-JP" altLang="en-US" dirty="0" smtClean="0">
                <a:latin typeface="+mn-lt"/>
              </a:rPr>
              <a:t>データベースがセルの表スキャンの完了を待機していることを表す</a:t>
            </a:r>
            <a:endParaRPr lang="en-US" altLang="ja-JP" dirty="0" smtClean="0">
              <a:latin typeface="+mn-lt"/>
            </a:endParaRPr>
          </a:p>
          <a:p>
            <a:pPr marL="746125" lvl="1" indent="-342900">
              <a:buClr>
                <a:schemeClr val="accent1"/>
              </a:buClr>
              <a:buFont typeface="Arial" pitchFamily="34" charset="0"/>
              <a:buChar char="•"/>
            </a:pPr>
            <a:r>
              <a:rPr lang="en-US" altLang="ja-JP" dirty="0" smtClean="0">
                <a:latin typeface="+mn-lt"/>
              </a:rPr>
              <a:t>cell smart index scan</a:t>
            </a:r>
          </a:p>
          <a:p>
            <a:pPr marL="1143000" lvl="2" indent="-342900">
              <a:buNone/>
            </a:pPr>
            <a:r>
              <a:rPr lang="ja-JP" altLang="en-US" dirty="0" smtClean="0">
                <a:latin typeface="+mn-lt"/>
              </a:rPr>
              <a:t>データベースがセルの索引または索引構成表のスキャンの完了を待機していることを表す</a:t>
            </a:r>
            <a:endParaRPr lang="en-US" altLang="ja-JP" dirty="0" smtClean="0">
              <a:latin typeface="+mn-lt"/>
            </a:endParaRPr>
          </a:p>
          <a:p>
            <a:pPr marL="1143000" lvl="2" indent="-342900">
              <a:buFont typeface="+mj-lt"/>
              <a:buAutoNum type="arabicPeriod"/>
            </a:pPr>
            <a:endParaRPr lang="en-US" altLang="ja-JP" dirty="0" smtClean="0">
              <a:latin typeface="+mn-lt"/>
            </a:endParaRPr>
          </a:p>
          <a:p>
            <a:pPr marL="517525" indent="-457200">
              <a:buFont typeface="+mj-lt"/>
              <a:buAutoNum type="arabicPeriod"/>
            </a:pPr>
            <a:r>
              <a:rPr lang="ja-JP" altLang="en-US" dirty="0" smtClean="0">
                <a:latin typeface="+mn-lt"/>
              </a:rPr>
              <a:t>その他の</a:t>
            </a:r>
            <a:r>
              <a:rPr lang="en-US" altLang="ja-JP" dirty="0" smtClean="0">
                <a:latin typeface="+mn-lt"/>
              </a:rPr>
              <a:t>I/O</a:t>
            </a:r>
            <a:r>
              <a:rPr lang="ja-JP" altLang="en-US" dirty="0" smtClean="0">
                <a:latin typeface="+mn-lt"/>
              </a:rPr>
              <a:t>に関する待機イベント</a:t>
            </a:r>
            <a:endParaRPr lang="en-US" altLang="ja-JP" dirty="0" smtClean="0">
              <a:latin typeface="+mn-lt"/>
            </a:endParaRPr>
          </a:p>
          <a:p>
            <a:pPr marL="746125" lvl="1" indent="-342900">
              <a:buClr>
                <a:schemeClr val="accent1"/>
              </a:buClr>
              <a:buFont typeface="Arial" pitchFamily="34" charset="0"/>
              <a:buChar char="•"/>
            </a:pPr>
            <a:r>
              <a:rPr lang="en-US" altLang="ja-JP" dirty="0" smtClean="0">
                <a:latin typeface="+mn-lt"/>
              </a:rPr>
              <a:t>cell single block physical read</a:t>
            </a:r>
          </a:p>
          <a:p>
            <a:pPr marL="1143000" lvl="2" indent="-342900">
              <a:buNone/>
            </a:pPr>
            <a:r>
              <a:rPr lang="ja-JP" altLang="en-US" dirty="0" smtClean="0">
                <a:latin typeface="+mn-lt"/>
              </a:rPr>
              <a:t>通常の</a:t>
            </a:r>
            <a:r>
              <a:rPr lang="en-US" altLang="ja-JP" dirty="0" smtClean="0">
                <a:latin typeface="+mn-lt"/>
              </a:rPr>
              <a:t>DB</a:t>
            </a:r>
            <a:r>
              <a:rPr lang="ja-JP" altLang="en-US" dirty="0" smtClean="0">
                <a:latin typeface="+mn-lt"/>
              </a:rPr>
              <a:t>における</a:t>
            </a:r>
            <a:r>
              <a:rPr lang="en-US" altLang="ja-JP" dirty="0" smtClean="0">
                <a:latin typeface="+mn-lt"/>
              </a:rPr>
              <a:t>db file sequential read </a:t>
            </a:r>
            <a:r>
              <a:rPr lang="ja-JP" altLang="en-US" dirty="0" smtClean="0">
                <a:latin typeface="+mn-lt"/>
              </a:rPr>
              <a:t>と同じ待機イベント</a:t>
            </a:r>
            <a:endParaRPr lang="en-US" altLang="ja-JP" dirty="0" smtClean="0">
              <a:latin typeface="+mn-lt"/>
            </a:endParaRPr>
          </a:p>
          <a:p>
            <a:pPr marL="746125" lvl="1" indent="-342900">
              <a:buClr>
                <a:schemeClr val="accent1"/>
              </a:buClr>
              <a:buFont typeface="Arial" pitchFamily="34" charset="0"/>
              <a:buChar char="•"/>
            </a:pPr>
            <a:r>
              <a:rPr lang="en-US" altLang="ja-JP" dirty="0" smtClean="0">
                <a:latin typeface="+mn-lt"/>
              </a:rPr>
              <a:t>cell </a:t>
            </a:r>
            <a:r>
              <a:rPr lang="en-US" altLang="ja-JP" dirty="0" err="1" smtClean="0">
                <a:latin typeface="+mn-lt"/>
              </a:rPr>
              <a:t>multiblock</a:t>
            </a:r>
            <a:r>
              <a:rPr lang="en-US" altLang="ja-JP" dirty="0" smtClean="0">
                <a:latin typeface="+mn-lt"/>
              </a:rPr>
              <a:t> physical read</a:t>
            </a:r>
          </a:p>
          <a:p>
            <a:pPr marL="1143000" lvl="2" indent="-342900">
              <a:buNone/>
            </a:pPr>
            <a:r>
              <a:rPr lang="ja-JP" altLang="en-US" dirty="0" smtClean="0">
                <a:latin typeface="+mn-lt"/>
              </a:rPr>
              <a:t>通常の</a:t>
            </a:r>
            <a:r>
              <a:rPr lang="en-US" altLang="ja-JP" dirty="0" smtClean="0">
                <a:latin typeface="+mn-lt"/>
              </a:rPr>
              <a:t>DB</a:t>
            </a:r>
            <a:r>
              <a:rPr lang="ja-JP" altLang="en-US" dirty="0" smtClean="0">
                <a:latin typeface="+mn-lt"/>
              </a:rPr>
              <a:t>における</a:t>
            </a:r>
            <a:r>
              <a:rPr lang="en-US" altLang="ja-JP" dirty="0" smtClean="0">
                <a:latin typeface="+mn-lt"/>
              </a:rPr>
              <a:t>db file scattered read </a:t>
            </a:r>
            <a:r>
              <a:rPr lang="ja-JP" altLang="en-US" dirty="0" smtClean="0">
                <a:latin typeface="+mn-lt"/>
              </a:rPr>
              <a:t>と同じ待機イベント</a:t>
            </a:r>
            <a:endParaRPr lang="en-US" altLang="ja-JP" dirty="0" smtClean="0">
              <a:latin typeface="+mn-lt"/>
            </a:endParaRPr>
          </a:p>
          <a:p>
            <a:pPr lvl="2"/>
            <a:endParaRPr lang="en-US" altLang="ja-JP" dirty="0" smtClean="0">
              <a:latin typeface="+mn-lt"/>
            </a:endParaRPr>
          </a:p>
          <a:p>
            <a:pPr lvl="1"/>
            <a:endParaRPr lang="en-US" altLang="ja-JP" dirty="0" smtClean="0">
              <a:latin typeface="+mn-lt"/>
            </a:endParaRPr>
          </a:p>
          <a:p>
            <a:endParaRPr lang="en-US" altLang="ja-JP" dirty="0" smtClean="0">
              <a:latin typeface="+mn-lt"/>
            </a:endParaRPr>
          </a:p>
          <a:p>
            <a:endParaRPr lang="en-US" altLang="ja-JP" dirty="0" smtClean="0">
              <a:latin typeface="+mn-lt"/>
            </a:endParaRPr>
          </a:p>
        </p:txBody>
      </p:sp>
      <p:sp>
        <p:nvSpPr>
          <p:cNvPr id="4" name="スライド番号プレースホルダ 3"/>
          <p:cNvSpPr>
            <a:spLocks noGrp="1"/>
          </p:cNvSpPr>
          <p:nvPr>
            <p:ph type="sldNum" sz="quarter" idx="12"/>
          </p:nvPr>
        </p:nvSpPr>
        <p:spPr/>
        <p:txBody>
          <a:bodyPr/>
          <a:lstStyle/>
          <a:p>
            <a:pPr>
              <a:defRPr/>
            </a:pPr>
            <a:fld id="{47645EBB-67B3-46AB-AC82-6F9B6AD9EB81}" type="slidenum">
              <a:rPr lang="en-US" altLang="ja-JP" smtClean="0"/>
              <a:pPr>
                <a:defRPr/>
              </a:pPr>
              <a:t>72</a:t>
            </a:fld>
            <a:endParaRPr lang="ja-JP" altLang="en-US" dirty="0"/>
          </a:p>
        </p:txBody>
      </p:sp>
      <p:sp>
        <p:nvSpPr>
          <p:cNvPr id="5" name="フッター プレースホルダ 4"/>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en-US" altLang="ja-JP" smtClean="0"/>
              <a:t>SQL Monitor</a:t>
            </a:r>
            <a:r>
              <a:rPr lang="ja-JP" altLang="en-US" smtClean="0"/>
              <a:t>における</a:t>
            </a:r>
            <a:r>
              <a:rPr lang="en-US" altLang="ja-JP" smtClean="0"/>
              <a:t>Smart Scan</a:t>
            </a:r>
            <a:r>
              <a:rPr lang="ja-JP" altLang="en-US" smtClean="0"/>
              <a:t>の確認</a:t>
            </a:r>
            <a:endParaRPr lang="en-US" altLang="ja-JP" dirty="0" smtClean="0"/>
          </a:p>
        </p:txBody>
      </p:sp>
      <p:sp>
        <p:nvSpPr>
          <p:cNvPr id="8" name="Rectangle 28"/>
          <p:cNvSpPr>
            <a:spLocks noGrp="1" noChangeArrowheads="1"/>
          </p:cNvSpPr>
          <p:nvPr>
            <p:ph idx="1"/>
          </p:nvPr>
        </p:nvSpPr>
        <p:spPr>
          <a:xfrm>
            <a:off x="398467" y="1143001"/>
            <a:ext cx="8347065" cy="1193799"/>
          </a:xfrm>
        </p:spPr>
        <p:txBody>
          <a:bodyPr>
            <a:normAutofit fontScale="85000" lnSpcReduction="20000"/>
          </a:bodyPr>
          <a:lstStyle/>
          <a:p>
            <a:pPr>
              <a:buFont typeface="Arial" pitchFamily="34" charset="0"/>
              <a:buChar char="•"/>
            </a:pPr>
            <a:r>
              <a:rPr lang="en-US" altLang="ja-JP" dirty="0" smtClean="0">
                <a:latin typeface="+mn-lt"/>
              </a:rPr>
              <a:t>Smart Scan</a:t>
            </a:r>
            <a:r>
              <a:rPr lang="ja-JP" altLang="en-US" dirty="0" smtClean="0">
                <a:latin typeface="+mn-lt"/>
              </a:rPr>
              <a:t>に関する待機イベント</a:t>
            </a:r>
            <a:endParaRPr lang="en-US" altLang="ja-JP" dirty="0" smtClean="0">
              <a:latin typeface="+mn-lt"/>
            </a:endParaRPr>
          </a:p>
          <a:p>
            <a:pPr lvl="1">
              <a:buNone/>
            </a:pPr>
            <a:r>
              <a:rPr lang="en-US" altLang="ja-JP" dirty="0" smtClean="0">
                <a:latin typeface="+mn-lt"/>
              </a:rPr>
              <a:t>SQL</a:t>
            </a:r>
            <a:r>
              <a:rPr lang="ja-JP" altLang="en-US" dirty="0" smtClean="0">
                <a:latin typeface="+mn-lt"/>
              </a:rPr>
              <a:t>実行時の待機イベントに </a:t>
            </a:r>
            <a:r>
              <a:rPr lang="en-US" altLang="ja-JP" dirty="0" smtClean="0">
                <a:latin typeface="+mn-lt"/>
              </a:rPr>
              <a:t>cell smart table scan </a:t>
            </a:r>
            <a:r>
              <a:rPr lang="ja-JP" altLang="en-US" dirty="0" smtClean="0">
                <a:latin typeface="+mn-lt"/>
              </a:rPr>
              <a:t>が見られるケースでは</a:t>
            </a:r>
            <a:r>
              <a:rPr lang="en-US" altLang="ja-JP" dirty="0" smtClean="0">
                <a:latin typeface="+mn-lt"/>
              </a:rPr>
              <a:t>smart scan </a:t>
            </a:r>
            <a:r>
              <a:rPr lang="ja-JP" altLang="en-US" dirty="0" smtClean="0">
                <a:latin typeface="+mn-lt"/>
              </a:rPr>
              <a:t>が効いている可能性がある</a:t>
            </a:r>
            <a:endParaRPr lang="en-US" altLang="ja-JP" dirty="0" smtClean="0">
              <a:latin typeface="+mn-lt"/>
            </a:endParaRPr>
          </a:p>
          <a:p>
            <a:pPr lvl="1">
              <a:buNone/>
            </a:pPr>
            <a:r>
              <a:rPr lang="ja-JP" altLang="en-US" dirty="0" smtClean="0">
                <a:latin typeface="+mn-lt"/>
              </a:rPr>
              <a:t>（</a:t>
            </a:r>
            <a:r>
              <a:rPr lang="en-US" altLang="ja-JP" dirty="0" smtClean="0">
                <a:latin typeface="+mn-lt"/>
              </a:rPr>
              <a:t>cell single/</a:t>
            </a:r>
            <a:r>
              <a:rPr lang="en-US" altLang="ja-JP" dirty="0" err="1" smtClean="0">
                <a:latin typeface="+mn-lt"/>
              </a:rPr>
              <a:t>multiblock</a:t>
            </a:r>
            <a:r>
              <a:rPr lang="ja-JP" altLang="en-US" dirty="0" smtClean="0">
                <a:latin typeface="+mn-lt"/>
              </a:rPr>
              <a:t> </a:t>
            </a:r>
            <a:r>
              <a:rPr lang="en-US" altLang="ja-JP" dirty="0" smtClean="0">
                <a:latin typeface="+mn-lt"/>
              </a:rPr>
              <a:t>physical read </a:t>
            </a:r>
            <a:r>
              <a:rPr lang="ja-JP" altLang="en-US" dirty="0" smtClean="0">
                <a:latin typeface="+mn-lt"/>
              </a:rPr>
              <a:t>が発生している場合は効いていない）</a:t>
            </a:r>
            <a:endParaRPr lang="en-US" altLang="ja-JP" sz="1300" dirty="0" smtClean="0">
              <a:latin typeface="+mn-lt"/>
            </a:endParaRPr>
          </a:p>
          <a:p>
            <a:pPr>
              <a:buNone/>
            </a:pPr>
            <a:r>
              <a:rPr lang="ja-JP" altLang="en-US" sz="1900" dirty="0" smtClean="0">
                <a:latin typeface="+mn-lt"/>
              </a:rPr>
              <a:t>参考）</a:t>
            </a:r>
            <a:r>
              <a:rPr lang="en-US" altLang="ja-JP" sz="1900" dirty="0" smtClean="0">
                <a:latin typeface="+mn-lt"/>
              </a:rPr>
              <a:t>SQL</a:t>
            </a:r>
            <a:r>
              <a:rPr lang="ja-JP" altLang="en-US" sz="1900" dirty="0" smtClean="0">
                <a:latin typeface="+mn-lt"/>
              </a:rPr>
              <a:t> </a:t>
            </a:r>
            <a:r>
              <a:rPr lang="en-US" altLang="ja-JP" sz="1900" dirty="0" smtClean="0">
                <a:latin typeface="+mn-lt"/>
              </a:rPr>
              <a:t>Monitor </a:t>
            </a:r>
            <a:r>
              <a:rPr lang="ja-JP" altLang="en-US" sz="1900" dirty="0" smtClean="0">
                <a:latin typeface="+mn-lt"/>
              </a:rPr>
              <a:t>レポート</a:t>
            </a:r>
          </a:p>
          <a:p>
            <a:endParaRPr lang="en-US" altLang="ja-JP" dirty="0" smtClean="0">
              <a:latin typeface="+mn-lt"/>
            </a:endParaRPr>
          </a:p>
        </p:txBody>
      </p:sp>
      <p:grpSp>
        <p:nvGrpSpPr>
          <p:cNvPr id="12" name="グループ化 11"/>
          <p:cNvGrpSpPr/>
          <p:nvPr/>
        </p:nvGrpSpPr>
        <p:grpSpPr>
          <a:xfrm>
            <a:off x="968991" y="2303629"/>
            <a:ext cx="7500050" cy="2545851"/>
            <a:chOff x="506141" y="1794929"/>
            <a:chExt cx="7962900" cy="3027351"/>
          </a:xfrm>
        </p:grpSpPr>
        <p:pic>
          <p:nvPicPr>
            <p:cNvPr id="13" name="Picture 5"/>
            <p:cNvPicPr>
              <a:picLocks noChangeAspect="1" noChangeArrowheads="1"/>
            </p:cNvPicPr>
            <p:nvPr/>
          </p:nvPicPr>
          <p:blipFill>
            <a:blip r:embed="rId3"/>
            <a:srcRect/>
            <a:stretch>
              <a:fillRect/>
            </a:stretch>
          </p:blipFill>
          <p:spPr bwMode="auto">
            <a:xfrm>
              <a:off x="506141" y="1794929"/>
              <a:ext cx="7962900" cy="3027351"/>
            </a:xfrm>
            <a:prstGeom prst="rect">
              <a:avLst/>
            </a:prstGeom>
            <a:noFill/>
            <a:ln w="9525">
              <a:solidFill>
                <a:srgbClr val="000000"/>
              </a:solidFill>
              <a:miter lim="800000"/>
              <a:headEnd/>
              <a:tailEnd/>
            </a:ln>
          </p:spPr>
        </p:pic>
        <p:sp>
          <p:nvSpPr>
            <p:cNvPr id="14" name="角丸四角形 13"/>
            <p:cNvSpPr>
              <a:spLocks noChangeArrowheads="1"/>
            </p:cNvSpPr>
            <p:nvPr/>
          </p:nvSpPr>
          <p:spPr bwMode="auto">
            <a:xfrm>
              <a:off x="5895501" y="4555594"/>
              <a:ext cx="2554287" cy="239711"/>
            </a:xfrm>
            <a:prstGeom prst="roundRect">
              <a:avLst>
                <a:gd name="adj" fmla="val 16667"/>
              </a:avLst>
            </a:prstGeom>
            <a:noFill/>
            <a:ln w="28575" algn="ctr">
              <a:solidFill>
                <a:srgbClr val="FD0000"/>
              </a:solidFill>
              <a:round/>
              <a:headEnd/>
              <a:tailEnd/>
            </a:ln>
          </p:spPr>
          <p:txBody>
            <a:bodyPr lIns="92075" tIns="46038" rIns="92075" bIns="46038"/>
            <a:lstStyle/>
            <a:p>
              <a:pPr marL="119063" marR="0" lvl="0" indent="-119063" algn="ctr" defTabSz="914400" eaLnBrk="1" fontAlgn="auto" latinLnBrk="0" hangingPunct="1">
                <a:lnSpc>
                  <a:spcPct val="100000"/>
                </a:lnSpc>
                <a:spcBef>
                  <a:spcPts val="0"/>
                </a:spcBef>
                <a:spcAft>
                  <a:spcPts val="0"/>
                </a:spcAft>
                <a:buClrTx/>
                <a:buSzTx/>
                <a:buFontTx/>
                <a:buNone/>
                <a:tabLst/>
                <a:defRPr/>
              </a:pPr>
              <a:endParaRPr kumimoji="0" lang="ja-JP" altLang="en-US" sz="2000" b="0" i="0" u="none" strike="noStrike" kern="0" cap="none" spc="0" normalizeH="0" baseline="0" noProof="0">
                <a:ln>
                  <a:noFill/>
                </a:ln>
                <a:solidFill>
                  <a:sysClr val="windowText" lastClr="000000"/>
                </a:solidFill>
                <a:effectLst/>
                <a:uLnTx/>
                <a:uFillTx/>
                <a:latin typeface="Vrinda" pitchFamily="34" charset="0"/>
                <a:ea typeface="HGP創英角ｺﾞｼｯｸUB" pitchFamily="50" charset="-128"/>
              </a:endParaRPr>
            </a:p>
          </p:txBody>
        </p:sp>
      </p:grpSp>
      <p:sp>
        <p:nvSpPr>
          <p:cNvPr id="7" name="スライド番号プレースホルダ 6"/>
          <p:cNvSpPr>
            <a:spLocks noGrp="1"/>
          </p:cNvSpPr>
          <p:nvPr>
            <p:ph type="sldNum" sz="quarter" idx="12"/>
          </p:nvPr>
        </p:nvSpPr>
        <p:spPr/>
        <p:txBody>
          <a:bodyPr/>
          <a:lstStyle/>
          <a:p>
            <a:pPr>
              <a:defRPr/>
            </a:pPr>
            <a:fld id="{47645EBB-67B3-46AB-AC82-6F9B6AD9EB81}" type="slidenum">
              <a:rPr lang="en-US" altLang="ja-JP" smtClean="0"/>
              <a:pPr>
                <a:defRPr/>
              </a:pPr>
              <a:t>73</a:t>
            </a:fld>
            <a:endParaRPr lang="ja-JP" altLang="en-US" dirty="0"/>
          </a:p>
        </p:txBody>
      </p:sp>
      <p:sp>
        <p:nvSpPr>
          <p:cNvPr id="9" name="フッター プレースホルダ 8"/>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en-US" altLang="ja-JP" smtClean="0"/>
              <a:t>AWR</a:t>
            </a:r>
            <a:r>
              <a:rPr lang="ja-JP" altLang="en-US" smtClean="0"/>
              <a:t>における</a:t>
            </a:r>
            <a:r>
              <a:rPr lang="en-US" altLang="ja-JP" smtClean="0"/>
              <a:t>Smart Scan</a:t>
            </a:r>
            <a:r>
              <a:rPr lang="ja-JP" altLang="en-US" smtClean="0"/>
              <a:t>の確認</a:t>
            </a:r>
            <a:endParaRPr lang="en-US" altLang="ja-JP" dirty="0" smtClean="0"/>
          </a:p>
        </p:txBody>
      </p:sp>
      <p:sp>
        <p:nvSpPr>
          <p:cNvPr id="12" name="Rectangle 28"/>
          <p:cNvSpPr>
            <a:spLocks noGrp="1" noChangeArrowheads="1"/>
          </p:cNvSpPr>
          <p:nvPr>
            <p:ph idx="1"/>
          </p:nvPr>
        </p:nvSpPr>
        <p:spPr>
          <a:xfrm>
            <a:off x="398467" y="1143001"/>
            <a:ext cx="8347065" cy="465666"/>
          </a:xfrm>
        </p:spPr>
        <p:txBody>
          <a:bodyPr>
            <a:normAutofit fontScale="92500" lnSpcReduction="20000"/>
          </a:bodyPr>
          <a:lstStyle/>
          <a:p>
            <a:pPr>
              <a:buClr>
                <a:schemeClr val="accent1"/>
              </a:buClr>
              <a:buFont typeface="Arial" pitchFamily="34" charset="0"/>
              <a:buChar char="•"/>
            </a:pPr>
            <a:r>
              <a:rPr lang="en-US" altLang="ja-JP" dirty="0" smtClean="0">
                <a:latin typeface="+mn-lt"/>
              </a:rPr>
              <a:t>IO</a:t>
            </a:r>
            <a:r>
              <a:rPr lang="ja-JP" altLang="en-US" dirty="0" smtClean="0">
                <a:latin typeface="+mn-lt"/>
              </a:rPr>
              <a:t>統計</a:t>
            </a:r>
            <a:endParaRPr lang="en-US" altLang="ja-JP" dirty="0" smtClean="0">
              <a:latin typeface="+mn-lt"/>
            </a:endParaRPr>
          </a:p>
          <a:p>
            <a:pPr lvl="1">
              <a:buClr>
                <a:schemeClr val="accent1"/>
              </a:buClr>
              <a:buNone/>
            </a:pPr>
            <a:r>
              <a:rPr lang="en-US" altLang="ja-JP" dirty="0" smtClean="0">
                <a:latin typeface="+mn-lt"/>
              </a:rPr>
              <a:t>“</a:t>
            </a:r>
            <a:r>
              <a:rPr lang="en-US" altLang="ja-JP" dirty="0" err="1" smtClean="0">
                <a:latin typeface="+mn-lt"/>
              </a:rPr>
              <a:t>IOStat</a:t>
            </a:r>
            <a:r>
              <a:rPr lang="en-US" altLang="ja-JP" dirty="0" smtClean="0">
                <a:latin typeface="+mn-lt"/>
              </a:rPr>
              <a:t> by Function summary”</a:t>
            </a:r>
            <a:r>
              <a:rPr lang="ja-JP" altLang="en-US" dirty="0" smtClean="0">
                <a:latin typeface="+mn-lt"/>
              </a:rPr>
              <a:t>から</a:t>
            </a:r>
            <a:r>
              <a:rPr lang="en-US" altLang="ja-JP" dirty="0" smtClean="0">
                <a:latin typeface="+mn-lt"/>
              </a:rPr>
              <a:t>Smart Scan</a:t>
            </a:r>
            <a:r>
              <a:rPr lang="ja-JP" altLang="en-US" dirty="0" smtClean="0">
                <a:latin typeface="+mn-lt"/>
              </a:rPr>
              <a:t>実行時の</a:t>
            </a:r>
            <a:r>
              <a:rPr lang="en-US" altLang="ja-JP" dirty="0" smtClean="0">
                <a:latin typeface="+mn-lt"/>
              </a:rPr>
              <a:t>IO</a:t>
            </a:r>
            <a:r>
              <a:rPr lang="ja-JP" altLang="en-US" dirty="0" smtClean="0">
                <a:latin typeface="+mn-lt"/>
              </a:rPr>
              <a:t>統計情報を確認可能</a:t>
            </a:r>
            <a:endParaRPr lang="en-US" altLang="ja-JP" dirty="0" smtClean="0">
              <a:latin typeface="+mn-lt"/>
            </a:endParaRPr>
          </a:p>
          <a:p>
            <a:pPr>
              <a:buClr>
                <a:schemeClr val="accent1"/>
              </a:buClr>
              <a:buFont typeface="Arial" pitchFamily="34" charset="0"/>
              <a:buChar char="•"/>
            </a:pPr>
            <a:endParaRPr lang="en-US" altLang="ja-JP" dirty="0" smtClean="0">
              <a:latin typeface="+mn-lt"/>
            </a:endParaRPr>
          </a:p>
        </p:txBody>
      </p:sp>
      <p:grpSp>
        <p:nvGrpSpPr>
          <p:cNvPr id="18" name="グループ化 17"/>
          <p:cNvGrpSpPr/>
          <p:nvPr/>
        </p:nvGrpSpPr>
        <p:grpSpPr>
          <a:xfrm>
            <a:off x="1310175" y="1677480"/>
            <a:ext cx="6375424" cy="3181873"/>
            <a:chOff x="871538" y="2017935"/>
            <a:chExt cx="7400925" cy="4049713"/>
          </a:xfrm>
        </p:grpSpPr>
        <p:pic>
          <p:nvPicPr>
            <p:cNvPr id="19" name="Picture 2"/>
            <p:cNvPicPr>
              <a:picLocks noChangeAspect="1" noChangeArrowheads="1"/>
            </p:cNvPicPr>
            <p:nvPr/>
          </p:nvPicPr>
          <p:blipFill>
            <a:blip r:embed="rId3"/>
            <a:srcRect/>
            <a:stretch>
              <a:fillRect/>
            </a:stretch>
          </p:blipFill>
          <p:spPr bwMode="auto">
            <a:xfrm>
              <a:off x="957263" y="4010248"/>
              <a:ext cx="7258050" cy="2057400"/>
            </a:xfrm>
            <a:prstGeom prst="rect">
              <a:avLst/>
            </a:prstGeom>
            <a:noFill/>
            <a:ln w="9525">
              <a:solidFill>
                <a:srgbClr val="000000"/>
              </a:solidFill>
              <a:miter lim="800000"/>
              <a:headEnd/>
              <a:tailEnd/>
            </a:ln>
          </p:spPr>
        </p:pic>
        <p:pic>
          <p:nvPicPr>
            <p:cNvPr id="20" name="Picture 3"/>
            <p:cNvPicPr>
              <a:picLocks noChangeAspect="1" noChangeArrowheads="1"/>
            </p:cNvPicPr>
            <p:nvPr/>
          </p:nvPicPr>
          <p:blipFill>
            <a:blip r:embed="rId4"/>
            <a:srcRect/>
            <a:stretch>
              <a:fillRect/>
            </a:stretch>
          </p:blipFill>
          <p:spPr bwMode="auto">
            <a:xfrm>
              <a:off x="933450" y="2017935"/>
              <a:ext cx="7277100" cy="1900238"/>
            </a:xfrm>
            <a:prstGeom prst="rect">
              <a:avLst/>
            </a:prstGeom>
            <a:noFill/>
            <a:ln w="9525">
              <a:solidFill>
                <a:srgbClr val="000000"/>
              </a:solidFill>
              <a:miter lim="800000"/>
              <a:headEnd/>
              <a:tailEnd/>
            </a:ln>
          </p:spPr>
        </p:pic>
        <p:sp>
          <p:nvSpPr>
            <p:cNvPr id="21" name="角丸四角形 8"/>
            <p:cNvSpPr>
              <a:spLocks noChangeArrowheads="1"/>
            </p:cNvSpPr>
            <p:nvPr/>
          </p:nvSpPr>
          <p:spPr bwMode="auto">
            <a:xfrm>
              <a:off x="871538" y="2924398"/>
              <a:ext cx="7400925" cy="254000"/>
            </a:xfrm>
            <a:prstGeom prst="roundRect">
              <a:avLst>
                <a:gd name="adj" fmla="val 16667"/>
              </a:avLst>
            </a:prstGeom>
            <a:noFill/>
            <a:ln w="28575" algn="ctr">
              <a:solidFill>
                <a:srgbClr val="FD0000"/>
              </a:solidFill>
              <a:round/>
              <a:headEnd/>
              <a:tailEnd/>
            </a:ln>
          </p:spPr>
          <p:txBody>
            <a:bodyPr lIns="92075" tIns="46038" rIns="92075" bIns="46038"/>
            <a:lstStyle/>
            <a:p>
              <a:pPr marL="119063" marR="0" lvl="0" indent="-119063"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ea typeface="HGP創英角ｺﾞｼｯｸUB" pitchFamily="50" charset="-128"/>
              </a:endParaRPr>
            </a:p>
          </p:txBody>
        </p:sp>
        <p:sp>
          <p:nvSpPr>
            <p:cNvPr id="22" name="角丸四角形 10"/>
            <p:cNvSpPr>
              <a:spLocks noChangeArrowheads="1"/>
            </p:cNvSpPr>
            <p:nvPr/>
          </p:nvSpPr>
          <p:spPr bwMode="auto">
            <a:xfrm>
              <a:off x="877888" y="4905598"/>
              <a:ext cx="7394575" cy="247650"/>
            </a:xfrm>
            <a:prstGeom prst="roundRect">
              <a:avLst>
                <a:gd name="adj" fmla="val 16667"/>
              </a:avLst>
            </a:prstGeom>
            <a:noFill/>
            <a:ln w="28575" algn="ctr">
              <a:solidFill>
                <a:srgbClr val="FD0000"/>
              </a:solidFill>
              <a:round/>
              <a:headEnd/>
              <a:tailEnd/>
            </a:ln>
          </p:spPr>
          <p:txBody>
            <a:bodyPr lIns="92075" tIns="46038" rIns="92075" bIns="46038"/>
            <a:lstStyle/>
            <a:p>
              <a:pPr marL="119063" marR="0" lvl="0" indent="-119063" algn="ctr" defTabSz="91440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a:ln>
                  <a:noFill/>
                </a:ln>
                <a:solidFill>
                  <a:sysClr val="windowText" lastClr="000000"/>
                </a:solidFill>
                <a:effectLst/>
                <a:uLnTx/>
                <a:uFillTx/>
                <a:ea typeface="HGP創英角ｺﾞｼｯｸUB" pitchFamily="50" charset="-128"/>
              </a:endParaRPr>
            </a:p>
          </p:txBody>
        </p:sp>
      </p:grpSp>
      <p:sp>
        <p:nvSpPr>
          <p:cNvPr id="9" name="スライド番号プレースホルダ 8"/>
          <p:cNvSpPr>
            <a:spLocks noGrp="1"/>
          </p:cNvSpPr>
          <p:nvPr>
            <p:ph type="sldNum" sz="quarter" idx="12"/>
          </p:nvPr>
        </p:nvSpPr>
        <p:spPr/>
        <p:txBody>
          <a:bodyPr/>
          <a:lstStyle/>
          <a:p>
            <a:pPr>
              <a:defRPr/>
            </a:pPr>
            <a:fld id="{47645EBB-67B3-46AB-AC82-6F9B6AD9EB81}" type="slidenum">
              <a:rPr lang="en-US" altLang="ja-JP" smtClean="0"/>
              <a:pPr>
                <a:defRPr/>
              </a:pPr>
              <a:t>74</a:t>
            </a:fld>
            <a:endParaRPr lang="ja-JP" altLang="en-US" dirty="0"/>
          </a:p>
        </p:txBody>
      </p:sp>
      <p:sp>
        <p:nvSpPr>
          <p:cNvPr id="10" name="フッター プレースホルダ 9"/>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7"/>
          <p:cNvSpPr>
            <a:spLocks noGrp="1" noChangeArrowheads="1"/>
          </p:cNvSpPr>
          <p:nvPr>
            <p:ph type="title"/>
          </p:nvPr>
        </p:nvSpPr>
        <p:spPr/>
        <p:txBody>
          <a:bodyPr/>
          <a:lstStyle/>
          <a:p>
            <a:pPr eaLnBrk="1" hangingPunct="1"/>
            <a:r>
              <a:rPr lang="en-US" altLang="ja-JP" dirty="0" smtClean="0">
                <a:latin typeface="ＭＳ Ｐゴシック" charset="-128"/>
              </a:rPr>
              <a:t>AWR</a:t>
            </a:r>
            <a:r>
              <a:rPr lang="ja-JP" altLang="en-US" dirty="0" smtClean="0">
                <a:latin typeface="ＭＳ Ｐゴシック" charset="-128"/>
              </a:rPr>
              <a:t>レポートにおける</a:t>
            </a:r>
            <a:r>
              <a:rPr lang="en-US" altLang="ja-JP" dirty="0" err="1" smtClean="0">
                <a:latin typeface="ＭＳ Ｐゴシック" charset="-128"/>
              </a:rPr>
              <a:t>Exadata</a:t>
            </a:r>
            <a:r>
              <a:rPr lang="ja-JP" altLang="en-US" dirty="0" smtClean="0">
                <a:latin typeface="ＭＳ Ｐゴシック" charset="-128"/>
              </a:rPr>
              <a:t>特有の情報</a:t>
            </a:r>
          </a:p>
        </p:txBody>
      </p:sp>
      <p:sp>
        <p:nvSpPr>
          <p:cNvPr id="7" name="テキスト プレースホルダ 6"/>
          <p:cNvSpPr>
            <a:spLocks noGrp="1"/>
          </p:cNvSpPr>
          <p:nvPr>
            <p:ph type="body" sz="quarter" idx="13"/>
          </p:nvPr>
        </p:nvSpPr>
        <p:spPr/>
        <p:txBody>
          <a:bodyPr/>
          <a:lstStyle/>
          <a:p>
            <a:r>
              <a:rPr lang="en-US" altLang="ja-JP" dirty="0" smtClean="0"/>
              <a:t>Instance Activity</a:t>
            </a:r>
            <a:r>
              <a:rPr lang="ja-JP" altLang="en-US" dirty="0" smtClean="0"/>
              <a:t>統計（</a:t>
            </a:r>
            <a:r>
              <a:rPr lang="en-US" altLang="ja-JP" dirty="0" smtClean="0"/>
              <a:t>IO</a:t>
            </a:r>
            <a:r>
              <a:rPr lang="ja-JP" altLang="en-US" dirty="0" smtClean="0"/>
              <a:t>関連）</a:t>
            </a:r>
            <a:endParaRPr lang="en-US" altLang="ja-JP" dirty="0" smtClean="0"/>
          </a:p>
          <a:p>
            <a:endParaRPr kumimoji="1" lang="ja-JP" altLang="en-US" dirty="0"/>
          </a:p>
        </p:txBody>
      </p:sp>
      <p:sp>
        <p:nvSpPr>
          <p:cNvPr id="110595" name="Rectangle 28"/>
          <p:cNvSpPr>
            <a:spLocks noGrp="1" noChangeArrowheads="1"/>
          </p:cNvSpPr>
          <p:nvPr>
            <p:ph idx="1"/>
          </p:nvPr>
        </p:nvSpPr>
        <p:spPr>
          <a:xfrm>
            <a:off x="398467" y="1342679"/>
            <a:ext cx="8547229" cy="2971800"/>
          </a:xfrm>
        </p:spPr>
        <p:txBody>
          <a:bodyPr numCol="2"/>
          <a:lstStyle/>
          <a:p>
            <a:r>
              <a:rPr lang="en-US" altLang="ja-JP" sz="1200" dirty="0" smtClean="0"/>
              <a:t>cell physical IO interconnect bytes</a:t>
            </a:r>
          </a:p>
          <a:p>
            <a:pPr lvl="1"/>
            <a:r>
              <a:rPr lang="en-US" altLang="ja-JP" sz="1100" dirty="0" smtClean="0"/>
              <a:t>DB</a:t>
            </a:r>
            <a:r>
              <a:rPr lang="ja-JP" altLang="en-US" sz="1100" dirty="0" smtClean="0"/>
              <a:t>サーバーと</a:t>
            </a:r>
            <a:r>
              <a:rPr lang="en-US" altLang="ja-JP" sz="1100" dirty="0" smtClean="0"/>
              <a:t>Cell</a:t>
            </a:r>
            <a:r>
              <a:rPr lang="ja-JP" altLang="en-US" sz="1100" dirty="0" smtClean="0"/>
              <a:t>の間でやりとりされた</a:t>
            </a:r>
            <a:r>
              <a:rPr lang="en-US" altLang="ja-JP" sz="1100" dirty="0" smtClean="0"/>
              <a:t>IO</a:t>
            </a:r>
            <a:r>
              <a:rPr lang="ja-JP" altLang="en-US" sz="1100" dirty="0" smtClean="0"/>
              <a:t>サイズ</a:t>
            </a:r>
            <a:endParaRPr lang="en-US" altLang="ja-JP" sz="1100" dirty="0" smtClean="0"/>
          </a:p>
          <a:p>
            <a:r>
              <a:rPr lang="en-US" altLang="ja-JP" sz="1200" dirty="0" smtClean="0"/>
              <a:t>cell physical IO bytes eligible for predicate offload</a:t>
            </a:r>
          </a:p>
          <a:p>
            <a:pPr lvl="1"/>
            <a:r>
              <a:rPr lang="en-US" altLang="ja-JP" sz="1100" dirty="0" smtClean="0"/>
              <a:t>Smart Scan</a:t>
            </a:r>
            <a:r>
              <a:rPr lang="ja-JP" altLang="en-US" sz="1100" dirty="0" smtClean="0"/>
              <a:t>の対象となった</a:t>
            </a:r>
            <a:r>
              <a:rPr lang="en-US" altLang="ja-JP" sz="1100" dirty="0" smtClean="0"/>
              <a:t>IO</a:t>
            </a:r>
            <a:r>
              <a:rPr lang="ja-JP" altLang="en-US" sz="1100" dirty="0" smtClean="0"/>
              <a:t>サイズ</a:t>
            </a:r>
            <a:endParaRPr lang="en-US" altLang="ja-JP" sz="1100" dirty="0" smtClean="0"/>
          </a:p>
          <a:p>
            <a:r>
              <a:rPr lang="en-US" altLang="ja-JP" sz="1200" dirty="0" smtClean="0"/>
              <a:t>cell physical IO interconnect bytes returned by smart scan </a:t>
            </a:r>
          </a:p>
          <a:p>
            <a:pPr lvl="1"/>
            <a:r>
              <a:rPr lang="en-US" altLang="ja-JP" sz="1100" dirty="0" smtClean="0"/>
              <a:t>Smart Scan</a:t>
            </a:r>
            <a:r>
              <a:rPr lang="ja-JP" altLang="en-US" sz="1100" dirty="0" smtClean="0"/>
              <a:t>により</a:t>
            </a:r>
            <a:r>
              <a:rPr lang="en-US" altLang="ja-JP" sz="1100" dirty="0" smtClean="0"/>
              <a:t>Cell</a:t>
            </a:r>
            <a:r>
              <a:rPr lang="ja-JP" altLang="en-US" sz="1100" dirty="0" smtClean="0"/>
              <a:t>から返された</a:t>
            </a:r>
            <a:r>
              <a:rPr lang="en-US" altLang="ja-JP" sz="1100" dirty="0" smtClean="0"/>
              <a:t>IO</a:t>
            </a:r>
            <a:r>
              <a:rPr lang="ja-JP" altLang="en-US" sz="1100" dirty="0" smtClean="0"/>
              <a:t>サイズ</a:t>
            </a:r>
            <a:endParaRPr lang="en-US" altLang="ja-JP" sz="1100" dirty="0" smtClean="0"/>
          </a:p>
          <a:p>
            <a:r>
              <a:rPr lang="en-US" altLang="ja-JP" sz="1200" dirty="0" smtClean="0"/>
              <a:t>cell IO uncompressed bytes</a:t>
            </a:r>
          </a:p>
          <a:p>
            <a:pPr lvl="1"/>
            <a:r>
              <a:rPr lang="en-US" altLang="ja-JP" sz="1100" dirty="0" smtClean="0"/>
              <a:t>cell</a:t>
            </a:r>
            <a:r>
              <a:rPr lang="ja-JP" altLang="en-US" sz="1100" dirty="0" smtClean="0"/>
              <a:t>で処理された非圧縮のデータサイズ</a:t>
            </a:r>
            <a:endParaRPr lang="en-US" altLang="ja-JP" sz="1100" dirty="0" smtClean="0"/>
          </a:p>
          <a:p>
            <a:r>
              <a:rPr lang="en-US" altLang="ja-JP" sz="1200" dirty="0" smtClean="0"/>
              <a:t>cell physical IO bytes saved by storage index</a:t>
            </a:r>
          </a:p>
          <a:p>
            <a:pPr lvl="1"/>
            <a:r>
              <a:rPr lang="en-US" altLang="ja-JP" sz="1100" dirty="0" smtClean="0"/>
              <a:t>Storage index</a:t>
            </a:r>
            <a:r>
              <a:rPr lang="ja-JP" altLang="en-US" sz="1100" dirty="0" smtClean="0"/>
              <a:t>による</a:t>
            </a:r>
            <a:r>
              <a:rPr lang="en-US" altLang="ja-JP" sz="1100" dirty="0" smtClean="0"/>
              <a:t>IO</a:t>
            </a:r>
            <a:r>
              <a:rPr lang="ja-JP" altLang="en-US" sz="1100" dirty="0" smtClean="0"/>
              <a:t>削減サイズ</a:t>
            </a:r>
            <a:endParaRPr lang="en-US" altLang="ja-JP" sz="1100" dirty="0" smtClean="0"/>
          </a:p>
          <a:p>
            <a:r>
              <a:rPr lang="en-US" altLang="ja-JP" sz="1200" dirty="0" smtClean="0"/>
              <a:t>cell physical IO bytes saved during optimized file creation</a:t>
            </a:r>
          </a:p>
          <a:p>
            <a:pPr lvl="1"/>
            <a:r>
              <a:rPr lang="ja-JP" altLang="en-US" sz="1100" dirty="0" smtClean="0"/>
              <a:t>オフロードされたデータファイル関連処理の</a:t>
            </a:r>
            <a:r>
              <a:rPr lang="en-US" altLang="ja-JP" sz="1100" dirty="0" smtClean="0"/>
              <a:t>IO</a:t>
            </a:r>
            <a:r>
              <a:rPr lang="ja-JP" altLang="en-US" sz="1100" dirty="0" smtClean="0"/>
              <a:t>サイズ</a:t>
            </a:r>
            <a:endParaRPr lang="en-US" altLang="ja-JP" sz="1100" dirty="0" smtClean="0"/>
          </a:p>
          <a:p>
            <a:r>
              <a:rPr lang="en-US" altLang="ja-JP" sz="1200" dirty="0" smtClean="0"/>
              <a:t>cell flash cache read hits</a:t>
            </a:r>
          </a:p>
          <a:p>
            <a:pPr lvl="1"/>
            <a:r>
              <a:rPr lang="en-US" altLang="ja-JP" sz="1100" dirty="0" smtClean="0"/>
              <a:t>Smart Flash Cache</a:t>
            </a:r>
            <a:r>
              <a:rPr lang="ja-JP" altLang="en-US" sz="1100" dirty="0" smtClean="0"/>
              <a:t>に対するリクエスト回数</a:t>
            </a:r>
            <a:endParaRPr lang="en-US" altLang="ja-JP" sz="1100" dirty="0" smtClean="0"/>
          </a:p>
          <a:p>
            <a:r>
              <a:rPr lang="en-US" altLang="ja-JP" sz="1200" i="1" dirty="0" smtClean="0"/>
              <a:t>cell physical IO bytes sent directly to DB node to </a:t>
            </a:r>
            <a:r>
              <a:rPr lang="en-US" altLang="ja-JP" sz="1200" i="1" dirty="0" err="1" smtClean="0"/>
              <a:t>balanceCPU</a:t>
            </a:r>
            <a:r>
              <a:rPr lang="en-US" altLang="ja-JP" sz="1200" i="1" dirty="0" smtClean="0"/>
              <a:t> usage</a:t>
            </a:r>
          </a:p>
          <a:p>
            <a:pPr lvl="1">
              <a:lnSpc>
                <a:spcPct val="50000"/>
              </a:lnSpc>
              <a:spcBef>
                <a:spcPts val="400"/>
              </a:spcBef>
            </a:pPr>
            <a:r>
              <a:rPr lang="en-US" altLang="ja-JP" sz="1100" dirty="0" smtClean="0"/>
              <a:t>Optimized Smart Scan</a:t>
            </a:r>
            <a:r>
              <a:rPr lang="ja-JP" altLang="en-US" sz="1100" dirty="0" smtClean="0"/>
              <a:t>により</a:t>
            </a:r>
            <a:r>
              <a:rPr lang="en-US" altLang="ja-JP" sz="1100" dirty="0" smtClean="0"/>
              <a:t>DB</a:t>
            </a:r>
            <a:r>
              <a:rPr lang="ja-JP" altLang="en-US" sz="1100" dirty="0" smtClean="0"/>
              <a:t>サーバーに戻された</a:t>
            </a:r>
            <a:r>
              <a:rPr lang="en-US" altLang="ja-JP" sz="1100" dirty="0" smtClean="0"/>
              <a:t>I/O</a:t>
            </a:r>
            <a:r>
              <a:rPr lang="ja-JP" altLang="en-US" sz="1100" dirty="0" smtClean="0"/>
              <a:t>サイズ</a:t>
            </a:r>
            <a:endParaRPr lang="en-US" altLang="ja-JP" sz="1100" dirty="0" smtClean="0"/>
          </a:p>
        </p:txBody>
      </p:sp>
      <p:sp>
        <p:nvSpPr>
          <p:cNvPr id="17" name="Rectangle 6"/>
          <p:cNvSpPr>
            <a:spLocks noChangeArrowheads="1"/>
          </p:cNvSpPr>
          <p:nvPr/>
        </p:nvSpPr>
        <p:spPr bwMode="auto">
          <a:xfrm>
            <a:off x="4992374" y="3187629"/>
            <a:ext cx="3904153" cy="1711324"/>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36000" tIns="36000" rIns="36000" bIns="36000"/>
          <a:lstStyle/>
          <a:p>
            <a:pPr algn="l">
              <a:lnSpc>
                <a:spcPts val="250"/>
              </a:lnSpc>
              <a:spcBef>
                <a:spcPts val="600"/>
              </a:spcBef>
            </a:pPr>
            <a:r>
              <a:rPr lang="en-US" altLang="ja-JP" sz="900" b="1" dirty="0" smtClean="0">
                <a:ea typeface="ＭＳ Ｐゴシック" pitchFamily="50" charset="-128"/>
              </a:rPr>
              <a:t>Storage Servers</a:t>
            </a:r>
            <a:endParaRPr lang="en-US" altLang="ja-JP" sz="900" b="1" dirty="0">
              <a:ea typeface="ＭＳ Ｐゴシック" pitchFamily="50" charset="-128"/>
            </a:endParaRPr>
          </a:p>
        </p:txBody>
      </p:sp>
      <p:sp>
        <p:nvSpPr>
          <p:cNvPr id="18" name="Rectangle 12"/>
          <p:cNvSpPr>
            <a:spLocks noChangeArrowheads="1"/>
          </p:cNvSpPr>
          <p:nvPr/>
        </p:nvSpPr>
        <p:spPr bwMode="auto">
          <a:xfrm>
            <a:off x="4986348" y="2197028"/>
            <a:ext cx="3925564" cy="263531"/>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36000" tIns="36000" rIns="36000" bIns="36000"/>
          <a:lstStyle/>
          <a:p>
            <a:pPr>
              <a:lnSpc>
                <a:spcPts val="250"/>
              </a:lnSpc>
              <a:spcBef>
                <a:spcPts val="600"/>
              </a:spcBef>
            </a:pPr>
            <a:r>
              <a:rPr lang="en-US" altLang="ja-JP" sz="900" b="1" dirty="0">
                <a:ea typeface="ＭＳ Ｐゴシック" pitchFamily="50" charset="-128"/>
              </a:rPr>
              <a:t>DB Nodes</a:t>
            </a:r>
          </a:p>
        </p:txBody>
      </p:sp>
      <p:sp>
        <p:nvSpPr>
          <p:cNvPr id="19" name="Rectangle 15"/>
          <p:cNvSpPr>
            <a:spLocks noChangeArrowheads="1"/>
          </p:cNvSpPr>
          <p:nvPr/>
        </p:nvSpPr>
        <p:spPr bwMode="auto">
          <a:xfrm>
            <a:off x="5401950" y="2589148"/>
            <a:ext cx="2571750" cy="50387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36000" tIns="36000" rIns="36000" bIns="36000"/>
          <a:lstStyle/>
          <a:p>
            <a:pPr algn="l">
              <a:lnSpc>
                <a:spcPts val="250"/>
              </a:lnSpc>
              <a:spcBef>
                <a:spcPts val="600"/>
              </a:spcBef>
            </a:pPr>
            <a:r>
              <a:rPr lang="en-US" altLang="ja-JP" sz="900" b="1" dirty="0" err="1" smtClean="0">
                <a:ea typeface="ＭＳ Ｐゴシック" pitchFamily="50" charset="-128"/>
              </a:rPr>
              <a:t>Infiniband</a:t>
            </a:r>
            <a:endParaRPr lang="en-US" altLang="ja-JP" sz="900" b="1" dirty="0">
              <a:ea typeface="ＭＳ Ｐゴシック" pitchFamily="50" charset="-128"/>
            </a:endParaRPr>
          </a:p>
        </p:txBody>
      </p:sp>
      <p:sp>
        <p:nvSpPr>
          <p:cNvPr id="20" name="Rectangle 23"/>
          <p:cNvSpPr>
            <a:spLocks noChangeArrowheads="1"/>
          </p:cNvSpPr>
          <p:nvPr/>
        </p:nvSpPr>
        <p:spPr bwMode="auto">
          <a:xfrm rot="16200000">
            <a:off x="5397341" y="4375868"/>
            <a:ext cx="144000" cy="773265"/>
          </a:xfrm>
          <a:prstGeom prst="rect">
            <a:avLst/>
          </a:prstGeom>
          <a:solidFill>
            <a:srgbClr val="CCFFFF">
              <a:alpha val="50000"/>
            </a:srgbClr>
          </a:solidFill>
          <a:ln w="12700">
            <a:noFill/>
            <a:miter lim="800000"/>
            <a:headEnd/>
            <a:tailEnd/>
          </a:ln>
          <a:effectLst/>
        </p:spPr>
        <p:txBody>
          <a:bodyPr vert="eaVert" wrap="none" lIns="36000" tIns="36000" rIns="36000" bIns="36000" anchor="ctr" anchorCtr="1"/>
          <a:lstStyle/>
          <a:p>
            <a:pPr>
              <a:lnSpc>
                <a:spcPts val="250"/>
              </a:lnSpc>
              <a:spcBef>
                <a:spcPts val="600"/>
              </a:spcBef>
            </a:pPr>
            <a:r>
              <a:rPr lang="en-US" altLang="ja-JP" sz="800" dirty="0" smtClean="0">
                <a:ea typeface="ＭＳ Ｐゴシック" pitchFamily="50" charset="-128"/>
              </a:rPr>
              <a:t>    </a:t>
            </a:r>
            <a:endParaRPr lang="en-US" altLang="ja-JP" sz="800" dirty="0">
              <a:ea typeface="ＭＳ Ｐゴシック" pitchFamily="50" charset="-128"/>
            </a:endParaRPr>
          </a:p>
        </p:txBody>
      </p:sp>
      <p:sp>
        <p:nvSpPr>
          <p:cNvPr id="21" name="Rectangle 25"/>
          <p:cNvSpPr>
            <a:spLocks noChangeArrowheads="1"/>
          </p:cNvSpPr>
          <p:nvPr/>
        </p:nvSpPr>
        <p:spPr bwMode="auto">
          <a:xfrm rot="16200000">
            <a:off x="5257485" y="3642291"/>
            <a:ext cx="426720" cy="776600"/>
          </a:xfrm>
          <a:prstGeom prst="rect">
            <a:avLst/>
          </a:prstGeom>
          <a:solidFill>
            <a:srgbClr val="CCFFFF">
              <a:alpha val="50000"/>
            </a:srgbClr>
          </a:solidFill>
          <a:ln w="12700">
            <a:solidFill>
              <a:schemeClr val="tx1"/>
            </a:solidFill>
            <a:miter lim="800000"/>
            <a:headEnd/>
            <a:tailEnd/>
          </a:ln>
          <a:effectLst>
            <a:outerShdw blurRad="50800" dist="38100" dir="2700000" algn="tl" rotWithShape="0">
              <a:prstClr val="black">
                <a:alpha val="40000"/>
              </a:prstClr>
            </a:outerShdw>
          </a:effectLst>
        </p:spPr>
        <p:txBody>
          <a:bodyPr vert="eaVert" wrap="none" lIns="36000" tIns="36000" rIns="36000" bIns="36000" anchor="b"/>
          <a:lstStyle/>
          <a:p>
            <a:pPr>
              <a:lnSpc>
                <a:spcPts val="250"/>
              </a:lnSpc>
              <a:spcBef>
                <a:spcPts val="600"/>
              </a:spcBef>
            </a:pPr>
            <a:r>
              <a:rPr lang="en-US" altLang="ja-JP" sz="800" dirty="0">
                <a:ea typeface="ＭＳ Ｐゴシック" pitchFamily="50" charset="-128"/>
              </a:rPr>
              <a:t>cell physical IO</a:t>
            </a:r>
          </a:p>
          <a:p>
            <a:pPr>
              <a:lnSpc>
                <a:spcPts val="250"/>
              </a:lnSpc>
              <a:spcBef>
                <a:spcPts val="600"/>
              </a:spcBef>
            </a:pPr>
            <a:r>
              <a:rPr lang="en-US" altLang="ja-JP" sz="800" dirty="0">
                <a:ea typeface="ＭＳ Ｐゴシック" pitchFamily="50" charset="-128"/>
              </a:rPr>
              <a:t>bytes saved by</a:t>
            </a:r>
          </a:p>
          <a:p>
            <a:pPr>
              <a:lnSpc>
                <a:spcPts val="250"/>
              </a:lnSpc>
              <a:spcBef>
                <a:spcPts val="600"/>
              </a:spcBef>
            </a:pPr>
            <a:r>
              <a:rPr lang="en-US" altLang="ja-JP" sz="800" dirty="0">
                <a:ea typeface="ＭＳ Ｐゴシック" pitchFamily="50" charset="-128"/>
              </a:rPr>
              <a:t>storage index</a:t>
            </a:r>
          </a:p>
        </p:txBody>
      </p:sp>
      <p:sp>
        <p:nvSpPr>
          <p:cNvPr id="22" name="Rectangle 27"/>
          <p:cNvSpPr>
            <a:spLocks noChangeArrowheads="1"/>
          </p:cNvSpPr>
          <p:nvPr/>
        </p:nvSpPr>
        <p:spPr bwMode="auto">
          <a:xfrm rot="16200000">
            <a:off x="6597333" y="2156078"/>
            <a:ext cx="381000" cy="1374774"/>
          </a:xfrm>
          <a:prstGeom prst="rect">
            <a:avLst/>
          </a:prstGeom>
          <a:solidFill>
            <a:srgbClr val="FFFF99"/>
          </a:solidFill>
          <a:ln w="12700">
            <a:solidFill>
              <a:schemeClr val="tx1"/>
            </a:solidFill>
            <a:miter lim="800000"/>
            <a:headEnd/>
            <a:tailEnd/>
          </a:ln>
          <a:effectLst>
            <a:outerShdw blurRad="50800" dist="38100" dir="2700000" algn="tl" rotWithShape="0">
              <a:prstClr val="black">
                <a:alpha val="40000"/>
              </a:prstClr>
            </a:outerShdw>
          </a:effectLst>
        </p:spPr>
        <p:txBody>
          <a:bodyPr vert="eaVert" wrap="none" lIns="36000" tIns="36000" rIns="36000" bIns="36000" anchor="ctr" anchorCtr="1"/>
          <a:lstStyle/>
          <a:p>
            <a:pPr>
              <a:lnSpc>
                <a:spcPts val="250"/>
              </a:lnSpc>
              <a:spcBef>
                <a:spcPts val="600"/>
              </a:spcBef>
            </a:pPr>
            <a:r>
              <a:rPr lang="en-US" altLang="ja-JP" sz="800" dirty="0">
                <a:ea typeface="ＭＳ Ｐゴシック" pitchFamily="50" charset="-128"/>
              </a:rPr>
              <a:t>cell physical IO</a:t>
            </a:r>
          </a:p>
          <a:p>
            <a:pPr>
              <a:lnSpc>
                <a:spcPts val="250"/>
              </a:lnSpc>
              <a:spcBef>
                <a:spcPts val="600"/>
              </a:spcBef>
            </a:pPr>
            <a:r>
              <a:rPr lang="en-US" altLang="ja-JP" sz="800" dirty="0">
                <a:ea typeface="ＭＳ Ｐゴシック" pitchFamily="50" charset="-128"/>
              </a:rPr>
              <a:t>interconnect bytes</a:t>
            </a:r>
          </a:p>
        </p:txBody>
      </p:sp>
      <p:sp>
        <p:nvSpPr>
          <p:cNvPr id="23" name="Line 35"/>
          <p:cNvSpPr>
            <a:spLocks noChangeShapeType="1"/>
          </p:cNvSpPr>
          <p:nvPr/>
        </p:nvSpPr>
        <p:spPr bwMode="auto">
          <a:xfrm flipV="1">
            <a:off x="6792599" y="2998716"/>
            <a:ext cx="0" cy="293687"/>
          </a:xfrm>
          <a:prstGeom prst="line">
            <a:avLst/>
          </a:prstGeom>
          <a:noFill/>
          <a:ln w="12700">
            <a:solidFill>
              <a:srgbClr val="0000FF"/>
            </a:solidFill>
            <a:round/>
            <a:headEnd/>
            <a:tailEnd type="triangle" w="med" len="med"/>
          </a:ln>
          <a:effectLst/>
        </p:spPr>
        <p:txBody>
          <a:bodyPr wrap="none" lIns="92075" tIns="46038" rIns="92075" bIns="46038" anchor="ctr"/>
          <a:lstStyle/>
          <a:p>
            <a:pPr>
              <a:lnSpc>
                <a:spcPts val="250"/>
              </a:lnSpc>
              <a:spcBef>
                <a:spcPts val="600"/>
              </a:spcBef>
            </a:pPr>
            <a:endParaRPr lang="ja-JP" altLang="en-US" sz="800"/>
          </a:p>
        </p:txBody>
      </p:sp>
      <p:sp>
        <p:nvSpPr>
          <p:cNvPr id="24" name="Rectangle 37"/>
          <p:cNvSpPr>
            <a:spLocks noChangeArrowheads="1"/>
          </p:cNvSpPr>
          <p:nvPr/>
        </p:nvSpPr>
        <p:spPr bwMode="auto">
          <a:xfrm rot="16200000">
            <a:off x="6433505" y="2963788"/>
            <a:ext cx="426720" cy="1092840"/>
          </a:xfrm>
          <a:prstGeom prst="rect">
            <a:avLst/>
          </a:prstGeom>
          <a:solidFill>
            <a:srgbClr val="FFFF99"/>
          </a:solidFill>
          <a:ln w="12700">
            <a:solidFill>
              <a:schemeClr val="tx1"/>
            </a:solidFill>
            <a:miter lim="800000"/>
            <a:headEnd/>
            <a:tailEnd/>
          </a:ln>
          <a:effectLst>
            <a:outerShdw blurRad="50800" dist="38100" dir="2700000" algn="tl" rotWithShape="0">
              <a:prstClr val="black">
                <a:alpha val="40000"/>
              </a:prstClr>
            </a:outerShdw>
          </a:effectLst>
        </p:spPr>
        <p:txBody>
          <a:bodyPr vert="eaVert" wrap="none" lIns="36000" tIns="36000" rIns="36000" bIns="36000" anchor="ctr" anchorCtr="1"/>
          <a:lstStyle/>
          <a:p>
            <a:pPr>
              <a:lnSpc>
                <a:spcPts val="250"/>
              </a:lnSpc>
              <a:spcBef>
                <a:spcPts val="600"/>
              </a:spcBef>
            </a:pPr>
            <a:r>
              <a:rPr lang="en-US" altLang="ja-JP" sz="800" dirty="0">
                <a:ea typeface="ＭＳ Ｐゴシック" pitchFamily="50" charset="-128"/>
              </a:rPr>
              <a:t>cell physical IO</a:t>
            </a:r>
          </a:p>
          <a:p>
            <a:pPr>
              <a:lnSpc>
                <a:spcPts val="250"/>
              </a:lnSpc>
              <a:spcBef>
                <a:spcPts val="600"/>
              </a:spcBef>
            </a:pPr>
            <a:r>
              <a:rPr lang="en-US" altLang="ja-JP" sz="800" dirty="0">
                <a:ea typeface="ＭＳ Ｐゴシック" pitchFamily="50" charset="-128"/>
              </a:rPr>
              <a:t>interconnect bytes</a:t>
            </a:r>
          </a:p>
          <a:p>
            <a:pPr>
              <a:lnSpc>
                <a:spcPts val="250"/>
              </a:lnSpc>
              <a:spcBef>
                <a:spcPts val="600"/>
              </a:spcBef>
            </a:pPr>
            <a:r>
              <a:rPr lang="en-US" altLang="ja-JP" sz="800" dirty="0">
                <a:ea typeface="ＭＳ Ｐゴシック" pitchFamily="50" charset="-128"/>
              </a:rPr>
              <a:t>returned </a:t>
            </a:r>
            <a:r>
              <a:rPr lang="en-US" altLang="ja-JP" sz="800" dirty="0" smtClean="0">
                <a:ea typeface="ＭＳ Ｐゴシック" pitchFamily="50" charset="-128"/>
              </a:rPr>
              <a:t>by smart </a:t>
            </a:r>
            <a:r>
              <a:rPr lang="en-US" altLang="ja-JP" sz="800" dirty="0">
                <a:ea typeface="ＭＳ Ｐゴシック" pitchFamily="50" charset="-128"/>
              </a:rPr>
              <a:t>scan</a:t>
            </a:r>
            <a:endParaRPr lang="ja-JP" altLang="en-US" sz="800" dirty="0">
              <a:ea typeface="ＭＳ Ｐゴシック" pitchFamily="50" charset="-128"/>
            </a:endParaRPr>
          </a:p>
        </p:txBody>
      </p:sp>
      <p:sp>
        <p:nvSpPr>
          <p:cNvPr id="25" name="Line 38"/>
          <p:cNvSpPr>
            <a:spLocks noChangeShapeType="1"/>
          </p:cNvSpPr>
          <p:nvPr/>
        </p:nvSpPr>
        <p:spPr bwMode="auto">
          <a:xfrm flipV="1">
            <a:off x="7164411" y="2368478"/>
            <a:ext cx="0" cy="267342"/>
          </a:xfrm>
          <a:prstGeom prst="line">
            <a:avLst/>
          </a:prstGeom>
          <a:noFill/>
          <a:ln w="12700">
            <a:solidFill>
              <a:srgbClr val="0000FF"/>
            </a:solidFill>
            <a:round/>
            <a:headEnd/>
            <a:tailEnd type="triangle" w="med" len="med"/>
          </a:ln>
          <a:effectLst/>
        </p:spPr>
        <p:txBody>
          <a:bodyPr wrap="none" lIns="92075" tIns="46038" rIns="92075" bIns="46038" anchor="ctr"/>
          <a:lstStyle/>
          <a:p>
            <a:pPr>
              <a:lnSpc>
                <a:spcPts val="250"/>
              </a:lnSpc>
              <a:spcBef>
                <a:spcPts val="600"/>
              </a:spcBef>
            </a:pPr>
            <a:endParaRPr lang="ja-JP" altLang="en-US"/>
          </a:p>
        </p:txBody>
      </p:sp>
      <p:grpSp>
        <p:nvGrpSpPr>
          <p:cNvPr id="3" name="グループ化 39"/>
          <p:cNvGrpSpPr/>
          <p:nvPr/>
        </p:nvGrpSpPr>
        <p:grpSpPr>
          <a:xfrm>
            <a:off x="8096367" y="2557986"/>
            <a:ext cx="871102" cy="580727"/>
            <a:chOff x="6874629" y="3802842"/>
            <a:chExt cx="1098685" cy="797771"/>
          </a:xfrm>
        </p:grpSpPr>
        <p:sp>
          <p:nvSpPr>
            <p:cNvPr id="47" name="Line 36"/>
            <p:cNvSpPr>
              <a:spLocks noChangeShapeType="1"/>
            </p:cNvSpPr>
            <p:nvPr/>
          </p:nvSpPr>
          <p:spPr bwMode="auto">
            <a:xfrm>
              <a:off x="6874629" y="4413566"/>
              <a:ext cx="392328" cy="0"/>
            </a:xfrm>
            <a:prstGeom prst="line">
              <a:avLst/>
            </a:prstGeom>
            <a:noFill/>
            <a:ln w="25400">
              <a:solidFill>
                <a:srgbClr val="0000FF"/>
              </a:solidFill>
              <a:round/>
              <a:headEnd/>
              <a:tailEnd type="triangle" w="med" len="med"/>
            </a:ln>
            <a:effectLst/>
          </p:spPr>
          <p:txBody>
            <a:bodyPr wrap="none" lIns="92075" tIns="46038" rIns="92075" bIns="46038" anchor="ctr"/>
            <a:lstStyle/>
            <a:p>
              <a:pPr>
                <a:lnSpc>
                  <a:spcPts val="250"/>
                </a:lnSpc>
                <a:spcBef>
                  <a:spcPts val="600"/>
                </a:spcBef>
              </a:pPr>
              <a:endParaRPr lang="ja-JP" altLang="en-US"/>
            </a:p>
          </p:txBody>
        </p:sp>
        <p:sp>
          <p:nvSpPr>
            <p:cNvPr id="48" name="Rectangle 42"/>
            <p:cNvSpPr>
              <a:spLocks noChangeArrowheads="1"/>
            </p:cNvSpPr>
            <p:nvPr/>
          </p:nvSpPr>
          <p:spPr bwMode="auto">
            <a:xfrm rot="16200000">
              <a:off x="7253948" y="3881247"/>
              <a:ext cx="797771" cy="640961"/>
            </a:xfrm>
            <a:prstGeom prst="rect">
              <a:avLst/>
            </a:prstGeom>
            <a:noFill/>
            <a:ln w="12700">
              <a:noFill/>
              <a:miter lim="800000"/>
              <a:headEnd/>
              <a:tailEnd/>
            </a:ln>
            <a:effectLst/>
          </p:spPr>
          <p:txBody>
            <a:bodyPr vert="eaVert" wrap="square" lIns="36000" tIns="36000" rIns="36000" bIns="36000">
              <a:spAutoFit/>
            </a:bodyPr>
            <a:lstStyle/>
            <a:p>
              <a:pPr algn="l">
                <a:lnSpc>
                  <a:spcPts val="250"/>
                </a:lnSpc>
                <a:spcBef>
                  <a:spcPts val="600"/>
                </a:spcBef>
              </a:pPr>
              <a:r>
                <a:rPr lang="en-US" altLang="ja-JP" sz="600" b="1" dirty="0">
                  <a:ea typeface="ＭＳ Ｐゴシック" pitchFamily="50" charset="-128"/>
                </a:rPr>
                <a:t>Virtual </a:t>
              </a:r>
              <a:r>
                <a:rPr lang="en-US" altLang="ja-JP" sz="600" b="1" dirty="0" smtClean="0">
                  <a:ea typeface="ＭＳ Ｐゴシック" pitchFamily="50" charset="-128"/>
                </a:rPr>
                <a:t>IO</a:t>
              </a:r>
              <a:endParaRPr lang="en-US" altLang="ja-JP" sz="600" b="1" dirty="0">
                <a:ea typeface="ＭＳ Ｐゴシック" pitchFamily="50" charset="-128"/>
              </a:endParaRPr>
            </a:p>
            <a:p>
              <a:pPr algn="l">
                <a:lnSpc>
                  <a:spcPts val="250"/>
                </a:lnSpc>
                <a:spcBef>
                  <a:spcPts val="600"/>
                </a:spcBef>
              </a:pPr>
              <a:endParaRPr lang="en-US" altLang="ja-JP" sz="600" b="1" dirty="0">
                <a:ea typeface="ＭＳ Ｐゴシック" pitchFamily="50" charset="-128"/>
              </a:endParaRPr>
            </a:p>
            <a:p>
              <a:pPr algn="l">
                <a:lnSpc>
                  <a:spcPts val="250"/>
                </a:lnSpc>
                <a:spcBef>
                  <a:spcPts val="600"/>
                </a:spcBef>
              </a:pPr>
              <a:r>
                <a:rPr lang="en-US" altLang="ja-JP" sz="600" b="1" dirty="0">
                  <a:ea typeface="ＭＳ Ｐゴシック" pitchFamily="50" charset="-128"/>
                </a:rPr>
                <a:t>Real  </a:t>
              </a:r>
              <a:r>
                <a:rPr lang="en-US" altLang="ja-JP" sz="600" b="1" dirty="0" smtClean="0">
                  <a:ea typeface="ＭＳ Ｐゴシック" pitchFamily="50" charset="-128"/>
                </a:rPr>
                <a:t>IO</a:t>
              </a:r>
            </a:p>
            <a:p>
              <a:pPr algn="l">
                <a:lnSpc>
                  <a:spcPts val="250"/>
                </a:lnSpc>
                <a:spcBef>
                  <a:spcPts val="600"/>
                </a:spcBef>
              </a:pPr>
              <a:endParaRPr lang="en-US" altLang="ja-JP" sz="600" b="1" dirty="0" smtClean="0">
                <a:ea typeface="ＭＳ Ｐゴシック" pitchFamily="50" charset="-128"/>
              </a:endParaRPr>
            </a:p>
            <a:p>
              <a:pPr>
                <a:lnSpc>
                  <a:spcPts val="250"/>
                </a:lnSpc>
                <a:spcBef>
                  <a:spcPts val="600"/>
                </a:spcBef>
              </a:pPr>
              <a:r>
                <a:rPr lang="en-US" altLang="ja-JP" sz="600" b="1" dirty="0" smtClean="0">
                  <a:ea typeface="ＭＳ Ｐゴシック" pitchFamily="50" charset="-128"/>
                </a:rPr>
                <a:t>Network IO</a:t>
              </a:r>
              <a:endParaRPr lang="en-US" altLang="ja-JP" sz="600" b="1" dirty="0">
                <a:ea typeface="ＭＳ Ｐゴシック" pitchFamily="50" charset="-128"/>
              </a:endParaRPr>
            </a:p>
          </p:txBody>
        </p:sp>
        <p:sp>
          <p:nvSpPr>
            <p:cNvPr id="49" name="Rectangle 46"/>
            <p:cNvSpPr>
              <a:spLocks noChangeArrowheads="1"/>
            </p:cNvSpPr>
            <p:nvPr/>
          </p:nvSpPr>
          <p:spPr bwMode="auto">
            <a:xfrm rot="16200000">
              <a:off x="7047110" y="3722173"/>
              <a:ext cx="62806" cy="401653"/>
            </a:xfrm>
            <a:prstGeom prst="rect">
              <a:avLst/>
            </a:prstGeom>
            <a:solidFill>
              <a:srgbClr val="CCFFFF">
                <a:alpha val="50000"/>
              </a:srgbClr>
            </a:solidFill>
            <a:ln w="12700">
              <a:solidFill>
                <a:schemeClr val="tx1"/>
              </a:solidFill>
              <a:miter lim="800000"/>
              <a:headEnd/>
              <a:tailEnd/>
            </a:ln>
            <a:effectLst/>
          </p:spPr>
          <p:txBody>
            <a:bodyPr vert="eaVert" wrap="none" lIns="36000" tIns="36000" rIns="36000" bIns="36000" anchor="b"/>
            <a:lstStyle/>
            <a:p>
              <a:pPr>
                <a:lnSpc>
                  <a:spcPts val="250"/>
                </a:lnSpc>
                <a:spcBef>
                  <a:spcPts val="600"/>
                </a:spcBef>
              </a:pPr>
              <a:endParaRPr lang="en-US" altLang="ja-JP" sz="800">
                <a:ea typeface="ＭＳ Ｐゴシック" pitchFamily="50" charset="-128"/>
              </a:endParaRPr>
            </a:p>
          </p:txBody>
        </p:sp>
        <p:sp>
          <p:nvSpPr>
            <p:cNvPr id="50" name="Rectangle 47"/>
            <p:cNvSpPr>
              <a:spLocks noChangeArrowheads="1"/>
            </p:cNvSpPr>
            <p:nvPr/>
          </p:nvSpPr>
          <p:spPr bwMode="auto">
            <a:xfrm rot="16200000">
              <a:off x="7047110" y="3983158"/>
              <a:ext cx="62806" cy="401653"/>
            </a:xfrm>
            <a:prstGeom prst="rect">
              <a:avLst/>
            </a:prstGeom>
            <a:solidFill>
              <a:srgbClr val="FFFF99"/>
            </a:solidFill>
            <a:ln w="12700">
              <a:solidFill>
                <a:schemeClr val="tx1"/>
              </a:solidFill>
              <a:miter lim="800000"/>
              <a:headEnd/>
              <a:tailEnd/>
            </a:ln>
            <a:effectLst/>
          </p:spPr>
          <p:txBody>
            <a:bodyPr vert="eaVert" wrap="none" lIns="36000" tIns="36000" rIns="36000" bIns="36000" anchor="b"/>
            <a:lstStyle/>
            <a:p>
              <a:pPr>
                <a:lnSpc>
                  <a:spcPts val="250"/>
                </a:lnSpc>
                <a:spcBef>
                  <a:spcPts val="600"/>
                </a:spcBef>
              </a:pPr>
              <a:endParaRPr lang="en-US" altLang="ja-JP" sz="800">
                <a:ea typeface="ＭＳ Ｐゴシック" pitchFamily="50" charset="-128"/>
              </a:endParaRPr>
            </a:p>
          </p:txBody>
        </p:sp>
      </p:grpSp>
      <p:sp>
        <p:nvSpPr>
          <p:cNvPr id="27" name="Rectangle 24"/>
          <p:cNvSpPr>
            <a:spLocks noChangeArrowheads="1"/>
          </p:cNvSpPr>
          <p:nvPr/>
        </p:nvSpPr>
        <p:spPr bwMode="auto">
          <a:xfrm rot="16200000">
            <a:off x="6011754" y="3412953"/>
            <a:ext cx="252000" cy="2109783"/>
          </a:xfrm>
          <a:prstGeom prst="rect">
            <a:avLst/>
          </a:prstGeom>
          <a:solidFill>
            <a:srgbClr val="CCFFFF">
              <a:alpha val="50000"/>
            </a:srgbClr>
          </a:solidFill>
          <a:ln w="12700">
            <a:solidFill>
              <a:schemeClr val="tx1"/>
            </a:solidFill>
            <a:miter lim="800000"/>
            <a:headEnd/>
            <a:tailEnd/>
          </a:ln>
          <a:effectLst>
            <a:outerShdw blurRad="50800" dist="38100" dir="2700000" algn="tl" rotWithShape="0">
              <a:prstClr val="black">
                <a:alpha val="40000"/>
              </a:prstClr>
            </a:outerShdw>
          </a:effectLst>
        </p:spPr>
        <p:txBody>
          <a:bodyPr vert="eaVert" wrap="none" lIns="36000" tIns="36000" rIns="36000" bIns="36000" anchor="ctr" anchorCtr="1"/>
          <a:lstStyle/>
          <a:p>
            <a:pPr>
              <a:lnSpc>
                <a:spcPts val="250"/>
              </a:lnSpc>
              <a:spcBef>
                <a:spcPts val="600"/>
              </a:spcBef>
            </a:pPr>
            <a:r>
              <a:rPr lang="en-US" altLang="ja-JP" sz="800" dirty="0">
                <a:ea typeface="ＭＳ Ｐゴシック" pitchFamily="50" charset="-128"/>
              </a:rPr>
              <a:t>cell physical IO bytes </a:t>
            </a:r>
          </a:p>
          <a:p>
            <a:pPr>
              <a:lnSpc>
                <a:spcPts val="250"/>
              </a:lnSpc>
              <a:spcBef>
                <a:spcPts val="600"/>
              </a:spcBef>
            </a:pPr>
            <a:r>
              <a:rPr lang="en-US" altLang="ja-JP" sz="800" dirty="0">
                <a:ea typeface="ＭＳ Ｐゴシック" pitchFamily="50" charset="-128"/>
              </a:rPr>
              <a:t>eligible for predicate offload</a:t>
            </a:r>
          </a:p>
        </p:txBody>
      </p:sp>
      <p:sp>
        <p:nvSpPr>
          <p:cNvPr id="29" name="Rectangle 32"/>
          <p:cNvSpPr>
            <a:spLocks noChangeArrowheads="1"/>
          </p:cNvSpPr>
          <p:nvPr/>
        </p:nvSpPr>
        <p:spPr bwMode="auto">
          <a:xfrm rot="16200000">
            <a:off x="6312538" y="3363839"/>
            <a:ext cx="426720" cy="1333502"/>
          </a:xfrm>
          <a:prstGeom prst="rect">
            <a:avLst/>
          </a:prstGeom>
          <a:solidFill>
            <a:srgbClr val="FFFF99"/>
          </a:solidFill>
          <a:ln w="12700">
            <a:solidFill>
              <a:schemeClr val="tx1"/>
            </a:solidFill>
            <a:miter lim="800000"/>
            <a:headEnd/>
            <a:tailEnd/>
          </a:ln>
          <a:effectLst>
            <a:outerShdw blurRad="50800" dist="38100" dir="2700000" algn="tl" rotWithShape="0">
              <a:prstClr val="black">
                <a:alpha val="40000"/>
              </a:prstClr>
            </a:outerShdw>
          </a:effectLst>
        </p:spPr>
        <p:txBody>
          <a:bodyPr vert="eaVert" wrap="none" lIns="36000" tIns="36000" rIns="36000" bIns="36000" anchor="ctr" anchorCtr="1"/>
          <a:lstStyle/>
          <a:p>
            <a:pPr>
              <a:lnSpc>
                <a:spcPts val="250"/>
              </a:lnSpc>
              <a:spcBef>
                <a:spcPts val="600"/>
              </a:spcBef>
            </a:pPr>
            <a:r>
              <a:rPr lang="en-US" altLang="ja-JP" sz="800" dirty="0">
                <a:ea typeface="ＭＳ Ｐゴシック" pitchFamily="50" charset="-128"/>
              </a:rPr>
              <a:t>cell </a:t>
            </a:r>
            <a:r>
              <a:rPr lang="en-US" altLang="ja-JP" sz="800" dirty="0" smtClean="0">
                <a:ea typeface="ＭＳ Ｐゴシック" pitchFamily="50" charset="-128"/>
              </a:rPr>
              <a:t>IO </a:t>
            </a:r>
          </a:p>
          <a:p>
            <a:pPr>
              <a:lnSpc>
                <a:spcPts val="250"/>
              </a:lnSpc>
              <a:spcBef>
                <a:spcPts val="600"/>
              </a:spcBef>
            </a:pPr>
            <a:r>
              <a:rPr lang="en-US" altLang="ja-JP" sz="800" dirty="0" smtClean="0">
                <a:ea typeface="ＭＳ Ｐゴシック" pitchFamily="50" charset="-128"/>
              </a:rPr>
              <a:t>Uncompressed bytes</a:t>
            </a:r>
            <a:endParaRPr lang="en-US" altLang="ja-JP" sz="800" dirty="0">
              <a:ea typeface="ＭＳ Ｐゴシック" pitchFamily="50" charset="-128"/>
            </a:endParaRPr>
          </a:p>
        </p:txBody>
      </p:sp>
      <p:sp>
        <p:nvSpPr>
          <p:cNvPr id="30" name="Rectangle 32"/>
          <p:cNvSpPr>
            <a:spLocks noChangeArrowheads="1"/>
          </p:cNvSpPr>
          <p:nvPr/>
        </p:nvSpPr>
        <p:spPr bwMode="auto">
          <a:xfrm rot="16200000">
            <a:off x="7940359" y="3352728"/>
            <a:ext cx="426720" cy="1355725"/>
          </a:xfrm>
          <a:prstGeom prst="rect">
            <a:avLst/>
          </a:prstGeom>
          <a:solidFill>
            <a:srgbClr val="FFFF99"/>
          </a:solidFill>
          <a:ln w="12700">
            <a:solidFill>
              <a:schemeClr val="tx1"/>
            </a:solidFill>
            <a:miter lim="800000"/>
            <a:headEnd/>
            <a:tailEnd/>
          </a:ln>
          <a:effectLst>
            <a:outerShdw blurRad="50800" dist="38100" dir="2700000" algn="tl" rotWithShape="0">
              <a:prstClr val="black">
                <a:alpha val="40000"/>
              </a:prstClr>
            </a:outerShdw>
          </a:effectLst>
        </p:spPr>
        <p:txBody>
          <a:bodyPr vert="eaVert" wrap="none" lIns="36000" tIns="36000" rIns="36000" bIns="36000" anchor="ctr" anchorCtr="1"/>
          <a:lstStyle/>
          <a:p>
            <a:pPr>
              <a:lnSpc>
                <a:spcPts val="250"/>
              </a:lnSpc>
              <a:spcBef>
                <a:spcPts val="600"/>
              </a:spcBef>
            </a:pPr>
            <a:r>
              <a:rPr lang="en-US" altLang="ja-JP" sz="800" dirty="0" smtClean="0">
                <a:ea typeface="ＭＳ Ｐゴシック" pitchFamily="50" charset="-128"/>
              </a:rPr>
              <a:t>cell physical IO bytes</a:t>
            </a:r>
            <a:r>
              <a:rPr lang="ja-JP" altLang="en-US" sz="800" dirty="0" smtClean="0">
                <a:ea typeface="ＭＳ Ｐゴシック" pitchFamily="50" charset="-128"/>
              </a:rPr>
              <a:t> </a:t>
            </a:r>
            <a:r>
              <a:rPr lang="en-US" altLang="ja-JP" sz="800" dirty="0" smtClean="0">
                <a:ea typeface="ＭＳ Ｐゴシック" pitchFamily="50" charset="-128"/>
              </a:rPr>
              <a:t/>
            </a:r>
            <a:br>
              <a:rPr lang="en-US" altLang="ja-JP" sz="800" dirty="0" smtClean="0">
                <a:ea typeface="ＭＳ Ｐゴシック" pitchFamily="50" charset="-128"/>
              </a:rPr>
            </a:br>
            <a:r>
              <a:rPr lang="en-US" altLang="ja-JP" sz="800" dirty="0" smtClean="0">
                <a:ea typeface="ＭＳ Ｐゴシック" pitchFamily="50" charset="-128"/>
              </a:rPr>
              <a:t>saved during optimized </a:t>
            </a:r>
            <a:br>
              <a:rPr lang="en-US" altLang="ja-JP" sz="800" dirty="0" smtClean="0">
                <a:ea typeface="ＭＳ Ｐゴシック" pitchFamily="50" charset="-128"/>
              </a:rPr>
            </a:br>
            <a:r>
              <a:rPr lang="en-US" altLang="ja-JP" sz="800" dirty="0" smtClean="0">
                <a:ea typeface="ＭＳ Ｐゴシック" pitchFamily="50" charset="-128"/>
              </a:rPr>
              <a:t>file creation * 3 </a:t>
            </a:r>
            <a:endParaRPr lang="en-US" altLang="ja-JP" sz="800" dirty="0">
              <a:ea typeface="ＭＳ Ｐゴシック" pitchFamily="50" charset="-128"/>
            </a:endParaRPr>
          </a:p>
        </p:txBody>
      </p:sp>
      <p:cxnSp>
        <p:nvCxnSpPr>
          <p:cNvPr id="31" name="直線コネクタ 30"/>
          <p:cNvCxnSpPr/>
          <p:nvPr/>
        </p:nvCxnSpPr>
        <p:spPr>
          <a:xfrm>
            <a:off x="7332348" y="4463351"/>
            <a:ext cx="3172" cy="308602"/>
          </a:xfrm>
          <a:prstGeom prst="line">
            <a:avLst/>
          </a:prstGeom>
          <a:ln w="12700">
            <a:prstDash val="sysDot"/>
          </a:ln>
        </p:spPr>
        <p:style>
          <a:lnRef idx="1">
            <a:schemeClr val="dk1"/>
          </a:lnRef>
          <a:fillRef idx="0">
            <a:schemeClr val="dk1"/>
          </a:fillRef>
          <a:effectRef idx="0">
            <a:schemeClr val="dk1"/>
          </a:effectRef>
          <a:fontRef idx="minor">
            <a:schemeClr val="tx1"/>
          </a:fontRef>
        </p:style>
      </p:cxnSp>
      <p:sp>
        <p:nvSpPr>
          <p:cNvPr id="32" name="Rectangle 24"/>
          <p:cNvSpPr>
            <a:spLocks noChangeArrowheads="1"/>
          </p:cNvSpPr>
          <p:nvPr/>
        </p:nvSpPr>
        <p:spPr bwMode="auto">
          <a:xfrm rot="16200000">
            <a:off x="8026130" y="3788394"/>
            <a:ext cx="252000" cy="1358903"/>
          </a:xfrm>
          <a:prstGeom prst="rect">
            <a:avLst/>
          </a:prstGeom>
          <a:solidFill>
            <a:srgbClr val="CCFFFF">
              <a:alpha val="50000"/>
            </a:srgbClr>
          </a:solidFill>
          <a:ln w="12700">
            <a:solidFill>
              <a:schemeClr val="tx1"/>
            </a:solidFill>
            <a:miter lim="800000"/>
            <a:headEnd/>
            <a:tailEnd/>
          </a:ln>
          <a:effectLst>
            <a:outerShdw blurRad="50800" dist="38100" dir="2700000" algn="tl" rotWithShape="0">
              <a:prstClr val="black">
                <a:alpha val="40000"/>
              </a:prstClr>
            </a:outerShdw>
          </a:effectLst>
        </p:spPr>
        <p:txBody>
          <a:bodyPr vert="eaVert" wrap="none" lIns="36000" tIns="36000" rIns="36000" bIns="36000" anchor="ctr" anchorCtr="1"/>
          <a:lstStyle/>
          <a:p>
            <a:pPr>
              <a:lnSpc>
                <a:spcPts val="250"/>
              </a:lnSpc>
              <a:spcBef>
                <a:spcPts val="600"/>
              </a:spcBef>
            </a:pPr>
            <a:r>
              <a:rPr lang="en-US" altLang="ja-JP" sz="800" dirty="0">
                <a:ea typeface="ＭＳ Ｐゴシック" pitchFamily="50" charset="-128"/>
              </a:rPr>
              <a:t>cell physical IO bytes </a:t>
            </a:r>
          </a:p>
          <a:p>
            <a:pPr>
              <a:lnSpc>
                <a:spcPts val="250"/>
              </a:lnSpc>
              <a:spcBef>
                <a:spcPts val="600"/>
              </a:spcBef>
            </a:pPr>
            <a:r>
              <a:rPr lang="en-US" altLang="ja-JP" sz="800" dirty="0">
                <a:ea typeface="ＭＳ Ｐゴシック" pitchFamily="50" charset="-128"/>
              </a:rPr>
              <a:t>eligible for predicate offload</a:t>
            </a:r>
          </a:p>
        </p:txBody>
      </p:sp>
      <p:cxnSp>
        <p:nvCxnSpPr>
          <p:cNvPr id="35" name="直線コネクタ 34"/>
          <p:cNvCxnSpPr/>
          <p:nvPr/>
        </p:nvCxnSpPr>
        <p:spPr>
          <a:xfrm>
            <a:off x="8831582" y="4206803"/>
            <a:ext cx="0" cy="130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36" name="直線コネクタ 35"/>
          <p:cNvCxnSpPr/>
          <p:nvPr/>
        </p:nvCxnSpPr>
        <p:spPr>
          <a:xfrm flipH="1">
            <a:off x="5082862" y="4562403"/>
            <a:ext cx="1582" cy="154060"/>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37" name="直線コネクタ 36"/>
          <p:cNvCxnSpPr/>
          <p:nvPr/>
        </p:nvCxnSpPr>
        <p:spPr>
          <a:xfrm>
            <a:off x="8831582" y="4456358"/>
            <a:ext cx="0" cy="249555"/>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38" name="直線コネクタ 37"/>
          <p:cNvCxnSpPr/>
          <p:nvPr/>
        </p:nvCxnSpPr>
        <p:spPr>
          <a:xfrm flipH="1">
            <a:off x="5084453" y="4241728"/>
            <a:ext cx="3167" cy="98425"/>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39" name="直線コネクタ 38"/>
          <p:cNvCxnSpPr/>
          <p:nvPr/>
        </p:nvCxnSpPr>
        <p:spPr>
          <a:xfrm flipH="1">
            <a:off x="5859145" y="3727378"/>
            <a:ext cx="241300" cy="88900"/>
          </a:xfrm>
          <a:prstGeom prst="line">
            <a:avLst/>
          </a:prstGeom>
          <a:ln w="12700">
            <a:prstDash val="sysDot"/>
          </a:ln>
        </p:spPr>
        <p:style>
          <a:lnRef idx="1">
            <a:schemeClr val="dk1"/>
          </a:lnRef>
          <a:fillRef idx="0">
            <a:schemeClr val="dk1"/>
          </a:fillRef>
          <a:effectRef idx="0">
            <a:schemeClr val="dk1"/>
          </a:effectRef>
          <a:fontRef idx="minor">
            <a:schemeClr val="tx1"/>
          </a:fontRef>
        </p:style>
      </p:cxnSp>
      <p:sp>
        <p:nvSpPr>
          <p:cNvPr id="40" name="Line 35"/>
          <p:cNvSpPr>
            <a:spLocks noChangeShapeType="1"/>
          </p:cNvSpPr>
          <p:nvPr/>
        </p:nvSpPr>
        <p:spPr bwMode="auto">
          <a:xfrm flipV="1">
            <a:off x="7259960" y="3000304"/>
            <a:ext cx="0" cy="380999"/>
          </a:xfrm>
          <a:prstGeom prst="line">
            <a:avLst/>
          </a:prstGeom>
          <a:noFill/>
          <a:ln w="12700">
            <a:solidFill>
              <a:srgbClr val="0000FF"/>
            </a:solidFill>
            <a:round/>
            <a:headEnd/>
            <a:tailEnd type="triangle" w="med" len="med"/>
          </a:ln>
          <a:effectLst/>
        </p:spPr>
        <p:txBody>
          <a:bodyPr wrap="none" lIns="92075" tIns="46038" rIns="92075" bIns="46038" anchor="ctr"/>
          <a:lstStyle/>
          <a:p>
            <a:pPr>
              <a:lnSpc>
                <a:spcPts val="250"/>
              </a:lnSpc>
              <a:spcBef>
                <a:spcPts val="600"/>
              </a:spcBef>
            </a:pPr>
            <a:endParaRPr lang="ja-JP" altLang="en-US" sz="800"/>
          </a:p>
        </p:txBody>
      </p:sp>
      <p:sp>
        <p:nvSpPr>
          <p:cNvPr id="41" name="Rectangle 33"/>
          <p:cNvSpPr>
            <a:spLocks noChangeArrowheads="1"/>
          </p:cNvSpPr>
          <p:nvPr/>
        </p:nvSpPr>
        <p:spPr bwMode="auto">
          <a:xfrm rot="16200000">
            <a:off x="6613045" y="3875485"/>
            <a:ext cx="1296988" cy="140348"/>
          </a:xfrm>
          <a:prstGeom prst="rect">
            <a:avLst/>
          </a:prstGeom>
          <a:solidFill>
            <a:srgbClr val="FFFF99"/>
          </a:solidFill>
          <a:ln w="12700">
            <a:solidFill>
              <a:schemeClr val="tx1"/>
            </a:solidFill>
            <a:miter lim="800000"/>
            <a:headEnd/>
            <a:tailEnd/>
          </a:ln>
          <a:effectLst>
            <a:outerShdw blurRad="50800" dist="38100" dir="2700000" algn="tl" rotWithShape="0">
              <a:prstClr val="black">
                <a:alpha val="40000"/>
              </a:prstClr>
            </a:outerShdw>
          </a:effectLst>
        </p:spPr>
        <p:txBody>
          <a:bodyPr rot="10800000" wrap="none" lIns="36000" tIns="36000" rIns="36000" bIns="36000" anchor="ctr" anchorCtr="1"/>
          <a:lstStyle/>
          <a:p>
            <a:pPr>
              <a:lnSpc>
                <a:spcPts val="250"/>
              </a:lnSpc>
              <a:spcBef>
                <a:spcPts val="600"/>
              </a:spcBef>
            </a:pPr>
            <a:r>
              <a:rPr lang="en-US" altLang="ja-JP" sz="800" dirty="0" smtClean="0">
                <a:ea typeface="ＭＳ Ｐゴシック" pitchFamily="50" charset="-128"/>
              </a:rPr>
              <a:t>Normal IO</a:t>
            </a:r>
            <a:r>
              <a:rPr lang="ja-JP" altLang="en-US" sz="800" dirty="0" smtClean="0">
                <a:ea typeface="ＭＳ Ｐゴシック" pitchFamily="50" charset="-128"/>
              </a:rPr>
              <a:t> </a:t>
            </a:r>
            <a:r>
              <a:rPr lang="en-US" altLang="ja-JP" sz="800" dirty="0" smtClean="0">
                <a:ea typeface="ＭＳ Ｐゴシック" pitchFamily="50" charset="-128"/>
              </a:rPr>
              <a:t>(read)</a:t>
            </a:r>
            <a:endParaRPr lang="en-US" altLang="ja-JP" sz="800" dirty="0">
              <a:ea typeface="ＭＳ Ｐゴシック" pitchFamily="50" charset="-128"/>
            </a:endParaRPr>
          </a:p>
        </p:txBody>
      </p:sp>
      <p:sp>
        <p:nvSpPr>
          <p:cNvPr id="42" name="Rectangle 32"/>
          <p:cNvSpPr>
            <a:spLocks noChangeArrowheads="1"/>
          </p:cNvSpPr>
          <p:nvPr/>
        </p:nvSpPr>
        <p:spPr bwMode="auto">
          <a:xfrm rot="16200000">
            <a:off x="6526374" y="4023274"/>
            <a:ext cx="138747" cy="1473200"/>
          </a:xfrm>
          <a:prstGeom prst="rect">
            <a:avLst/>
          </a:prstGeom>
          <a:solidFill>
            <a:srgbClr val="FFFF99"/>
          </a:solidFill>
          <a:ln w="12700">
            <a:noFill/>
            <a:miter lim="800000"/>
            <a:headEnd/>
            <a:tailEnd/>
          </a:ln>
          <a:effectLst/>
        </p:spPr>
        <p:txBody>
          <a:bodyPr vert="eaVert" wrap="none" lIns="36000" tIns="36000" rIns="36000" bIns="36000" anchor="ctr" anchorCtr="1"/>
          <a:lstStyle/>
          <a:p>
            <a:pPr>
              <a:lnSpc>
                <a:spcPts val="250"/>
              </a:lnSpc>
              <a:spcBef>
                <a:spcPts val="600"/>
              </a:spcBef>
            </a:pPr>
            <a:endParaRPr lang="en-US" altLang="ja-JP" sz="800" dirty="0">
              <a:ea typeface="ＭＳ Ｐゴシック" pitchFamily="50" charset="-128"/>
            </a:endParaRPr>
          </a:p>
        </p:txBody>
      </p:sp>
      <p:sp>
        <p:nvSpPr>
          <p:cNvPr id="43" name="Rectangle 41"/>
          <p:cNvSpPr>
            <a:spLocks noChangeArrowheads="1"/>
          </p:cNvSpPr>
          <p:nvPr/>
        </p:nvSpPr>
        <p:spPr bwMode="auto">
          <a:xfrm rot="16200000">
            <a:off x="6137192" y="3636171"/>
            <a:ext cx="144000" cy="2252660"/>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txBody>
          <a:bodyPr vert="eaVert" wrap="none" lIns="36000" tIns="36000" rIns="36000" bIns="36000" anchor="ctr" anchorCtr="1"/>
          <a:lstStyle/>
          <a:p>
            <a:pPr>
              <a:lnSpc>
                <a:spcPts val="250"/>
              </a:lnSpc>
              <a:spcBef>
                <a:spcPts val="600"/>
              </a:spcBef>
            </a:pPr>
            <a:r>
              <a:rPr lang="en-US" altLang="ja-JP" sz="800" dirty="0" smtClean="0">
                <a:ea typeface="ＭＳ Ｐゴシック" pitchFamily="50" charset="-128"/>
              </a:rPr>
              <a:t>physical read</a:t>
            </a:r>
            <a:r>
              <a:rPr lang="ja-JP" altLang="en-US" sz="800" dirty="0" smtClean="0">
                <a:ea typeface="ＭＳ Ｐゴシック" pitchFamily="50" charset="-128"/>
              </a:rPr>
              <a:t> </a:t>
            </a:r>
            <a:r>
              <a:rPr lang="en-US" altLang="ja-JP" sz="800" dirty="0" smtClean="0">
                <a:ea typeface="ＭＳ Ｐゴシック" pitchFamily="50" charset="-128"/>
              </a:rPr>
              <a:t>total bytes</a:t>
            </a:r>
          </a:p>
        </p:txBody>
      </p:sp>
      <p:sp>
        <p:nvSpPr>
          <p:cNvPr id="44" name="Rectangle 33"/>
          <p:cNvSpPr>
            <a:spLocks noChangeArrowheads="1"/>
          </p:cNvSpPr>
          <p:nvPr/>
        </p:nvSpPr>
        <p:spPr bwMode="auto">
          <a:xfrm rot="16200000">
            <a:off x="6752745" y="3875485"/>
            <a:ext cx="1296988" cy="140348"/>
          </a:xfrm>
          <a:prstGeom prst="rect">
            <a:avLst/>
          </a:prstGeom>
          <a:solidFill>
            <a:srgbClr val="FFFF99"/>
          </a:solidFill>
          <a:ln w="12700">
            <a:solidFill>
              <a:schemeClr val="tx1"/>
            </a:solidFill>
            <a:miter lim="800000"/>
            <a:headEnd/>
            <a:tailEnd/>
          </a:ln>
          <a:effectLst>
            <a:outerShdw blurRad="50800" dist="38100" dir="2700000" algn="tl" rotWithShape="0">
              <a:prstClr val="black">
                <a:alpha val="40000"/>
              </a:prstClr>
            </a:outerShdw>
          </a:effectLst>
        </p:spPr>
        <p:txBody>
          <a:bodyPr rot="10800000" wrap="none" lIns="36000" tIns="36000" rIns="36000" bIns="36000" anchor="ctr" anchorCtr="1"/>
          <a:lstStyle/>
          <a:p>
            <a:pPr>
              <a:lnSpc>
                <a:spcPts val="250"/>
              </a:lnSpc>
              <a:spcBef>
                <a:spcPts val="600"/>
              </a:spcBef>
            </a:pPr>
            <a:r>
              <a:rPr lang="en-US" altLang="ja-JP" sz="800" dirty="0" smtClean="0">
                <a:ea typeface="ＭＳ Ｐゴシック" pitchFamily="50" charset="-128"/>
              </a:rPr>
              <a:t>Normal IO</a:t>
            </a:r>
            <a:r>
              <a:rPr lang="ja-JP" altLang="en-US" sz="800" dirty="0" smtClean="0">
                <a:ea typeface="ＭＳ Ｐゴシック" pitchFamily="50" charset="-128"/>
              </a:rPr>
              <a:t> </a:t>
            </a:r>
            <a:r>
              <a:rPr lang="en-US" altLang="ja-JP" sz="800" dirty="0" smtClean="0">
                <a:ea typeface="ＭＳ Ｐゴシック" pitchFamily="50" charset="-128"/>
              </a:rPr>
              <a:t>(write)</a:t>
            </a:r>
            <a:endParaRPr lang="en-US" altLang="ja-JP" sz="800" dirty="0">
              <a:ea typeface="ＭＳ Ｐゴシック" pitchFamily="50" charset="-128"/>
            </a:endParaRPr>
          </a:p>
        </p:txBody>
      </p:sp>
      <p:sp>
        <p:nvSpPr>
          <p:cNvPr id="45" name="Line 35"/>
          <p:cNvSpPr>
            <a:spLocks noChangeShapeType="1"/>
          </p:cNvSpPr>
          <p:nvPr/>
        </p:nvSpPr>
        <p:spPr bwMode="auto">
          <a:xfrm>
            <a:off x="7399660" y="3032055"/>
            <a:ext cx="0" cy="307974"/>
          </a:xfrm>
          <a:prstGeom prst="line">
            <a:avLst/>
          </a:prstGeom>
          <a:noFill/>
          <a:ln w="12700">
            <a:solidFill>
              <a:srgbClr val="0000FF"/>
            </a:solidFill>
            <a:round/>
            <a:headEnd/>
            <a:tailEnd type="triangle" w="med" len="med"/>
          </a:ln>
          <a:effectLst/>
        </p:spPr>
        <p:txBody>
          <a:bodyPr wrap="none" lIns="92075" tIns="46038" rIns="92075" bIns="46038" anchor="ctr"/>
          <a:lstStyle/>
          <a:p>
            <a:pPr>
              <a:lnSpc>
                <a:spcPts val="250"/>
              </a:lnSpc>
              <a:spcBef>
                <a:spcPts val="600"/>
              </a:spcBef>
            </a:pPr>
            <a:endParaRPr lang="ja-JP" altLang="en-US" sz="800"/>
          </a:p>
        </p:txBody>
      </p:sp>
      <p:sp>
        <p:nvSpPr>
          <p:cNvPr id="46" name="Rectangle 32"/>
          <p:cNvSpPr>
            <a:spLocks noChangeArrowheads="1"/>
          </p:cNvSpPr>
          <p:nvPr/>
        </p:nvSpPr>
        <p:spPr bwMode="auto">
          <a:xfrm rot="16200000">
            <a:off x="8013456" y="4016375"/>
            <a:ext cx="144000" cy="1492252"/>
          </a:xfrm>
          <a:prstGeom prst="rect">
            <a:avLst/>
          </a:prstGeom>
          <a:solidFill>
            <a:srgbClr val="FFFF99"/>
          </a:solidFill>
          <a:ln w="12700">
            <a:solidFill>
              <a:schemeClr val="tx1"/>
            </a:solidFill>
            <a:miter lim="800000"/>
            <a:headEnd/>
            <a:tailEnd/>
          </a:ln>
          <a:effectLst>
            <a:outerShdw blurRad="50800" dist="38100" dir="2700000" algn="tl" rotWithShape="0">
              <a:prstClr val="black">
                <a:alpha val="40000"/>
              </a:prstClr>
            </a:outerShdw>
          </a:effectLst>
        </p:spPr>
        <p:txBody>
          <a:bodyPr vert="eaVert" wrap="none" lIns="36000" tIns="36000" rIns="36000" bIns="36000" anchor="ctr" anchorCtr="1"/>
          <a:lstStyle/>
          <a:p>
            <a:pPr>
              <a:lnSpc>
                <a:spcPts val="250"/>
              </a:lnSpc>
              <a:spcBef>
                <a:spcPts val="600"/>
              </a:spcBef>
            </a:pPr>
            <a:r>
              <a:rPr lang="en-US" altLang="ja-JP" sz="800" dirty="0" smtClean="0">
                <a:ea typeface="ＭＳ Ｐゴシック" pitchFamily="50" charset="-128"/>
              </a:rPr>
              <a:t>physical write total bytes * 3</a:t>
            </a:r>
          </a:p>
        </p:txBody>
      </p:sp>
      <p:sp>
        <p:nvSpPr>
          <p:cNvPr id="51" name="スライド番号プレースホルダ 50"/>
          <p:cNvSpPr>
            <a:spLocks noGrp="1"/>
          </p:cNvSpPr>
          <p:nvPr>
            <p:ph type="sldNum" sz="quarter" idx="16"/>
          </p:nvPr>
        </p:nvSpPr>
        <p:spPr/>
        <p:txBody>
          <a:bodyPr/>
          <a:lstStyle/>
          <a:p>
            <a:pPr>
              <a:defRPr/>
            </a:pPr>
            <a:fld id="{B27B1E3C-9432-49E5-A460-E09A7323E94F}" type="slidenum">
              <a:rPr lang="en-US" altLang="ja-JP" smtClean="0"/>
              <a:pPr>
                <a:defRPr/>
              </a:pPr>
              <a:t>75</a:t>
            </a:fld>
            <a:endParaRPr lang="ja-JP" altLang="en-US" dirty="0"/>
          </a:p>
        </p:txBody>
      </p:sp>
      <p:sp>
        <p:nvSpPr>
          <p:cNvPr id="52" name="フッター プレースホルダ 51"/>
          <p:cNvSpPr>
            <a:spLocks noGrp="1"/>
          </p:cNvSpPr>
          <p:nvPr>
            <p:ph type="ftr" sz="quarter" idx="15"/>
          </p:nvPr>
        </p:nvSpPr>
        <p:spPr/>
        <p:txBody>
          <a:bodyPr/>
          <a:lstStyle/>
          <a:p>
            <a:pPr>
              <a:defRPr/>
            </a:pPr>
            <a:r>
              <a:rPr lang="en-US" smtClean="0"/>
              <a:t>Copyright © 2015, Oracle All rights reserved.</a:t>
            </a:r>
            <a:endParaRPr lang="en-US"/>
          </a:p>
        </p:txBody>
      </p:sp>
    </p:spTree>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7"/>
          <p:cNvSpPr>
            <a:spLocks noGrp="1" noChangeArrowheads="1"/>
          </p:cNvSpPr>
          <p:nvPr>
            <p:ph type="title"/>
          </p:nvPr>
        </p:nvSpPr>
        <p:spPr/>
        <p:txBody>
          <a:bodyPr/>
          <a:lstStyle/>
          <a:p>
            <a:r>
              <a:rPr lang="en-US" altLang="ja-JP" dirty="0" smtClean="0">
                <a:latin typeface="ＭＳ Ｐゴシック" charset="-128"/>
              </a:rPr>
              <a:t>AWR</a:t>
            </a:r>
            <a:r>
              <a:rPr lang="ja-JP" altLang="en-US" dirty="0" smtClean="0">
                <a:latin typeface="ＭＳ Ｐゴシック" charset="-128"/>
              </a:rPr>
              <a:t>レポートにおける</a:t>
            </a:r>
            <a:r>
              <a:rPr lang="en-US" altLang="ja-JP" dirty="0" err="1" smtClean="0">
                <a:latin typeface="ＭＳ Ｐゴシック" charset="-128"/>
              </a:rPr>
              <a:t>Exadata</a:t>
            </a:r>
            <a:r>
              <a:rPr lang="ja-JP" altLang="en-US" dirty="0" smtClean="0">
                <a:latin typeface="ＭＳ Ｐゴシック" charset="-128"/>
              </a:rPr>
              <a:t>特有の情報</a:t>
            </a:r>
          </a:p>
        </p:txBody>
      </p:sp>
      <p:sp>
        <p:nvSpPr>
          <p:cNvPr id="7" name="テキスト プレースホルダ 6"/>
          <p:cNvSpPr>
            <a:spLocks noGrp="1"/>
          </p:cNvSpPr>
          <p:nvPr>
            <p:ph type="body" sz="quarter" idx="13"/>
          </p:nvPr>
        </p:nvSpPr>
        <p:spPr/>
        <p:txBody>
          <a:bodyPr/>
          <a:lstStyle/>
          <a:p>
            <a:r>
              <a:rPr lang="en-US" altLang="ja-JP" dirty="0" err="1" smtClean="0"/>
              <a:t>Exadata</a:t>
            </a:r>
            <a:r>
              <a:rPr lang="ja-JP" altLang="en-US" dirty="0" smtClean="0"/>
              <a:t>による効果の算出方法</a:t>
            </a:r>
            <a:endParaRPr kumimoji="1" lang="ja-JP" altLang="en-US" dirty="0"/>
          </a:p>
        </p:txBody>
      </p:sp>
      <p:sp>
        <p:nvSpPr>
          <p:cNvPr id="110595" name="Rectangle 28"/>
          <p:cNvSpPr>
            <a:spLocks noGrp="1" noChangeArrowheads="1"/>
          </p:cNvSpPr>
          <p:nvPr>
            <p:ph idx="1"/>
          </p:nvPr>
        </p:nvSpPr>
        <p:spPr/>
        <p:txBody>
          <a:bodyPr/>
          <a:lstStyle/>
          <a:p>
            <a:r>
              <a:rPr lang="en-US" altLang="ja-JP" sz="1800" dirty="0" smtClean="0"/>
              <a:t>IO</a:t>
            </a:r>
            <a:r>
              <a:rPr lang="ja-JP" altLang="en-US" sz="1800" dirty="0" smtClean="0"/>
              <a:t>削減効果（セル・オフロード効率</a:t>
            </a:r>
            <a:r>
              <a:rPr lang="en-US" altLang="ja-JP" sz="1800" dirty="0" smtClean="0"/>
              <a:t>)</a:t>
            </a:r>
          </a:p>
          <a:p>
            <a:pPr lvl="1"/>
            <a:r>
              <a:rPr lang="en-US" altLang="ja-JP" sz="1400" dirty="0" smtClean="0">
                <a:solidFill>
                  <a:srgbClr val="FF0000"/>
                </a:solidFill>
              </a:rPr>
              <a:t>Read IO </a:t>
            </a:r>
            <a:r>
              <a:rPr lang="ja-JP" altLang="en-US" sz="1400" dirty="0" smtClean="0">
                <a:solidFill>
                  <a:srgbClr val="FF0000"/>
                </a:solidFill>
              </a:rPr>
              <a:t>に着目して算出</a:t>
            </a:r>
            <a:endParaRPr lang="en-US" altLang="ja-JP" sz="1400" dirty="0" smtClean="0">
              <a:solidFill>
                <a:srgbClr val="FF0000"/>
              </a:solidFill>
            </a:endParaRPr>
          </a:p>
          <a:p>
            <a:pPr lvl="1"/>
            <a:r>
              <a:rPr lang="ja-JP" altLang="en-US" sz="1400" dirty="0" smtClean="0">
                <a:solidFill>
                  <a:srgbClr val="FF0000"/>
                </a:solidFill>
              </a:rPr>
              <a:t>圧縮・非圧縮共通</a:t>
            </a:r>
            <a:endParaRPr lang="en-US" altLang="ja-JP" sz="1400" dirty="0" smtClean="0">
              <a:solidFill>
                <a:srgbClr val="FF0000"/>
              </a:solidFill>
            </a:endParaRPr>
          </a:p>
          <a:p>
            <a:pPr lvl="1"/>
            <a:endParaRPr lang="en-US" altLang="ja-JP" sz="1400" dirty="0" smtClean="0">
              <a:solidFill>
                <a:srgbClr val="FF0000"/>
              </a:solidFill>
            </a:endParaRPr>
          </a:p>
          <a:p>
            <a:pPr lvl="1"/>
            <a:endParaRPr lang="en-US" altLang="ja-JP" sz="1400" dirty="0" smtClean="0"/>
          </a:p>
          <a:p>
            <a:pPr lvl="1"/>
            <a:endParaRPr lang="en-US" altLang="ja-JP" sz="100" dirty="0" smtClean="0"/>
          </a:p>
          <a:p>
            <a:pPr lvl="1"/>
            <a:r>
              <a:rPr lang="en-US" altLang="ja-JP" sz="1400" dirty="0" smtClean="0"/>
              <a:t>Uncompress</a:t>
            </a:r>
            <a:r>
              <a:rPr lang="ja-JP" altLang="en-US" sz="1400" dirty="0" smtClean="0"/>
              <a:t>された状態の</a:t>
            </a:r>
            <a:r>
              <a:rPr lang="en-US" altLang="ja-JP" sz="1400" dirty="0" smtClean="0"/>
              <a:t>IO</a:t>
            </a:r>
            <a:r>
              <a:rPr lang="ja-JP" altLang="en-US" sz="1400" dirty="0" smtClean="0"/>
              <a:t>サイズ、及び</a:t>
            </a:r>
            <a:r>
              <a:rPr lang="en-US" altLang="ja-JP" sz="1400" dirty="0" smtClean="0"/>
              <a:t>storage index</a:t>
            </a:r>
            <a:r>
              <a:rPr lang="ja-JP" altLang="en-US" sz="1400" dirty="0" smtClean="0"/>
              <a:t>による</a:t>
            </a:r>
            <a:r>
              <a:rPr lang="en-US" altLang="ja-JP" sz="1400" dirty="0" smtClean="0"/>
              <a:t>IO</a:t>
            </a:r>
            <a:r>
              <a:rPr lang="ja-JP" altLang="en-US" sz="1400" dirty="0" smtClean="0"/>
              <a:t>削減サイズの合計と、</a:t>
            </a:r>
            <a:r>
              <a:rPr lang="en-US" altLang="ja-JP" sz="1400" dirty="0" smtClean="0"/>
              <a:t/>
            </a:r>
            <a:br>
              <a:rPr lang="en-US" altLang="ja-JP" sz="1400" dirty="0" smtClean="0"/>
            </a:br>
            <a:r>
              <a:rPr lang="ja-JP" altLang="en-US" sz="1400" dirty="0" smtClean="0"/>
              <a:t>実際に</a:t>
            </a:r>
            <a:r>
              <a:rPr lang="en-US" altLang="ja-JP" sz="1400" dirty="0" smtClean="0"/>
              <a:t>smart scan</a:t>
            </a:r>
            <a:r>
              <a:rPr lang="ja-JP" altLang="en-US" sz="1400" dirty="0" smtClean="0"/>
              <a:t>により</a:t>
            </a:r>
            <a:r>
              <a:rPr lang="en-US" altLang="ja-JP" sz="1400" dirty="0" smtClean="0"/>
              <a:t>DB</a:t>
            </a:r>
            <a:r>
              <a:rPr lang="ja-JP" altLang="en-US" sz="1400" dirty="0" smtClean="0"/>
              <a:t>サーバに転送された</a:t>
            </a:r>
            <a:r>
              <a:rPr lang="en-US" altLang="ja-JP" sz="1400" dirty="0" smtClean="0"/>
              <a:t>IO</a:t>
            </a:r>
            <a:r>
              <a:rPr lang="ja-JP" altLang="en-US" sz="1400" dirty="0" smtClean="0"/>
              <a:t>サイズとの割合を算出</a:t>
            </a:r>
            <a:endParaRPr lang="en-US" altLang="ja-JP" sz="1600" dirty="0" smtClean="0"/>
          </a:p>
          <a:p>
            <a:pPr lvl="1"/>
            <a:endParaRPr lang="en-US" altLang="ja-JP" sz="1400" dirty="0" smtClean="0"/>
          </a:p>
        </p:txBody>
      </p:sp>
      <p:sp>
        <p:nvSpPr>
          <p:cNvPr id="51" name="正方形/長方形 23"/>
          <p:cNvSpPr>
            <a:spLocks noChangeArrowheads="1"/>
          </p:cNvSpPr>
          <p:nvPr/>
        </p:nvSpPr>
        <p:spPr bwMode="auto">
          <a:xfrm>
            <a:off x="982413" y="2324653"/>
            <a:ext cx="7413441" cy="561774"/>
          </a:xfrm>
          <a:prstGeom prst="rect">
            <a:avLst/>
          </a:prstGeom>
          <a:solidFill>
            <a:srgbClr val="FFFFCC"/>
          </a:solidFill>
          <a:ln w="9525" algn="ctr">
            <a:solidFill>
              <a:srgbClr val="FFC000"/>
            </a:solidFill>
            <a:round/>
            <a:headEnd/>
            <a:tailEnd/>
          </a:ln>
        </p:spPr>
        <p:txBody>
          <a:bodyPr wrap="none" lIns="36000" tIns="46038" rIns="36000" bIns="46038" anchor="ctr"/>
          <a:lstStyle/>
          <a:p>
            <a:pPr algn="ctr"/>
            <a:r>
              <a:rPr lang="en-US" altLang="ja-JP" sz="1400" dirty="0" smtClean="0"/>
              <a:t>[ 1 - {(cell physical IO interconnect bytes returned by smart scan)</a:t>
            </a:r>
          </a:p>
          <a:p>
            <a:pPr algn="ctr"/>
            <a:r>
              <a:rPr lang="en-US" altLang="ja-JP" sz="1400" dirty="0" smtClean="0"/>
              <a:t>/ (cell IO uncompressed bytes + cell physical IO bytes saved by storage index)} ] * 100</a:t>
            </a:r>
            <a:endParaRPr lang="ja-JP" altLang="en-US" sz="1050" dirty="0" smtClean="0">
              <a:ea typeface="HGP創英角ｺﾞｼｯｸUB" pitchFamily="50" charset="-128"/>
            </a:endParaRPr>
          </a:p>
        </p:txBody>
      </p:sp>
      <p:sp>
        <p:nvSpPr>
          <p:cNvPr id="52" name="Rectangle 6"/>
          <p:cNvSpPr>
            <a:spLocks noChangeArrowheads="1"/>
          </p:cNvSpPr>
          <p:nvPr/>
        </p:nvSpPr>
        <p:spPr bwMode="auto">
          <a:xfrm>
            <a:off x="5015297" y="3470626"/>
            <a:ext cx="3904153" cy="124423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36000" tIns="36000" rIns="36000" bIns="36000"/>
          <a:lstStyle/>
          <a:p>
            <a:pPr algn="l">
              <a:lnSpc>
                <a:spcPct val="100000"/>
              </a:lnSpc>
            </a:pPr>
            <a:r>
              <a:rPr lang="en-US" altLang="ja-JP" sz="900" b="1" dirty="0" smtClean="0">
                <a:ea typeface="ＭＳ Ｐゴシック" pitchFamily="50" charset="-128"/>
              </a:rPr>
              <a:t>Storage Servers</a:t>
            </a:r>
            <a:endParaRPr lang="en-US" altLang="ja-JP" sz="900" b="1" dirty="0">
              <a:ea typeface="ＭＳ Ｐゴシック" pitchFamily="50" charset="-128"/>
            </a:endParaRPr>
          </a:p>
        </p:txBody>
      </p:sp>
      <p:sp>
        <p:nvSpPr>
          <p:cNvPr id="53" name="Rectangle 25"/>
          <p:cNvSpPr>
            <a:spLocks noChangeArrowheads="1"/>
          </p:cNvSpPr>
          <p:nvPr/>
        </p:nvSpPr>
        <p:spPr bwMode="auto">
          <a:xfrm rot="16200000">
            <a:off x="5280408" y="3925288"/>
            <a:ext cx="426720" cy="776600"/>
          </a:xfrm>
          <a:prstGeom prst="rect">
            <a:avLst/>
          </a:prstGeom>
          <a:solidFill>
            <a:srgbClr val="CCFFFF">
              <a:alpha val="50000"/>
            </a:srgbClr>
          </a:solidFill>
          <a:ln w="12700">
            <a:solidFill>
              <a:schemeClr val="tx1"/>
            </a:solidFill>
            <a:miter lim="800000"/>
            <a:headEnd/>
            <a:tailEnd/>
          </a:ln>
          <a:effectLst>
            <a:outerShdw blurRad="50800" dist="38100" dir="2700000" algn="tl" rotWithShape="0">
              <a:prstClr val="black">
                <a:alpha val="40000"/>
              </a:prstClr>
            </a:outerShdw>
          </a:effectLst>
        </p:spPr>
        <p:txBody>
          <a:bodyPr vert="eaVert" wrap="none" lIns="36000" tIns="36000" rIns="36000" bIns="36000" anchor="b"/>
          <a:lstStyle/>
          <a:p>
            <a:pPr>
              <a:lnSpc>
                <a:spcPts val="300"/>
              </a:lnSpc>
              <a:spcBef>
                <a:spcPts val="600"/>
              </a:spcBef>
            </a:pPr>
            <a:r>
              <a:rPr lang="en-US" altLang="ja-JP" sz="800" dirty="0">
                <a:ea typeface="ＭＳ Ｐゴシック" pitchFamily="50" charset="-128"/>
              </a:rPr>
              <a:t>cell physical IO</a:t>
            </a:r>
          </a:p>
          <a:p>
            <a:pPr>
              <a:lnSpc>
                <a:spcPts val="300"/>
              </a:lnSpc>
              <a:spcBef>
                <a:spcPts val="600"/>
              </a:spcBef>
            </a:pPr>
            <a:r>
              <a:rPr lang="en-US" altLang="ja-JP" sz="800" dirty="0">
                <a:ea typeface="ＭＳ Ｐゴシック" pitchFamily="50" charset="-128"/>
              </a:rPr>
              <a:t>bytes saved by</a:t>
            </a:r>
          </a:p>
          <a:p>
            <a:pPr>
              <a:lnSpc>
                <a:spcPts val="300"/>
              </a:lnSpc>
              <a:spcBef>
                <a:spcPts val="600"/>
              </a:spcBef>
            </a:pPr>
            <a:r>
              <a:rPr lang="en-US" altLang="ja-JP" sz="800" dirty="0">
                <a:ea typeface="ＭＳ Ｐゴシック" pitchFamily="50" charset="-128"/>
              </a:rPr>
              <a:t>storage index</a:t>
            </a:r>
          </a:p>
        </p:txBody>
      </p:sp>
      <p:sp>
        <p:nvSpPr>
          <p:cNvPr id="54" name="Rectangle 37"/>
          <p:cNvSpPr>
            <a:spLocks noChangeArrowheads="1"/>
          </p:cNvSpPr>
          <p:nvPr/>
        </p:nvSpPr>
        <p:spPr bwMode="auto">
          <a:xfrm rot="16200000">
            <a:off x="6456428" y="3246785"/>
            <a:ext cx="426720" cy="1092840"/>
          </a:xfrm>
          <a:prstGeom prst="rect">
            <a:avLst/>
          </a:prstGeom>
          <a:solidFill>
            <a:srgbClr val="FFFF99"/>
          </a:solidFill>
          <a:ln w="12700">
            <a:solidFill>
              <a:schemeClr val="tx1"/>
            </a:solidFill>
            <a:miter lim="800000"/>
            <a:headEnd/>
            <a:tailEnd/>
          </a:ln>
          <a:effectLst>
            <a:outerShdw blurRad="50800" dist="38100" dir="2700000" algn="tl" rotWithShape="0">
              <a:prstClr val="black">
                <a:alpha val="40000"/>
              </a:prstClr>
            </a:outerShdw>
          </a:effectLst>
        </p:spPr>
        <p:txBody>
          <a:bodyPr vert="eaVert" wrap="none" lIns="36000" tIns="36000" rIns="36000" bIns="36000" anchor="ctr" anchorCtr="1"/>
          <a:lstStyle/>
          <a:p>
            <a:pPr>
              <a:lnSpc>
                <a:spcPts val="300"/>
              </a:lnSpc>
              <a:spcBef>
                <a:spcPts val="600"/>
              </a:spcBef>
            </a:pPr>
            <a:r>
              <a:rPr lang="en-US" altLang="ja-JP" sz="800" dirty="0">
                <a:ea typeface="ＭＳ Ｐゴシック" pitchFamily="50" charset="-128"/>
              </a:rPr>
              <a:t>cell physical IO</a:t>
            </a:r>
          </a:p>
          <a:p>
            <a:pPr>
              <a:lnSpc>
                <a:spcPts val="300"/>
              </a:lnSpc>
              <a:spcBef>
                <a:spcPts val="600"/>
              </a:spcBef>
            </a:pPr>
            <a:r>
              <a:rPr lang="en-US" altLang="ja-JP" sz="800" dirty="0">
                <a:ea typeface="ＭＳ Ｐゴシック" pitchFamily="50" charset="-128"/>
              </a:rPr>
              <a:t>interconnect bytes</a:t>
            </a:r>
          </a:p>
          <a:p>
            <a:pPr>
              <a:lnSpc>
                <a:spcPts val="300"/>
              </a:lnSpc>
              <a:spcBef>
                <a:spcPts val="600"/>
              </a:spcBef>
            </a:pPr>
            <a:r>
              <a:rPr lang="en-US" altLang="ja-JP" sz="800" dirty="0">
                <a:ea typeface="ＭＳ Ｐゴシック" pitchFamily="50" charset="-128"/>
              </a:rPr>
              <a:t>returned </a:t>
            </a:r>
            <a:r>
              <a:rPr lang="en-US" altLang="ja-JP" sz="800" dirty="0" smtClean="0">
                <a:ea typeface="ＭＳ Ｐゴシック" pitchFamily="50" charset="-128"/>
              </a:rPr>
              <a:t>by smart </a:t>
            </a:r>
            <a:r>
              <a:rPr lang="en-US" altLang="ja-JP" sz="800" dirty="0">
                <a:ea typeface="ＭＳ Ｐゴシック" pitchFamily="50" charset="-128"/>
              </a:rPr>
              <a:t>scan</a:t>
            </a:r>
            <a:endParaRPr lang="ja-JP" altLang="en-US" sz="800" dirty="0">
              <a:ea typeface="ＭＳ Ｐゴシック" pitchFamily="50" charset="-128"/>
            </a:endParaRPr>
          </a:p>
        </p:txBody>
      </p:sp>
      <p:sp>
        <p:nvSpPr>
          <p:cNvPr id="55" name="Rectangle 32"/>
          <p:cNvSpPr>
            <a:spLocks noChangeArrowheads="1"/>
          </p:cNvSpPr>
          <p:nvPr/>
        </p:nvSpPr>
        <p:spPr bwMode="auto">
          <a:xfrm rot="16200000">
            <a:off x="6335461" y="3646836"/>
            <a:ext cx="426720" cy="1333502"/>
          </a:xfrm>
          <a:prstGeom prst="rect">
            <a:avLst/>
          </a:prstGeom>
          <a:solidFill>
            <a:srgbClr val="FFFF99"/>
          </a:solidFill>
          <a:ln w="12700">
            <a:solidFill>
              <a:schemeClr val="tx1"/>
            </a:solidFill>
            <a:miter lim="800000"/>
            <a:headEnd/>
            <a:tailEnd/>
          </a:ln>
          <a:effectLst>
            <a:outerShdw blurRad="50800" dist="38100" dir="2700000" algn="tl" rotWithShape="0">
              <a:prstClr val="black">
                <a:alpha val="40000"/>
              </a:prstClr>
            </a:outerShdw>
          </a:effectLst>
        </p:spPr>
        <p:txBody>
          <a:bodyPr vert="eaVert" wrap="none" lIns="36000" tIns="36000" rIns="36000" bIns="36000" anchor="ctr" anchorCtr="1"/>
          <a:lstStyle/>
          <a:p>
            <a:pPr>
              <a:lnSpc>
                <a:spcPts val="300"/>
              </a:lnSpc>
              <a:spcBef>
                <a:spcPts val="600"/>
              </a:spcBef>
            </a:pPr>
            <a:r>
              <a:rPr lang="en-US" altLang="ja-JP" sz="800" dirty="0">
                <a:ea typeface="ＭＳ Ｐゴシック" pitchFamily="50" charset="-128"/>
              </a:rPr>
              <a:t>cell </a:t>
            </a:r>
            <a:r>
              <a:rPr lang="en-US" altLang="ja-JP" sz="800" dirty="0" smtClean="0">
                <a:ea typeface="ＭＳ Ｐゴシック" pitchFamily="50" charset="-128"/>
              </a:rPr>
              <a:t>IO </a:t>
            </a:r>
          </a:p>
          <a:p>
            <a:pPr>
              <a:lnSpc>
                <a:spcPts val="300"/>
              </a:lnSpc>
              <a:spcBef>
                <a:spcPts val="600"/>
              </a:spcBef>
            </a:pPr>
            <a:r>
              <a:rPr lang="en-US" altLang="ja-JP" sz="800" dirty="0" smtClean="0">
                <a:ea typeface="ＭＳ Ｐゴシック" pitchFamily="50" charset="-128"/>
              </a:rPr>
              <a:t>Uncompressed bytes</a:t>
            </a:r>
            <a:endParaRPr lang="en-US" altLang="ja-JP" sz="800" dirty="0">
              <a:ea typeface="ＭＳ Ｐゴシック" pitchFamily="50" charset="-128"/>
            </a:endParaRPr>
          </a:p>
        </p:txBody>
      </p:sp>
      <p:cxnSp>
        <p:nvCxnSpPr>
          <p:cNvPr id="56" name="直線コネクタ 55"/>
          <p:cNvCxnSpPr/>
          <p:nvPr/>
        </p:nvCxnSpPr>
        <p:spPr>
          <a:xfrm flipH="1">
            <a:off x="5882068" y="4010375"/>
            <a:ext cx="241300" cy="88900"/>
          </a:xfrm>
          <a:prstGeom prst="line">
            <a:avLst/>
          </a:prstGeom>
          <a:ln w="12700">
            <a:prstDash val="sysDot"/>
          </a:ln>
        </p:spPr>
        <p:style>
          <a:lnRef idx="1">
            <a:schemeClr val="dk1"/>
          </a:lnRef>
          <a:fillRef idx="0">
            <a:schemeClr val="dk1"/>
          </a:fillRef>
          <a:effectRef idx="0">
            <a:schemeClr val="dk1"/>
          </a:effectRef>
          <a:fontRef idx="minor">
            <a:schemeClr val="tx1"/>
          </a:fontRef>
        </p:style>
      </p:cxnSp>
      <p:sp>
        <p:nvSpPr>
          <p:cNvPr id="58" name="Rectangle 32"/>
          <p:cNvSpPr>
            <a:spLocks noChangeArrowheads="1"/>
          </p:cNvSpPr>
          <p:nvPr/>
        </p:nvSpPr>
        <p:spPr bwMode="auto">
          <a:xfrm rot="16200000">
            <a:off x="5941841" y="3260644"/>
            <a:ext cx="426720" cy="2108412"/>
          </a:xfrm>
          <a:prstGeom prst="rect">
            <a:avLst/>
          </a:prstGeom>
          <a:noFill/>
          <a:ln>
            <a:headEnd/>
            <a:tailEnd/>
          </a:ln>
        </p:spPr>
        <p:style>
          <a:lnRef idx="2">
            <a:schemeClr val="accent1"/>
          </a:lnRef>
          <a:fillRef idx="1">
            <a:schemeClr val="lt1"/>
          </a:fillRef>
          <a:effectRef idx="0">
            <a:schemeClr val="accent1"/>
          </a:effectRef>
          <a:fontRef idx="minor">
            <a:schemeClr val="dk1"/>
          </a:fontRef>
        </p:style>
        <p:txBody>
          <a:bodyPr vert="eaVert" wrap="none" lIns="36000" tIns="36000" rIns="36000" bIns="36000" anchor="ctr" anchorCtr="1"/>
          <a:lstStyle/>
          <a:p>
            <a:pPr>
              <a:lnSpc>
                <a:spcPct val="100000"/>
              </a:lnSpc>
            </a:pPr>
            <a:endParaRPr lang="en-US" altLang="ja-JP" sz="800" dirty="0">
              <a:ea typeface="ＭＳ Ｐゴシック" pitchFamily="50" charset="-128"/>
            </a:endParaRPr>
          </a:p>
        </p:txBody>
      </p:sp>
      <p:sp>
        <p:nvSpPr>
          <p:cNvPr id="59" name="右矢印 58"/>
          <p:cNvSpPr/>
          <p:nvPr/>
        </p:nvSpPr>
        <p:spPr>
          <a:xfrm>
            <a:off x="5100992" y="3934050"/>
            <a:ext cx="970385" cy="13846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71"/>
          <p:cNvSpPr txBox="1">
            <a:spLocks noChangeArrowheads="1"/>
          </p:cNvSpPr>
          <p:nvPr/>
        </p:nvSpPr>
        <p:spPr bwMode="auto">
          <a:xfrm>
            <a:off x="4141249" y="3662234"/>
            <a:ext cx="2119357" cy="307777"/>
          </a:xfrm>
          <a:prstGeom prst="rect">
            <a:avLst/>
          </a:prstGeom>
          <a:noFill/>
          <a:ln w="9525">
            <a:noFill/>
            <a:miter lim="800000"/>
            <a:headEnd/>
            <a:tailEnd/>
          </a:ln>
        </p:spPr>
        <p:txBody>
          <a:bodyPr wrap="square">
            <a:spAutoFit/>
          </a:bodyPr>
          <a:lstStyle/>
          <a:p>
            <a:r>
              <a:rPr kumimoji="1" lang="en-US" altLang="ja-JP" sz="1400" dirty="0" smtClean="0">
                <a:solidFill>
                  <a:srgbClr val="FF0000"/>
                </a:solidFill>
                <a:latin typeface="ＭＳ Ｐゴシック" charset="-128"/>
              </a:rPr>
              <a:t>IO</a:t>
            </a:r>
            <a:r>
              <a:rPr kumimoji="1" lang="ja-JP" altLang="en-US" sz="1400" dirty="0" smtClean="0">
                <a:solidFill>
                  <a:srgbClr val="FF0000"/>
                </a:solidFill>
                <a:latin typeface="ＭＳ Ｐゴシック" charset="-128"/>
              </a:rPr>
              <a:t>削減効果</a:t>
            </a:r>
            <a:endParaRPr kumimoji="1" lang="ja-JP" altLang="en-US" sz="1400" dirty="0">
              <a:solidFill>
                <a:srgbClr val="FF0000"/>
              </a:solidFill>
              <a:latin typeface="ＭＳ Ｐゴシック" charset="-128"/>
            </a:endParaRPr>
          </a:p>
        </p:txBody>
      </p:sp>
      <p:sp>
        <p:nvSpPr>
          <p:cNvPr id="14" name="スライド番号プレースホルダ 13"/>
          <p:cNvSpPr>
            <a:spLocks noGrp="1"/>
          </p:cNvSpPr>
          <p:nvPr>
            <p:ph type="sldNum" sz="quarter" idx="16"/>
          </p:nvPr>
        </p:nvSpPr>
        <p:spPr/>
        <p:txBody>
          <a:bodyPr/>
          <a:lstStyle/>
          <a:p>
            <a:pPr>
              <a:defRPr/>
            </a:pPr>
            <a:fld id="{B27B1E3C-9432-49E5-A460-E09A7323E94F}" type="slidenum">
              <a:rPr lang="en-US" altLang="ja-JP" smtClean="0"/>
              <a:pPr>
                <a:defRPr/>
              </a:pPr>
              <a:t>76</a:t>
            </a:fld>
            <a:endParaRPr lang="ja-JP" altLang="en-US" dirty="0"/>
          </a:p>
        </p:txBody>
      </p:sp>
      <p:sp>
        <p:nvSpPr>
          <p:cNvPr id="15" name="フッター プレースホルダ 14"/>
          <p:cNvSpPr>
            <a:spLocks noGrp="1"/>
          </p:cNvSpPr>
          <p:nvPr>
            <p:ph type="ftr" sz="quarter" idx="15"/>
          </p:nvPr>
        </p:nvSpPr>
        <p:spPr/>
        <p:txBody>
          <a:bodyPr/>
          <a:lstStyle/>
          <a:p>
            <a:pPr>
              <a:defRPr/>
            </a:pPr>
            <a:r>
              <a:rPr lang="en-US" smtClean="0"/>
              <a:t>Copyright © 2015, Oracle All rights reserved.</a:t>
            </a:r>
            <a:endParaRPr lang="en-US"/>
          </a:p>
        </p:txBody>
      </p:sp>
    </p:spTree>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7"/>
          <p:cNvSpPr>
            <a:spLocks noGrp="1" noChangeArrowheads="1"/>
          </p:cNvSpPr>
          <p:nvPr>
            <p:ph type="title"/>
          </p:nvPr>
        </p:nvSpPr>
        <p:spPr/>
        <p:txBody>
          <a:bodyPr/>
          <a:lstStyle/>
          <a:p>
            <a:r>
              <a:rPr lang="en-US" altLang="ja-JP" dirty="0" smtClean="0">
                <a:latin typeface="ＭＳ Ｐゴシック" charset="-128"/>
              </a:rPr>
              <a:t>AWR</a:t>
            </a:r>
            <a:r>
              <a:rPr lang="ja-JP" altLang="en-US" dirty="0" smtClean="0">
                <a:latin typeface="ＭＳ Ｐゴシック" charset="-128"/>
              </a:rPr>
              <a:t>レポートにおける</a:t>
            </a:r>
            <a:r>
              <a:rPr lang="en-US" altLang="ja-JP" dirty="0" err="1" smtClean="0">
                <a:latin typeface="ＭＳ Ｐゴシック" charset="-128"/>
              </a:rPr>
              <a:t>Exadata</a:t>
            </a:r>
            <a:r>
              <a:rPr lang="ja-JP" altLang="en-US" dirty="0" smtClean="0">
                <a:latin typeface="ＭＳ Ｐゴシック" charset="-128"/>
              </a:rPr>
              <a:t>特有の情報</a:t>
            </a:r>
          </a:p>
        </p:txBody>
      </p:sp>
      <p:sp>
        <p:nvSpPr>
          <p:cNvPr id="7" name="テキスト プレースホルダ 6"/>
          <p:cNvSpPr>
            <a:spLocks noGrp="1"/>
          </p:cNvSpPr>
          <p:nvPr>
            <p:ph type="body" sz="quarter" idx="13"/>
          </p:nvPr>
        </p:nvSpPr>
        <p:spPr/>
        <p:txBody>
          <a:bodyPr/>
          <a:lstStyle/>
          <a:p>
            <a:r>
              <a:rPr lang="en-US" altLang="ja-JP" dirty="0" err="1" smtClean="0"/>
              <a:t>Exadata</a:t>
            </a:r>
            <a:r>
              <a:rPr lang="ja-JP" altLang="en-US" dirty="0" smtClean="0"/>
              <a:t>による効果の算出方法</a:t>
            </a:r>
            <a:endParaRPr kumimoji="1" lang="ja-JP" altLang="en-US" dirty="0"/>
          </a:p>
        </p:txBody>
      </p:sp>
      <p:sp>
        <p:nvSpPr>
          <p:cNvPr id="110595" name="Rectangle 28"/>
          <p:cNvSpPr>
            <a:spLocks noGrp="1" noChangeArrowheads="1"/>
          </p:cNvSpPr>
          <p:nvPr>
            <p:ph idx="1"/>
          </p:nvPr>
        </p:nvSpPr>
        <p:spPr/>
        <p:txBody>
          <a:bodyPr/>
          <a:lstStyle/>
          <a:p>
            <a:r>
              <a:rPr lang="en-US" altLang="ja-JP" sz="1800" dirty="0" smtClean="0"/>
              <a:t>Storage Index</a:t>
            </a:r>
            <a:r>
              <a:rPr lang="ja-JP" altLang="en-US" sz="1800" dirty="0" smtClean="0"/>
              <a:t>による</a:t>
            </a:r>
            <a:r>
              <a:rPr lang="en-US" altLang="ja-JP" sz="1800" dirty="0" smtClean="0"/>
              <a:t>Disk IO</a:t>
            </a:r>
            <a:r>
              <a:rPr lang="ja-JP" altLang="en-US" sz="1800" dirty="0" smtClean="0"/>
              <a:t>削減効果</a:t>
            </a:r>
            <a:endParaRPr lang="en-US" altLang="ja-JP" sz="1800" dirty="0" smtClean="0"/>
          </a:p>
          <a:p>
            <a:pPr lvl="1"/>
            <a:r>
              <a:rPr lang="ja-JP" altLang="en-US" sz="1400" dirty="0" smtClean="0">
                <a:solidFill>
                  <a:srgbClr val="FF0000"/>
                </a:solidFill>
              </a:rPr>
              <a:t>圧縮・非圧縮共通</a:t>
            </a:r>
            <a:endParaRPr lang="en-US" altLang="ja-JP" sz="1400" dirty="0" smtClean="0">
              <a:solidFill>
                <a:srgbClr val="FF0000"/>
              </a:solidFill>
            </a:endParaRPr>
          </a:p>
          <a:p>
            <a:pPr lvl="1"/>
            <a:endParaRPr lang="en-US" altLang="ja-JP" sz="1400" dirty="0" smtClean="0">
              <a:solidFill>
                <a:srgbClr val="FF0000"/>
              </a:solidFill>
            </a:endParaRPr>
          </a:p>
          <a:p>
            <a:pPr lvl="1"/>
            <a:endParaRPr lang="en-US" altLang="ja-JP" sz="1400" dirty="0" smtClean="0">
              <a:solidFill>
                <a:srgbClr val="FF0000"/>
              </a:solidFill>
            </a:endParaRPr>
          </a:p>
          <a:p>
            <a:pPr lvl="1"/>
            <a:endParaRPr lang="en-US" altLang="ja-JP" sz="100" dirty="0" smtClean="0"/>
          </a:p>
          <a:p>
            <a:pPr lvl="1"/>
            <a:r>
              <a:rPr lang="ja-JP" altLang="en-US" sz="1400" dirty="0" smtClean="0"/>
              <a:t>全体の読み込みサイズに対して</a:t>
            </a:r>
            <a:r>
              <a:rPr lang="en-US" altLang="ja-JP" sz="1400" dirty="0" err="1" smtClean="0"/>
              <a:t>StorageIndex</a:t>
            </a:r>
            <a:r>
              <a:rPr lang="ja-JP" altLang="en-US" sz="1400" dirty="0" smtClean="0"/>
              <a:t>で削減できた割合を算出</a:t>
            </a:r>
            <a:endParaRPr lang="en-US" altLang="ja-JP" sz="1400" dirty="0" smtClean="0"/>
          </a:p>
          <a:p>
            <a:pPr lvl="1"/>
            <a:endParaRPr lang="en-US" altLang="ja-JP" sz="1600" dirty="0" smtClean="0"/>
          </a:p>
          <a:p>
            <a:pPr lvl="1"/>
            <a:endParaRPr lang="en-US" altLang="ja-JP" sz="1400" dirty="0" smtClean="0"/>
          </a:p>
        </p:txBody>
      </p:sp>
      <p:sp>
        <p:nvSpPr>
          <p:cNvPr id="15" name="正方形/長方形 23"/>
          <p:cNvSpPr>
            <a:spLocks noChangeArrowheads="1"/>
          </p:cNvSpPr>
          <p:nvPr/>
        </p:nvSpPr>
        <p:spPr bwMode="auto">
          <a:xfrm>
            <a:off x="974856" y="2069900"/>
            <a:ext cx="7413441" cy="561774"/>
          </a:xfrm>
          <a:prstGeom prst="rect">
            <a:avLst/>
          </a:prstGeom>
          <a:solidFill>
            <a:srgbClr val="FFFFCC"/>
          </a:solidFill>
          <a:ln w="9525" algn="ctr">
            <a:solidFill>
              <a:srgbClr val="FFC000"/>
            </a:solidFill>
            <a:round/>
            <a:headEnd/>
            <a:tailEnd/>
          </a:ln>
        </p:spPr>
        <p:txBody>
          <a:bodyPr wrap="none" lIns="36000" tIns="46038" rIns="36000" bIns="46038" anchor="ctr"/>
          <a:lstStyle/>
          <a:p>
            <a:pPr algn="ctr"/>
            <a:r>
              <a:rPr lang="en-US" altLang="ja-JP" sz="1400" dirty="0" smtClean="0"/>
              <a:t>(cell physical IO bytes saved by storage index / physical read total bytes) * 100</a:t>
            </a:r>
          </a:p>
        </p:txBody>
      </p:sp>
      <p:sp>
        <p:nvSpPr>
          <p:cNvPr id="16" name="Rectangle 41"/>
          <p:cNvSpPr>
            <a:spLocks noChangeArrowheads="1"/>
          </p:cNvSpPr>
          <p:nvPr/>
        </p:nvSpPr>
        <p:spPr bwMode="auto">
          <a:xfrm rot="16200000">
            <a:off x="7402272" y="2918855"/>
            <a:ext cx="144000" cy="2872740"/>
          </a:xfrm>
          <a:prstGeom prst="rect">
            <a:avLst/>
          </a:prstGeom>
          <a:solidFill>
            <a:srgbClr val="FFFF99"/>
          </a:solidFill>
          <a:ln w="12700">
            <a:noFill/>
            <a:miter lim="800000"/>
            <a:headEnd/>
            <a:tailEnd/>
          </a:ln>
          <a:effectLst/>
        </p:spPr>
        <p:txBody>
          <a:bodyPr vert="eaVert" wrap="none" lIns="36000" tIns="36000" rIns="36000" bIns="36000" anchor="ctr" anchorCtr="1"/>
          <a:lstStyle/>
          <a:p>
            <a:endParaRPr lang="en-US" altLang="ja-JP" sz="800" dirty="0" smtClean="0">
              <a:ea typeface="ＭＳ Ｐゴシック" pitchFamily="50" charset="-128"/>
            </a:endParaRPr>
          </a:p>
        </p:txBody>
      </p:sp>
      <p:sp>
        <p:nvSpPr>
          <p:cNvPr id="17" name="Rectangle 6"/>
          <p:cNvSpPr>
            <a:spLocks noChangeArrowheads="1"/>
          </p:cNvSpPr>
          <p:nvPr/>
        </p:nvSpPr>
        <p:spPr bwMode="auto">
          <a:xfrm>
            <a:off x="5067304" y="3143722"/>
            <a:ext cx="3904153" cy="133779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36000" tIns="36000" rIns="36000" bIns="36000"/>
          <a:lstStyle/>
          <a:p>
            <a:pPr algn="l">
              <a:lnSpc>
                <a:spcPct val="100000"/>
              </a:lnSpc>
            </a:pPr>
            <a:r>
              <a:rPr lang="en-US" altLang="ja-JP" sz="900" b="1" dirty="0" smtClean="0">
                <a:ea typeface="ＭＳ Ｐゴシック" pitchFamily="50" charset="-128"/>
              </a:rPr>
              <a:t>Storage Servers</a:t>
            </a:r>
            <a:endParaRPr lang="en-US" altLang="ja-JP" sz="900" b="1" dirty="0">
              <a:ea typeface="ＭＳ Ｐゴシック" pitchFamily="50" charset="-128"/>
            </a:endParaRPr>
          </a:p>
        </p:txBody>
      </p:sp>
      <p:sp>
        <p:nvSpPr>
          <p:cNvPr id="18" name="Rectangle 23"/>
          <p:cNvSpPr>
            <a:spLocks noChangeArrowheads="1"/>
          </p:cNvSpPr>
          <p:nvPr/>
        </p:nvSpPr>
        <p:spPr bwMode="auto">
          <a:xfrm rot="16200000">
            <a:off x="5480685" y="3956681"/>
            <a:ext cx="152571" cy="798665"/>
          </a:xfrm>
          <a:prstGeom prst="rect">
            <a:avLst/>
          </a:prstGeom>
          <a:solidFill>
            <a:srgbClr val="CCFFFF">
              <a:alpha val="50000"/>
            </a:srgbClr>
          </a:solidFill>
          <a:ln w="12700">
            <a:noFill/>
            <a:miter lim="800000"/>
            <a:headEnd/>
            <a:tailEnd/>
          </a:ln>
          <a:effectLst/>
        </p:spPr>
        <p:txBody>
          <a:bodyPr vert="eaVert" wrap="none" lIns="36000" tIns="36000" rIns="36000" bIns="36000" anchor="ctr" anchorCtr="1"/>
          <a:lstStyle/>
          <a:p>
            <a:pPr>
              <a:lnSpc>
                <a:spcPct val="100000"/>
              </a:lnSpc>
            </a:pPr>
            <a:r>
              <a:rPr lang="en-US" altLang="ja-JP" sz="800" dirty="0" smtClean="0">
                <a:ea typeface="ＭＳ Ｐゴシック" pitchFamily="50" charset="-128"/>
              </a:rPr>
              <a:t>    </a:t>
            </a:r>
            <a:endParaRPr lang="en-US" altLang="ja-JP" sz="800" dirty="0">
              <a:ea typeface="ＭＳ Ｐゴシック" pitchFamily="50" charset="-128"/>
            </a:endParaRPr>
          </a:p>
        </p:txBody>
      </p:sp>
      <p:sp>
        <p:nvSpPr>
          <p:cNvPr id="19" name="Rectangle 25"/>
          <p:cNvSpPr>
            <a:spLocks noChangeArrowheads="1"/>
          </p:cNvSpPr>
          <p:nvPr/>
        </p:nvSpPr>
        <p:spPr bwMode="auto">
          <a:xfrm rot="16200000">
            <a:off x="5332415" y="3382013"/>
            <a:ext cx="426720" cy="776600"/>
          </a:xfrm>
          <a:prstGeom prst="rect">
            <a:avLst/>
          </a:prstGeom>
          <a:solidFill>
            <a:srgbClr val="CCFFFF">
              <a:alpha val="50000"/>
            </a:srgbClr>
          </a:solidFill>
          <a:ln w="12700">
            <a:solidFill>
              <a:schemeClr val="tx1"/>
            </a:solidFill>
            <a:miter lim="800000"/>
            <a:headEnd/>
            <a:tailEnd/>
          </a:ln>
          <a:effectLst>
            <a:outerShdw blurRad="50800" dist="38100" dir="2700000" algn="tl" rotWithShape="0">
              <a:prstClr val="black">
                <a:alpha val="40000"/>
              </a:prstClr>
            </a:outerShdw>
          </a:effectLst>
        </p:spPr>
        <p:txBody>
          <a:bodyPr vert="eaVert" wrap="none" lIns="36000" tIns="36000" rIns="36000" bIns="36000" anchor="b"/>
          <a:lstStyle/>
          <a:p>
            <a:pPr>
              <a:lnSpc>
                <a:spcPts val="300"/>
              </a:lnSpc>
            </a:pPr>
            <a:r>
              <a:rPr lang="en-US" altLang="ja-JP" sz="800" dirty="0">
                <a:ea typeface="ＭＳ Ｐゴシック" pitchFamily="50" charset="-128"/>
              </a:rPr>
              <a:t>cell physical IO</a:t>
            </a:r>
          </a:p>
          <a:p>
            <a:pPr>
              <a:lnSpc>
                <a:spcPts val="300"/>
              </a:lnSpc>
            </a:pPr>
            <a:r>
              <a:rPr lang="en-US" altLang="ja-JP" sz="800" dirty="0">
                <a:ea typeface="ＭＳ Ｐゴシック" pitchFamily="50" charset="-128"/>
              </a:rPr>
              <a:t>bytes saved by</a:t>
            </a:r>
          </a:p>
          <a:p>
            <a:pPr>
              <a:lnSpc>
                <a:spcPts val="300"/>
              </a:lnSpc>
            </a:pPr>
            <a:r>
              <a:rPr lang="en-US" altLang="ja-JP" sz="800" dirty="0">
                <a:ea typeface="ＭＳ Ｐゴシック" pitchFamily="50" charset="-128"/>
              </a:rPr>
              <a:t>storage index</a:t>
            </a:r>
          </a:p>
        </p:txBody>
      </p:sp>
      <p:cxnSp>
        <p:nvCxnSpPr>
          <p:cNvPr id="20" name="直線コネクタ 19"/>
          <p:cNvCxnSpPr/>
          <p:nvPr/>
        </p:nvCxnSpPr>
        <p:spPr>
          <a:xfrm>
            <a:off x="5160012" y="3999230"/>
            <a:ext cx="0" cy="249555"/>
          </a:xfrm>
          <a:prstGeom prst="line">
            <a:avLst/>
          </a:prstGeom>
          <a:ln w="12700">
            <a:prstDash val="sysDot"/>
          </a:ln>
        </p:spPr>
        <p:style>
          <a:lnRef idx="1">
            <a:schemeClr val="dk1"/>
          </a:lnRef>
          <a:fillRef idx="0">
            <a:schemeClr val="dk1"/>
          </a:fillRef>
          <a:effectRef idx="0">
            <a:schemeClr val="dk1"/>
          </a:effectRef>
          <a:fontRef idx="minor">
            <a:schemeClr val="tx1"/>
          </a:fontRef>
        </p:style>
      </p:cxnSp>
      <p:sp>
        <p:nvSpPr>
          <p:cNvPr id="21" name="Rectangle 32"/>
          <p:cNvSpPr>
            <a:spLocks noChangeArrowheads="1"/>
          </p:cNvSpPr>
          <p:nvPr/>
        </p:nvSpPr>
        <p:spPr bwMode="auto">
          <a:xfrm rot="16200000">
            <a:off x="6598688" y="3624207"/>
            <a:ext cx="152900" cy="1470632"/>
          </a:xfrm>
          <a:prstGeom prst="rect">
            <a:avLst/>
          </a:prstGeom>
          <a:solidFill>
            <a:srgbClr val="FFFF99"/>
          </a:solidFill>
          <a:ln w="12700">
            <a:noFill/>
            <a:miter lim="800000"/>
            <a:headEnd/>
            <a:tailEnd/>
          </a:ln>
          <a:effectLst/>
        </p:spPr>
        <p:txBody>
          <a:bodyPr vert="eaVert" wrap="none" lIns="36000" tIns="36000" rIns="36000" bIns="36000" anchor="ctr" anchorCtr="1"/>
          <a:lstStyle/>
          <a:p>
            <a:pPr>
              <a:lnSpc>
                <a:spcPct val="100000"/>
              </a:lnSpc>
            </a:pPr>
            <a:endParaRPr lang="en-US" altLang="ja-JP" sz="800" dirty="0">
              <a:ea typeface="ＭＳ Ｐゴシック" pitchFamily="50" charset="-128"/>
            </a:endParaRPr>
          </a:p>
        </p:txBody>
      </p:sp>
      <p:sp>
        <p:nvSpPr>
          <p:cNvPr id="22" name="Rectangle 41"/>
          <p:cNvSpPr>
            <a:spLocks noChangeArrowheads="1"/>
          </p:cNvSpPr>
          <p:nvPr/>
        </p:nvSpPr>
        <p:spPr bwMode="auto">
          <a:xfrm rot="16200000">
            <a:off x="6223797" y="3213897"/>
            <a:ext cx="146050" cy="2278056"/>
          </a:xfrm>
          <a:prstGeom prst="rect">
            <a:avLst/>
          </a:prstGeom>
          <a:noFill/>
          <a:ln w="12700">
            <a:solidFill>
              <a:schemeClr val="tx1"/>
            </a:solidFill>
            <a:miter lim="800000"/>
            <a:headEnd/>
            <a:tailEnd/>
          </a:ln>
          <a:effectLst>
            <a:outerShdw blurRad="50800" dist="38100" dir="2700000" algn="tl" rotWithShape="0">
              <a:prstClr val="black">
                <a:alpha val="40000"/>
              </a:prstClr>
            </a:outerShdw>
          </a:effectLst>
        </p:spPr>
        <p:txBody>
          <a:bodyPr vert="eaVert" wrap="none" lIns="36000" tIns="36000" rIns="36000" bIns="36000" anchor="ctr" anchorCtr="1"/>
          <a:lstStyle/>
          <a:p>
            <a:r>
              <a:rPr lang="en-US" altLang="ja-JP" sz="800" dirty="0" smtClean="0">
                <a:ea typeface="ＭＳ Ｐゴシック" pitchFamily="50" charset="-128"/>
              </a:rPr>
              <a:t>                    physical read</a:t>
            </a:r>
            <a:r>
              <a:rPr lang="ja-JP" altLang="en-US" sz="800" dirty="0" smtClean="0">
                <a:ea typeface="ＭＳ Ｐゴシック" pitchFamily="50" charset="-128"/>
              </a:rPr>
              <a:t> </a:t>
            </a:r>
            <a:r>
              <a:rPr lang="en-US" altLang="ja-JP" sz="800" dirty="0" smtClean="0">
                <a:ea typeface="ＭＳ Ｐゴシック" pitchFamily="50" charset="-128"/>
              </a:rPr>
              <a:t>total bytes</a:t>
            </a:r>
            <a:r>
              <a:rPr lang="ja-JP" altLang="en-US" sz="800" dirty="0" smtClean="0">
                <a:ea typeface="ＭＳ Ｐゴシック" pitchFamily="50" charset="-128"/>
              </a:rPr>
              <a:t>　　　　　　　　　</a:t>
            </a:r>
            <a:endParaRPr lang="en-US" altLang="ja-JP" sz="800" dirty="0" smtClean="0">
              <a:ea typeface="ＭＳ Ｐゴシック" pitchFamily="50" charset="-128"/>
            </a:endParaRPr>
          </a:p>
        </p:txBody>
      </p:sp>
      <p:sp>
        <p:nvSpPr>
          <p:cNvPr id="23" name="テキスト ボックス 71"/>
          <p:cNvSpPr txBox="1">
            <a:spLocks noChangeArrowheads="1"/>
          </p:cNvSpPr>
          <p:nvPr/>
        </p:nvSpPr>
        <p:spPr bwMode="auto">
          <a:xfrm>
            <a:off x="5981700" y="3808379"/>
            <a:ext cx="2692400" cy="307777"/>
          </a:xfrm>
          <a:prstGeom prst="rect">
            <a:avLst/>
          </a:prstGeom>
          <a:noFill/>
          <a:ln w="9525">
            <a:noFill/>
            <a:miter lim="800000"/>
            <a:headEnd/>
            <a:tailEnd/>
          </a:ln>
        </p:spPr>
        <p:txBody>
          <a:bodyPr wrap="square">
            <a:spAutoFit/>
          </a:bodyPr>
          <a:lstStyle/>
          <a:p>
            <a:r>
              <a:rPr kumimoji="1" lang="en-US" altLang="ja-JP" sz="1400" dirty="0" smtClean="0">
                <a:solidFill>
                  <a:srgbClr val="FF0000"/>
                </a:solidFill>
                <a:latin typeface="ＭＳ Ｐゴシック" charset="-128"/>
              </a:rPr>
              <a:t>Storage Index</a:t>
            </a:r>
            <a:r>
              <a:rPr kumimoji="1" lang="ja-JP" altLang="en-US" sz="1400" dirty="0" smtClean="0">
                <a:solidFill>
                  <a:srgbClr val="FF0000"/>
                </a:solidFill>
                <a:latin typeface="ＭＳ Ｐゴシック" charset="-128"/>
              </a:rPr>
              <a:t>による</a:t>
            </a:r>
            <a:r>
              <a:rPr kumimoji="1" lang="en-US" altLang="ja-JP" sz="1400" dirty="0" smtClean="0">
                <a:solidFill>
                  <a:srgbClr val="FF0000"/>
                </a:solidFill>
                <a:latin typeface="ＭＳ Ｐゴシック" charset="-128"/>
              </a:rPr>
              <a:t>IO</a:t>
            </a:r>
            <a:r>
              <a:rPr kumimoji="1" lang="ja-JP" altLang="en-US" sz="1400" dirty="0" smtClean="0">
                <a:solidFill>
                  <a:srgbClr val="FF0000"/>
                </a:solidFill>
                <a:latin typeface="ＭＳ Ｐゴシック" charset="-128"/>
              </a:rPr>
              <a:t>削減効果</a:t>
            </a:r>
            <a:endParaRPr kumimoji="1" lang="ja-JP" altLang="en-US" sz="1400" dirty="0">
              <a:solidFill>
                <a:srgbClr val="FF0000"/>
              </a:solidFill>
              <a:latin typeface="ＭＳ Ｐゴシック" charset="-128"/>
            </a:endParaRPr>
          </a:p>
        </p:txBody>
      </p:sp>
      <p:sp>
        <p:nvSpPr>
          <p:cNvPr id="24" name="右矢印 23"/>
          <p:cNvSpPr/>
          <p:nvPr/>
        </p:nvSpPr>
        <p:spPr>
          <a:xfrm>
            <a:off x="5162550" y="3930650"/>
            <a:ext cx="774700" cy="1714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スライド番号プレースホルダ 24"/>
          <p:cNvSpPr>
            <a:spLocks noGrp="1"/>
          </p:cNvSpPr>
          <p:nvPr>
            <p:ph type="sldNum" sz="quarter" idx="16"/>
          </p:nvPr>
        </p:nvSpPr>
        <p:spPr/>
        <p:txBody>
          <a:bodyPr/>
          <a:lstStyle/>
          <a:p>
            <a:pPr>
              <a:defRPr/>
            </a:pPr>
            <a:fld id="{B27B1E3C-9432-49E5-A460-E09A7323E94F}" type="slidenum">
              <a:rPr lang="en-US" altLang="ja-JP" smtClean="0"/>
              <a:pPr>
                <a:defRPr/>
              </a:pPr>
              <a:t>77</a:t>
            </a:fld>
            <a:endParaRPr lang="ja-JP" altLang="en-US" dirty="0"/>
          </a:p>
        </p:txBody>
      </p:sp>
      <p:sp>
        <p:nvSpPr>
          <p:cNvPr id="26" name="フッター プレースホルダ 25"/>
          <p:cNvSpPr>
            <a:spLocks noGrp="1"/>
          </p:cNvSpPr>
          <p:nvPr>
            <p:ph type="ftr" sz="quarter" idx="15"/>
          </p:nvPr>
        </p:nvSpPr>
        <p:spPr/>
        <p:txBody>
          <a:bodyPr/>
          <a:lstStyle/>
          <a:p>
            <a:pPr>
              <a:defRPr/>
            </a:pPr>
            <a:r>
              <a:rPr lang="en-US" smtClean="0"/>
              <a:t>Copyright © 2015, Oracle All rights reserved.</a:t>
            </a:r>
            <a:endParaRPr lang="en-US"/>
          </a:p>
        </p:txBody>
      </p:sp>
    </p:spTree>
  </p:cSld>
  <p:clrMapOvr>
    <a:masterClrMapping/>
  </p:clrMapOvr>
  <p:transition spd="med">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7"/>
          <p:cNvSpPr>
            <a:spLocks noGrp="1" noChangeArrowheads="1"/>
          </p:cNvSpPr>
          <p:nvPr>
            <p:ph type="title"/>
          </p:nvPr>
        </p:nvSpPr>
        <p:spPr/>
        <p:txBody>
          <a:bodyPr/>
          <a:lstStyle/>
          <a:p>
            <a:r>
              <a:rPr lang="en-US" altLang="ja-JP" dirty="0" smtClean="0">
                <a:latin typeface="ＭＳ Ｐゴシック" charset="-128"/>
              </a:rPr>
              <a:t>AWR</a:t>
            </a:r>
            <a:r>
              <a:rPr lang="ja-JP" altLang="en-US" dirty="0" smtClean="0">
                <a:latin typeface="ＭＳ Ｐゴシック" charset="-128"/>
              </a:rPr>
              <a:t>レポートにおける</a:t>
            </a:r>
            <a:r>
              <a:rPr lang="en-US" altLang="ja-JP" dirty="0" err="1" smtClean="0">
                <a:latin typeface="ＭＳ Ｐゴシック" charset="-128"/>
              </a:rPr>
              <a:t>Exadata</a:t>
            </a:r>
            <a:r>
              <a:rPr lang="ja-JP" altLang="en-US" dirty="0" smtClean="0">
                <a:latin typeface="ＭＳ Ｐゴシック" charset="-128"/>
              </a:rPr>
              <a:t>特有の情報</a:t>
            </a:r>
          </a:p>
        </p:txBody>
      </p:sp>
      <p:sp>
        <p:nvSpPr>
          <p:cNvPr id="7" name="テキスト プレースホルダ 6"/>
          <p:cNvSpPr>
            <a:spLocks noGrp="1"/>
          </p:cNvSpPr>
          <p:nvPr>
            <p:ph type="body" sz="quarter" idx="13"/>
          </p:nvPr>
        </p:nvSpPr>
        <p:spPr/>
        <p:txBody>
          <a:bodyPr/>
          <a:lstStyle/>
          <a:p>
            <a:r>
              <a:rPr lang="en-US" altLang="ja-JP" dirty="0" err="1" smtClean="0"/>
              <a:t>Exadata</a:t>
            </a:r>
            <a:r>
              <a:rPr lang="ja-JP" altLang="en-US" dirty="0" smtClean="0"/>
              <a:t>による効果の算出方法</a:t>
            </a:r>
            <a:endParaRPr kumimoji="1" lang="ja-JP" altLang="en-US" dirty="0"/>
          </a:p>
        </p:txBody>
      </p:sp>
      <p:sp>
        <p:nvSpPr>
          <p:cNvPr id="110595" name="Rectangle 28"/>
          <p:cNvSpPr>
            <a:spLocks noGrp="1" noChangeArrowheads="1"/>
          </p:cNvSpPr>
          <p:nvPr>
            <p:ph idx="1"/>
          </p:nvPr>
        </p:nvSpPr>
        <p:spPr/>
        <p:txBody>
          <a:bodyPr/>
          <a:lstStyle/>
          <a:p>
            <a:r>
              <a:rPr lang="en-US" altLang="ja-JP" sz="1800" dirty="0" smtClean="0"/>
              <a:t>Flash Cache </a:t>
            </a:r>
            <a:r>
              <a:rPr lang="ja-JP" altLang="en-US" sz="1800" dirty="0" smtClean="0"/>
              <a:t>ヒット率</a:t>
            </a:r>
            <a:endParaRPr lang="en-US" altLang="ja-JP" sz="1800" dirty="0" smtClean="0"/>
          </a:p>
          <a:p>
            <a:pPr lvl="1"/>
            <a:r>
              <a:rPr lang="ja-JP" altLang="en-US" sz="1400" dirty="0" smtClean="0">
                <a:solidFill>
                  <a:srgbClr val="FF0000"/>
                </a:solidFill>
              </a:rPr>
              <a:t>圧縮・非圧縮共通</a:t>
            </a:r>
            <a:endParaRPr lang="en-US" altLang="ja-JP" sz="1400" dirty="0" smtClean="0">
              <a:solidFill>
                <a:srgbClr val="FF0000"/>
              </a:solidFill>
            </a:endParaRPr>
          </a:p>
          <a:p>
            <a:pPr lvl="1"/>
            <a:endParaRPr lang="en-US" altLang="ja-JP" sz="1400" dirty="0" smtClean="0">
              <a:solidFill>
                <a:srgbClr val="FF0000"/>
              </a:solidFill>
            </a:endParaRPr>
          </a:p>
          <a:p>
            <a:pPr lvl="1"/>
            <a:endParaRPr lang="en-US" altLang="ja-JP" sz="1400" dirty="0" smtClean="0">
              <a:solidFill>
                <a:srgbClr val="FF0000"/>
              </a:solidFill>
            </a:endParaRPr>
          </a:p>
          <a:p>
            <a:pPr lvl="1"/>
            <a:endParaRPr lang="en-US" altLang="ja-JP" sz="100" dirty="0" smtClean="0"/>
          </a:p>
          <a:p>
            <a:pPr lvl="1"/>
            <a:r>
              <a:rPr lang="ja-JP" altLang="en-US" sz="1400" dirty="0" smtClean="0"/>
              <a:t>全体の読み込み要求数に対する</a:t>
            </a:r>
            <a:r>
              <a:rPr lang="en-US" altLang="ja-JP" sz="1400" dirty="0" smtClean="0"/>
              <a:t>Flash Cache</a:t>
            </a:r>
            <a:r>
              <a:rPr lang="ja-JP" altLang="en-US" sz="1400" dirty="0" smtClean="0"/>
              <a:t>のヒット数を計算</a:t>
            </a:r>
            <a:endParaRPr lang="en-US" altLang="ja-JP" sz="1600" dirty="0" smtClean="0"/>
          </a:p>
          <a:p>
            <a:pPr lvl="1"/>
            <a:endParaRPr lang="en-US" altLang="ja-JP" sz="1400" dirty="0" smtClean="0"/>
          </a:p>
        </p:txBody>
      </p:sp>
      <p:sp>
        <p:nvSpPr>
          <p:cNvPr id="15" name="正方形/長方形 23"/>
          <p:cNvSpPr>
            <a:spLocks noChangeArrowheads="1"/>
          </p:cNvSpPr>
          <p:nvPr/>
        </p:nvSpPr>
        <p:spPr bwMode="auto">
          <a:xfrm>
            <a:off x="974856" y="2036849"/>
            <a:ext cx="7413441" cy="561774"/>
          </a:xfrm>
          <a:prstGeom prst="rect">
            <a:avLst/>
          </a:prstGeom>
          <a:solidFill>
            <a:srgbClr val="FFFFCC"/>
          </a:solidFill>
          <a:ln w="9525" algn="ctr">
            <a:solidFill>
              <a:srgbClr val="FFC000"/>
            </a:solidFill>
            <a:round/>
            <a:headEnd/>
            <a:tailEnd/>
          </a:ln>
        </p:spPr>
        <p:txBody>
          <a:bodyPr wrap="none" lIns="36000" tIns="46038" rIns="36000" bIns="46038" anchor="ctr"/>
          <a:lstStyle/>
          <a:p>
            <a:pPr algn="ctr"/>
            <a:r>
              <a:rPr lang="en-US" altLang="ja-JP" sz="1400" dirty="0" smtClean="0"/>
              <a:t>(cell flash cache read hit / physical read total IO requests) * 100</a:t>
            </a:r>
          </a:p>
        </p:txBody>
      </p:sp>
      <p:sp>
        <p:nvSpPr>
          <p:cNvPr id="25" name="Rectangle 6"/>
          <p:cNvSpPr>
            <a:spLocks noChangeArrowheads="1"/>
          </p:cNvSpPr>
          <p:nvPr/>
        </p:nvSpPr>
        <p:spPr bwMode="auto">
          <a:xfrm>
            <a:off x="5067304" y="3244849"/>
            <a:ext cx="3905246" cy="1212851"/>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36000" tIns="36000" rIns="36000" bIns="36000"/>
          <a:lstStyle/>
          <a:p>
            <a:pPr algn="l">
              <a:lnSpc>
                <a:spcPct val="100000"/>
              </a:lnSpc>
            </a:pPr>
            <a:r>
              <a:rPr lang="en-US" altLang="ja-JP" sz="900" b="1" dirty="0" smtClean="0">
                <a:ea typeface="ＭＳ Ｐゴシック" pitchFamily="50" charset="-128"/>
              </a:rPr>
              <a:t>Storage Servers</a:t>
            </a:r>
            <a:endParaRPr lang="en-US" altLang="ja-JP" sz="900" b="1" dirty="0">
              <a:ea typeface="ＭＳ Ｐゴシック" pitchFamily="50" charset="-128"/>
            </a:endParaRPr>
          </a:p>
        </p:txBody>
      </p:sp>
      <p:sp>
        <p:nvSpPr>
          <p:cNvPr id="26" name="Rectangle 37"/>
          <p:cNvSpPr>
            <a:spLocks noChangeArrowheads="1"/>
          </p:cNvSpPr>
          <p:nvPr/>
        </p:nvSpPr>
        <p:spPr bwMode="auto">
          <a:xfrm rot="16200000">
            <a:off x="6932069" y="2930912"/>
            <a:ext cx="173210" cy="1407165"/>
          </a:xfrm>
          <a:prstGeom prst="rect">
            <a:avLst/>
          </a:prstGeom>
          <a:solidFill>
            <a:srgbClr val="FFFF99"/>
          </a:solidFill>
          <a:ln w="12700">
            <a:solidFill>
              <a:schemeClr val="tx1"/>
            </a:solidFill>
            <a:miter lim="800000"/>
            <a:headEnd/>
            <a:tailEnd/>
          </a:ln>
          <a:effectLst>
            <a:outerShdw blurRad="50800" dist="38100" dir="2700000" algn="tl" rotWithShape="0">
              <a:prstClr val="black">
                <a:alpha val="40000"/>
              </a:prstClr>
            </a:outerShdw>
          </a:effectLst>
        </p:spPr>
        <p:txBody>
          <a:bodyPr vert="eaVert" wrap="none" lIns="36000" tIns="36000" rIns="36000" bIns="36000" anchor="ctr" anchorCtr="1"/>
          <a:lstStyle/>
          <a:p>
            <a:pPr>
              <a:lnSpc>
                <a:spcPct val="100000"/>
              </a:lnSpc>
            </a:pPr>
            <a:r>
              <a:rPr lang="en-US" altLang="ja-JP" sz="800" dirty="0" smtClean="0"/>
              <a:t>cell flash cache read hit</a:t>
            </a:r>
            <a:endParaRPr lang="ja-JP" altLang="en-US" sz="800" dirty="0">
              <a:ea typeface="ＭＳ Ｐゴシック" pitchFamily="50" charset="-128"/>
            </a:endParaRPr>
          </a:p>
        </p:txBody>
      </p:sp>
      <p:sp>
        <p:nvSpPr>
          <p:cNvPr id="27" name="Rectangle 32"/>
          <p:cNvSpPr>
            <a:spLocks noChangeArrowheads="1"/>
          </p:cNvSpPr>
          <p:nvPr/>
        </p:nvSpPr>
        <p:spPr bwMode="auto">
          <a:xfrm rot="16200000">
            <a:off x="6932069" y="2893149"/>
            <a:ext cx="173210" cy="2612355"/>
          </a:xfrm>
          <a:prstGeom prst="rect">
            <a:avLst/>
          </a:prstGeom>
          <a:solidFill>
            <a:srgbClr val="FFFF99"/>
          </a:solidFill>
          <a:ln w="12700">
            <a:solidFill>
              <a:schemeClr val="tx1"/>
            </a:solidFill>
            <a:miter lim="800000"/>
            <a:headEnd/>
            <a:tailEnd/>
          </a:ln>
          <a:effectLst>
            <a:outerShdw blurRad="50800" dist="38100" dir="2700000" algn="tl" rotWithShape="0">
              <a:prstClr val="black">
                <a:alpha val="40000"/>
              </a:prstClr>
            </a:outerShdw>
          </a:effectLst>
        </p:spPr>
        <p:txBody>
          <a:bodyPr vert="eaVert" wrap="none" lIns="36000" tIns="36000" rIns="36000" bIns="36000" anchor="ctr" anchorCtr="1"/>
          <a:lstStyle/>
          <a:p>
            <a:pPr>
              <a:lnSpc>
                <a:spcPct val="100000"/>
              </a:lnSpc>
            </a:pPr>
            <a:r>
              <a:rPr lang="en-US" altLang="ja-JP" sz="800" dirty="0" smtClean="0"/>
              <a:t>physical read total IO requests</a:t>
            </a:r>
            <a:endParaRPr lang="en-US" altLang="ja-JP" sz="800" dirty="0">
              <a:ea typeface="ＭＳ Ｐゴシック" pitchFamily="50" charset="-128"/>
            </a:endParaRPr>
          </a:p>
        </p:txBody>
      </p:sp>
      <p:cxnSp>
        <p:nvCxnSpPr>
          <p:cNvPr id="28" name="直線コネクタ 27"/>
          <p:cNvCxnSpPr/>
          <p:nvPr/>
        </p:nvCxnSpPr>
        <p:spPr>
          <a:xfrm flipH="1">
            <a:off x="5726906" y="3731419"/>
            <a:ext cx="578644" cy="361950"/>
          </a:xfrm>
          <a:prstGeom prst="line">
            <a:avLst/>
          </a:prstGeom>
          <a:ln w="12700">
            <a:prstDash val="sysDot"/>
          </a:ln>
        </p:spPr>
        <p:style>
          <a:lnRef idx="1">
            <a:schemeClr val="dk1"/>
          </a:lnRef>
          <a:fillRef idx="0">
            <a:schemeClr val="dk1"/>
          </a:fillRef>
          <a:effectRef idx="0">
            <a:schemeClr val="dk1"/>
          </a:effectRef>
          <a:fontRef idx="minor">
            <a:schemeClr val="tx1"/>
          </a:fontRef>
        </p:style>
      </p:cxnSp>
      <p:sp>
        <p:nvSpPr>
          <p:cNvPr id="29" name="テキスト ボックス 71"/>
          <p:cNvSpPr txBox="1">
            <a:spLocks noChangeArrowheads="1"/>
          </p:cNvSpPr>
          <p:nvPr/>
        </p:nvSpPr>
        <p:spPr bwMode="auto">
          <a:xfrm>
            <a:off x="6992620" y="3227989"/>
            <a:ext cx="2022911" cy="307777"/>
          </a:xfrm>
          <a:prstGeom prst="rect">
            <a:avLst/>
          </a:prstGeom>
          <a:noFill/>
          <a:ln w="9525">
            <a:noFill/>
            <a:miter lim="800000"/>
            <a:headEnd/>
            <a:tailEnd/>
          </a:ln>
        </p:spPr>
        <p:txBody>
          <a:bodyPr wrap="square">
            <a:spAutoFit/>
          </a:bodyPr>
          <a:lstStyle/>
          <a:p>
            <a:r>
              <a:rPr kumimoji="1" lang="en-US" altLang="ja-JP" sz="1400" dirty="0" err="1" smtClean="0">
                <a:solidFill>
                  <a:srgbClr val="FF0000"/>
                </a:solidFill>
                <a:latin typeface="ＭＳ Ｐゴシック" charset="-128"/>
              </a:rPr>
              <a:t>FlashCache</a:t>
            </a:r>
            <a:r>
              <a:rPr kumimoji="1" lang="ja-JP" altLang="en-US" sz="1400" dirty="0" smtClean="0">
                <a:solidFill>
                  <a:srgbClr val="FF0000"/>
                </a:solidFill>
                <a:latin typeface="ＭＳ Ｐゴシック" charset="-128"/>
              </a:rPr>
              <a:t>ヒット率</a:t>
            </a:r>
            <a:endParaRPr kumimoji="1" lang="ja-JP" altLang="en-US" sz="1400" dirty="0">
              <a:solidFill>
                <a:srgbClr val="FF0000"/>
              </a:solidFill>
              <a:latin typeface="ＭＳ Ｐゴシック" charset="-128"/>
            </a:endParaRPr>
          </a:p>
        </p:txBody>
      </p:sp>
      <p:cxnSp>
        <p:nvCxnSpPr>
          <p:cNvPr id="30" name="直線コネクタ 29"/>
          <p:cNvCxnSpPr/>
          <p:nvPr/>
        </p:nvCxnSpPr>
        <p:spPr>
          <a:xfrm>
            <a:off x="7736681" y="3733800"/>
            <a:ext cx="578644" cy="361950"/>
          </a:xfrm>
          <a:prstGeom prst="line">
            <a:avLst/>
          </a:prstGeom>
          <a:ln w="12700">
            <a:prstDash val="sysDot"/>
          </a:ln>
        </p:spPr>
        <p:style>
          <a:lnRef idx="1">
            <a:schemeClr val="dk1"/>
          </a:lnRef>
          <a:fillRef idx="0">
            <a:schemeClr val="dk1"/>
          </a:fillRef>
          <a:effectRef idx="0">
            <a:schemeClr val="dk1"/>
          </a:effectRef>
          <a:fontRef idx="minor">
            <a:schemeClr val="tx1"/>
          </a:fontRef>
        </p:style>
      </p:cxnSp>
      <p:sp>
        <p:nvSpPr>
          <p:cNvPr id="12" name="スライド番号プレースホルダ 11"/>
          <p:cNvSpPr>
            <a:spLocks noGrp="1"/>
          </p:cNvSpPr>
          <p:nvPr>
            <p:ph type="sldNum" sz="quarter" idx="16"/>
          </p:nvPr>
        </p:nvSpPr>
        <p:spPr/>
        <p:txBody>
          <a:bodyPr/>
          <a:lstStyle/>
          <a:p>
            <a:pPr>
              <a:defRPr/>
            </a:pPr>
            <a:fld id="{B27B1E3C-9432-49E5-A460-E09A7323E94F}" type="slidenum">
              <a:rPr lang="en-US" altLang="ja-JP" smtClean="0"/>
              <a:pPr>
                <a:defRPr/>
              </a:pPr>
              <a:t>78</a:t>
            </a:fld>
            <a:endParaRPr lang="ja-JP" altLang="en-US" dirty="0"/>
          </a:p>
        </p:txBody>
      </p:sp>
      <p:sp>
        <p:nvSpPr>
          <p:cNvPr id="13" name="フッター プレースホルダ 12"/>
          <p:cNvSpPr>
            <a:spLocks noGrp="1"/>
          </p:cNvSpPr>
          <p:nvPr>
            <p:ph type="ftr" sz="quarter" idx="15"/>
          </p:nvPr>
        </p:nvSpPr>
        <p:spPr/>
        <p:txBody>
          <a:bodyPr/>
          <a:lstStyle/>
          <a:p>
            <a:pPr>
              <a:defRPr/>
            </a:pPr>
            <a:r>
              <a:rPr lang="en-US" smtClean="0"/>
              <a:t>Copyright © 2015, Oracle All rights reserved.</a:t>
            </a:r>
            <a:endParaRPr lang="en-US"/>
          </a:p>
        </p:txBody>
      </p:sp>
    </p:spTree>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7"/>
          <p:cNvSpPr>
            <a:spLocks noGrp="1" noChangeArrowheads="1"/>
          </p:cNvSpPr>
          <p:nvPr>
            <p:ph type="title"/>
          </p:nvPr>
        </p:nvSpPr>
        <p:spPr/>
        <p:txBody>
          <a:bodyPr/>
          <a:lstStyle/>
          <a:p>
            <a:pPr eaLnBrk="1" hangingPunct="1"/>
            <a:r>
              <a:rPr lang="en-US" altLang="ja-JP" smtClean="0">
                <a:latin typeface="ＭＳ Ｐゴシック" charset="-128"/>
              </a:rPr>
              <a:t>AWR</a:t>
            </a:r>
            <a:r>
              <a:rPr lang="ja-JP" altLang="en-US" smtClean="0">
                <a:latin typeface="ＭＳ Ｐゴシック" charset="-128"/>
              </a:rPr>
              <a:t>レポートにおける</a:t>
            </a:r>
            <a:r>
              <a:rPr lang="en-US" altLang="ja-JP" smtClean="0">
                <a:latin typeface="ＭＳ Ｐゴシック" charset="-128"/>
              </a:rPr>
              <a:t>Exadata</a:t>
            </a:r>
            <a:r>
              <a:rPr lang="ja-JP" altLang="en-US" smtClean="0">
                <a:latin typeface="ＭＳ Ｐゴシック" charset="-128"/>
              </a:rPr>
              <a:t>固有の情報</a:t>
            </a:r>
          </a:p>
        </p:txBody>
      </p:sp>
      <p:sp>
        <p:nvSpPr>
          <p:cNvPr id="111619" name="Rectangle 28"/>
          <p:cNvSpPr>
            <a:spLocks noGrp="1" noChangeArrowheads="1"/>
          </p:cNvSpPr>
          <p:nvPr>
            <p:ph idx="1"/>
          </p:nvPr>
        </p:nvSpPr>
        <p:spPr/>
        <p:txBody>
          <a:bodyPr/>
          <a:lstStyle/>
          <a:p>
            <a:pPr eaLnBrk="1" hangingPunct="1"/>
            <a:r>
              <a:rPr lang="en-US" altLang="ja-JP" sz="1600" dirty="0" smtClean="0"/>
              <a:t>Instance Activity</a:t>
            </a:r>
            <a:r>
              <a:rPr lang="ja-JP" altLang="en-US" sz="1600" dirty="0" smtClean="0"/>
              <a:t>統計情報（</a:t>
            </a:r>
            <a:r>
              <a:rPr lang="en-US" altLang="ja-JP" sz="1600" dirty="0" smtClean="0"/>
              <a:t>HCC</a:t>
            </a:r>
            <a:r>
              <a:rPr lang="ja-JP" altLang="en-US" sz="1600" dirty="0" smtClean="0"/>
              <a:t>関連）</a:t>
            </a:r>
            <a:endParaRPr lang="en-US" altLang="ja-JP" sz="1600" dirty="0" smtClean="0"/>
          </a:p>
          <a:p>
            <a:pPr lvl="1" eaLnBrk="1" hangingPunct="1"/>
            <a:r>
              <a:rPr lang="en-US" altLang="ja-JP" sz="1400" dirty="0" smtClean="0"/>
              <a:t>CC CUs Decompressed</a:t>
            </a:r>
          </a:p>
          <a:p>
            <a:pPr lvl="2" eaLnBrk="1" hangingPunct="1">
              <a:buFont typeface="Times" pitchFamily="18" charset="0"/>
              <a:buNone/>
            </a:pPr>
            <a:r>
              <a:rPr lang="ja-JP" altLang="en-US" sz="1400" dirty="0" smtClean="0"/>
              <a:t>展開された</a:t>
            </a:r>
            <a:r>
              <a:rPr lang="en-US" altLang="ja-JP" sz="1400" dirty="0" smtClean="0"/>
              <a:t>CU</a:t>
            </a:r>
            <a:r>
              <a:rPr lang="ja-JP" altLang="en-US" sz="1400" dirty="0" smtClean="0"/>
              <a:t>数</a:t>
            </a:r>
            <a:endParaRPr lang="en-US" altLang="ja-JP" sz="1400" dirty="0" smtClean="0"/>
          </a:p>
          <a:p>
            <a:pPr lvl="1" eaLnBrk="1" hangingPunct="1"/>
            <a:r>
              <a:rPr lang="en-US" altLang="ja-JP" sz="1400" dirty="0" smtClean="0"/>
              <a:t>cell CUs processed for uncompressed</a:t>
            </a:r>
          </a:p>
          <a:p>
            <a:pPr lvl="2" eaLnBrk="1" hangingPunct="1">
              <a:buFont typeface="Times" pitchFamily="18" charset="0"/>
              <a:buNone/>
            </a:pPr>
            <a:r>
              <a:rPr lang="en-US" altLang="ja-JP" sz="1400" dirty="0" smtClean="0"/>
              <a:t>Cell</a:t>
            </a:r>
            <a:r>
              <a:rPr lang="ja-JP" altLang="en-US" sz="1400" dirty="0" smtClean="0"/>
              <a:t>で展開された</a:t>
            </a:r>
            <a:r>
              <a:rPr lang="en-US" altLang="ja-JP" sz="1400" dirty="0" smtClean="0"/>
              <a:t>CU</a:t>
            </a:r>
            <a:r>
              <a:rPr lang="ja-JP" altLang="en-US" sz="1400" dirty="0" smtClean="0"/>
              <a:t>数</a:t>
            </a:r>
            <a:endParaRPr lang="en-US" altLang="ja-JP" sz="1400" dirty="0" smtClean="0"/>
          </a:p>
          <a:p>
            <a:pPr lvl="1" eaLnBrk="1" hangingPunct="1"/>
            <a:r>
              <a:rPr lang="en-US" altLang="ja-JP" sz="1400" dirty="0" smtClean="0"/>
              <a:t>cell CUs sent head piece</a:t>
            </a:r>
          </a:p>
          <a:p>
            <a:pPr lvl="2" eaLnBrk="1" hangingPunct="1">
              <a:buFont typeface="Times" pitchFamily="18" charset="0"/>
              <a:buNone/>
            </a:pPr>
            <a:r>
              <a:rPr lang="en-US" altLang="ja-JP" sz="1400" dirty="0" smtClean="0"/>
              <a:t>Cell</a:t>
            </a:r>
            <a:r>
              <a:rPr lang="ja-JP" altLang="en-US" sz="1400" dirty="0" smtClean="0"/>
              <a:t>から</a:t>
            </a:r>
            <a:r>
              <a:rPr lang="en-US" altLang="ja-JP" sz="1400" dirty="0" smtClean="0"/>
              <a:t>DB</a:t>
            </a:r>
            <a:r>
              <a:rPr lang="ja-JP" altLang="en-US" sz="1400" dirty="0" smtClean="0"/>
              <a:t>に送信された未展開の</a:t>
            </a:r>
            <a:r>
              <a:rPr lang="en-US" altLang="ja-JP" sz="1400" dirty="0" smtClean="0"/>
              <a:t>CU</a:t>
            </a:r>
            <a:r>
              <a:rPr lang="ja-JP" altLang="en-US" sz="1400" dirty="0" smtClean="0"/>
              <a:t>数</a:t>
            </a:r>
            <a:endParaRPr lang="en-US" altLang="ja-JP" sz="1400" dirty="0" smtClean="0"/>
          </a:p>
          <a:p>
            <a:pPr lvl="1" eaLnBrk="1" hangingPunct="1"/>
            <a:r>
              <a:rPr lang="en-US" altLang="ja-JP" sz="1400" dirty="0" smtClean="0"/>
              <a:t>cell CUs sent uncompressed</a:t>
            </a:r>
          </a:p>
          <a:p>
            <a:pPr lvl="2" eaLnBrk="1" hangingPunct="1">
              <a:buFont typeface="Times" pitchFamily="18" charset="0"/>
              <a:buNone/>
            </a:pPr>
            <a:r>
              <a:rPr lang="en-US" altLang="ja-JP" sz="1400" dirty="0" smtClean="0"/>
              <a:t>Cell</a:t>
            </a:r>
            <a:r>
              <a:rPr lang="ja-JP" altLang="en-US" sz="1400" dirty="0" smtClean="0"/>
              <a:t>から</a:t>
            </a:r>
            <a:r>
              <a:rPr lang="en-US" altLang="ja-JP" sz="1400" dirty="0" smtClean="0"/>
              <a:t>DB</a:t>
            </a:r>
            <a:r>
              <a:rPr lang="ja-JP" altLang="en-US" sz="1400" dirty="0" smtClean="0"/>
              <a:t>に送信された展開済み</a:t>
            </a:r>
            <a:r>
              <a:rPr lang="en-US" altLang="ja-JP" sz="1400" dirty="0" smtClean="0"/>
              <a:t>CU</a:t>
            </a:r>
          </a:p>
          <a:p>
            <a:pPr lvl="1" eaLnBrk="1" hangingPunct="1"/>
            <a:r>
              <a:rPr lang="en-US" altLang="ja-JP" sz="1400" dirty="0" smtClean="0"/>
              <a:t>CC Compressed Length Decompressed</a:t>
            </a:r>
          </a:p>
          <a:p>
            <a:pPr lvl="2" eaLnBrk="1" hangingPunct="1">
              <a:buFont typeface="Times" pitchFamily="18" charset="0"/>
              <a:buNone/>
            </a:pPr>
            <a:r>
              <a:rPr lang="ja-JP" altLang="en-US" sz="1400" dirty="0" smtClean="0"/>
              <a:t>展開前のサイズ</a:t>
            </a:r>
            <a:endParaRPr lang="en-US" altLang="ja-JP" sz="1400" dirty="0" smtClean="0"/>
          </a:p>
          <a:p>
            <a:pPr lvl="1" eaLnBrk="1" hangingPunct="1"/>
            <a:r>
              <a:rPr lang="en-US" altLang="ja-JP" sz="1400" dirty="0" smtClean="0"/>
              <a:t>CC Decompressed Length Decompressed</a:t>
            </a:r>
          </a:p>
          <a:p>
            <a:pPr lvl="2" eaLnBrk="1" hangingPunct="1">
              <a:buFont typeface="Times" pitchFamily="18" charset="0"/>
              <a:buNone/>
            </a:pPr>
            <a:r>
              <a:rPr lang="ja-JP" altLang="en-US" sz="1400" dirty="0" smtClean="0"/>
              <a:t>展開後のサイズ</a:t>
            </a:r>
            <a:endParaRPr lang="en-US" altLang="ja-JP" sz="1400" dirty="0" smtClean="0"/>
          </a:p>
          <a:p>
            <a:pPr lvl="2" eaLnBrk="1" hangingPunct="1">
              <a:buFont typeface="Times" pitchFamily="18" charset="0"/>
              <a:buNone/>
            </a:pPr>
            <a:endParaRPr lang="en-US" altLang="ja-JP" sz="1400" dirty="0" smtClean="0"/>
          </a:p>
          <a:p>
            <a:pPr lvl="1" eaLnBrk="1" hangingPunct="1"/>
            <a:endParaRPr lang="en-US" altLang="ja-JP" sz="1400" dirty="0" smtClean="0"/>
          </a:p>
          <a:p>
            <a:pPr lvl="1" eaLnBrk="1" hangingPunct="1">
              <a:buFont typeface="Times" pitchFamily="18" charset="0"/>
              <a:buNone/>
            </a:pPr>
            <a:endParaRPr lang="en-US" altLang="ja-JP" sz="1400" dirty="0" smtClean="0"/>
          </a:p>
        </p:txBody>
      </p:sp>
      <p:sp>
        <p:nvSpPr>
          <p:cNvPr id="4" name="スライド番号プレースホルダ 3"/>
          <p:cNvSpPr>
            <a:spLocks noGrp="1"/>
          </p:cNvSpPr>
          <p:nvPr>
            <p:ph type="sldNum" sz="quarter" idx="12"/>
          </p:nvPr>
        </p:nvSpPr>
        <p:spPr/>
        <p:txBody>
          <a:bodyPr/>
          <a:lstStyle/>
          <a:p>
            <a:pPr>
              <a:defRPr/>
            </a:pPr>
            <a:fld id="{47645EBB-67B3-46AB-AC82-6F9B6AD9EB81}" type="slidenum">
              <a:rPr lang="en-US" altLang="ja-JP" smtClean="0"/>
              <a:pPr>
                <a:defRPr/>
              </a:pPr>
              <a:t>79</a:t>
            </a:fld>
            <a:endParaRPr lang="ja-JP" altLang="en-US" dirty="0"/>
          </a:p>
        </p:txBody>
      </p:sp>
      <p:sp>
        <p:nvSpPr>
          <p:cNvPr id="5" name="フッター プレースホルダ 4"/>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ja-JP" altLang="en-US" smtClean="0"/>
              <a:t>スタート・ポイント</a:t>
            </a:r>
            <a:endParaRPr lang="en-US" altLang="ja-JP" dirty="0" smtClean="0"/>
          </a:p>
        </p:txBody>
      </p:sp>
      <p:sp>
        <p:nvSpPr>
          <p:cNvPr id="6" name="コンテンツ プレースホルダ 2"/>
          <p:cNvSpPr>
            <a:spLocks noGrp="1"/>
          </p:cNvSpPr>
          <p:nvPr>
            <p:ph idx="1"/>
          </p:nvPr>
        </p:nvSpPr>
        <p:spPr/>
        <p:txBody>
          <a:bodyPr/>
          <a:lstStyle/>
          <a:p>
            <a:r>
              <a:rPr lang="ja-JP" altLang="en-US" dirty="0" smtClean="0"/>
              <a:t> </a:t>
            </a:r>
            <a:r>
              <a:rPr lang="en-US" altLang="ja-JP" sz="2400" dirty="0" err="1" smtClean="0">
                <a:latin typeface="+mn-lt"/>
                <a:ea typeface="+mn-ea"/>
              </a:rPr>
              <a:t>Exadata</a:t>
            </a:r>
            <a:r>
              <a:rPr lang="ja-JP" altLang="en-US" sz="2400" dirty="0" smtClean="0">
                <a:latin typeface="+mn-lt"/>
                <a:ea typeface="+mn-ea"/>
              </a:rPr>
              <a:t>における設定のスタート・ポイント</a:t>
            </a:r>
            <a:endParaRPr lang="ja-JP" altLang="en-US" sz="2400" dirty="0" smtClean="0"/>
          </a:p>
          <a:p>
            <a:pPr lvl="1">
              <a:buFont typeface="Arial" pitchFamily="34" charset="0"/>
              <a:buChar char="•"/>
            </a:pPr>
            <a:r>
              <a:rPr lang="ja-JP" altLang="en-US" dirty="0" smtClean="0"/>
              <a:t>パラレル度</a:t>
            </a:r>
            <a:endParaRPr lang="en-US" altLang="ja-JP" dirty="0" smtClean="0"/>
          </a:p>
          <a:p>
            <a:pPr lvl="1">
              <a:buFont typeface="Arial" pitchFamily="34" charset="0"/>
              <a:buChar char="•"/>
            </a:pPr>
            <a:r>
              <a:rPr lang="ja-JP" altLang="en-US" dirty="0" smtClean="0"/>
              <a:t>索引を付けるか否かの指針</a:t>
            </a:r>
            <a:endParaRPr lang="en-US" altLang="ja-JP" dirty="0" smtClean="0"/>
          </a:p>
          <a:p>
            <a:pPr lvl="1">
              <a:buFont typeface="Arial" pitchFamily="34" charset="0"/>
              <a:buChar char="•"/>
            </a:pPr>
            <a:r>
              <a:rPr lang="ja-JP" altLang="en-US" dirty="0" smtClean="0"/>
              <a:t>パーティション設計指針</a:t>
            </a:r>
            <a:endParaRPr lang="en-US" altLang="ja-JP" dirty="0" smtClean="0"/>
          </a:p>
          <a:p>
            <a:pPr lvl="1">
              <a:buFont typeface="Arial" pitchFamily="34" charset="0"/>
              <a:buChar char="•"/>
            </a:pPr>
            <a:r>
              <a:rPr lang="ja-JP" altLang="en-US" dirty="0" smtClean="0"/>
              <a:t>圧縮の指針</a:t>
            </a:r>
            <a:endParaRPr lang="ja-JP" altLang="en-US" dirty="0"/>
          </a:p>
        </p:txBody>
      </p:sp>
      <p:sp>
        <p:nvSpPr>
          <p:cNvPr id="7" name="角丸四角形 6"/>
          <p:cNvSpPr/>
          <p:nvPr/>
        </p:nvSpPr>
        <p:spPr>
          <a:xfrm rot="20198652">
            <a:off x="7488914" y="371805"/>
            <a:ext cx="1577591" cy="3114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smtClean="0"/>
              <a:t>経験値より</a:t>
            </a:r>
            <a:endParaRPr kumimoji="1" lang="ja-JP" altLang="en-US" sz="1800" dirty="0"/>
          </a:p>
        </p:txBody>
      </p:sp>
      <p:sp>
        <p:nvSpPr>
          <p:cNvPr id="9" name="スライド番号プレースホルダ 8"/>
          <p:cNvSpPr>
            <a:spLocks noGrp="1"/>
          </p:cNvSpPr>
          <p:nvPr>
            <p:ph type="sldNum" sz="quarter" idx="12"/>
          </p:nvPr>
        </p:nvSpPr>
        <p:spPr/>
        <p:txBody>
          <a:bodyPr/>
          <a:lstStyle/>
          <a:p>
            <a:pPr>
              <a:defRPr/>
            </a:pPr>
            <a:fld id="{47645EBB-67B3-46AB-AC82-6F9B6AD9EB81}" type="slidenum">
              <a:rPr lang="en-US" altLang="ja-JP" smtClean="0"/>
              <a:pPr>
                <a:defRPr/>
              </a:pPr>
              <a:t>8</a:t>
            </a:fld>
            <a:endParaRPr lang="ja-JP" altLang="en-US" dirty="0"/>
          </a:p>
        </p:txBody>
      </p:sp>
      <p:sp>
        <p:nvSpPr>
          <p:cNvPr id="10" name="フッター プレースホルダ 9"/>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en-US" altLang="ja-JP" smtClean="0"/>
              <a:t>Query</a:t>
            </a:r>
            <a:r>
              <a:rPr lang="ja-JP" altLang="en-US" smtClean="0"/>
              <a:t>実行時の流れと待機イベント</a:t>
            </a:r>
            <a:endParaRPr lang="en-US" altLang="ja-JP" dirty="0" smtClean="0"/>
          </a:p>
        </p:txBody>
      </p:sp>
      <p:sp>
        <p:nvSpPr>
          <p:cNvPr id="8" name="Rectangle 28"/>
          <p:cNvSpPr txBox="1">
            <a:spLocks noChangeArrowheads="1"/>
          </p:cNvSpPr>
          <p:nvPr/>
        </p:nvSpPr>
        <p:spPr bwMode="auto">
          <a:xfrm>
            <a:off x="505877" y="1037426"/>
            <a:ext cx="8226425" cy="345281"/>
          </a:xfrm>
          <a:prstGeom prst="rect">
            <a:avLst/>
          </a:prstGeom>
          <a:noFill/>
          <a:ln w="9525">
            <a:noFill/>
            <a:miter lim="800000"/>
            <a:headEnd/>
            <a:tailEnd/>
          </a:ln>
        </p:spPr>
        <p:txBody>
          <a:bodyPr lIns="0" tIns="0" rIns="0" bIns="0"/>
          <a:lstStyle/>
          <a:p>
            <a:pPr marL="227013" indent="-227013" algn="l">
              <a:lnSpc>
                <a:spcPct val="100000"/>
              </a:lnSpc>
              <a:spcBef>
                <a:spcPct val="20000"/>
              </a:spcBef>
              <a:defRPr/>
            </a:pPr>
            <a:r>
              <a:rPr lang="ja-JP" altLang="en-US" sz="1400" b="0" u="sng" kern="0" dirty="0">
                <a:latin typeface="+mn-lt"/>
                <a:ea typeface="+mn-ea"/>
              </a:rPr>
              <a:t>クエリ処理時の基本的な流れ</a:t>
            </a:r>
            <a:endParaRPr lang="en-US" altLang="ja-JP" sz="1400" b="0" u="sng" kern="0" baseline="30000" dirty="0">
              <a:latin typeface="+mn-lt"/>
              <a:ea typeface="+mn-ea"/>
            </a:endParaRPr>
          </a:p>
          <a:p>
            <a:pPr marL="227013" indent="-227013" algn="l">
              <a:lnSpc>
                <a:spcPct val="100000"/>
              </a:lnSpc>
              <a:spcBef>
                <a:spcPct val="20000"/>
              </a:spcBef>
              <a:defRPr/>
            </a:pPr>
            <a:endParaRPr lang="en-US" altLang="ja-JP" sz="1400" u="sng" kern="0" baseline="30000" dirty="0">
              <a:latin typeface="+mn-lt"/>
              <a:ea typeface="+mn-ea"/>
            </a:endParaRPr>
          </a:p>
          <a:p>
            <a:pPr marL="227013" indent="-227013" algn="l">
              <a:lnSpc>
                <a:spcPct val="100000"/>
              </a:lnSpc>
              <a:spcBef>
                <a:spcPct val="20000"/>
              </a:spcBef>
              <a:defRPr/>
            </a:pPr>
            <a:endParaRPr lang="en-US" altLang="ja-JP" sz="1400" u="sng" kern="0" baseline="30000" dirty="0">
              <a:latin typeface="+mn-lt"/>
              <a:ea typeface="+mn-ea"/>
            </a:endParaRPr>
          </a:p>
          <a:p>
            <a:pPr marL="227013" indent="-227013" algn="l">
              <a:lnSpc>
                <a:spcPct val="100000"/>
              </a:lnSpc>
              <a:spcBef>
                <a:spcPct val="20000"/>
              </a:spcBef>
              <a:defRPr/>
            </a:pPr>
            <a:endParaRPr lang="en-US" altLang="ja-JP" sz="1400" b="0" u="sng" kern="0" baseline="30000" dirty="0">
              <a:latin typeface="+mn-lt"/>
              <a:ea typeface="+mn-ea"/>
            </a:endParaRPr>
          </a:p>
          <a:p>
            <a:pPr marL="227013" indent="-227013" algn="l">
              <a:lnSpc>
                <a:spcPct val="100000"/>
              </a:lnSpc>
              <a:spcBef>
                <a:spcPct val="20000"/>
              </a:spcBef>
              <a:defRPr/>
            </a:pPr>
            <a:endParaRPr lang="en-US" altLang="ja-JP" sz="1400" u="sng" kern="0" baseline="30000" dirty="0">
              <a:latin typeface="+mn-lt"/>
              <a:ea typeface="+mn-ea"/>
            </a:endParaRPr>
          </a:p>
          <a:p>
            <a:pPr marL="227013" indent="-227013" algn="l">
              <a:lnSpc>
                <a:spcPct val="100000"/>
              </a:lnSpc>
              <a:spcBef>
                <a:spcPct val="20000"/>
              </a:spcBef>
              <a:defRPr/>
            </a:pPr>
            <a:endParaRPr lang="en-US" altLang="ja-JP" sz="1400" b="0" u="sng" kern="0" baseline="30000" dirty="0">
              <a:latin typeface="+mn-lt"/>
              <a:ea typeface="+mn-ea"/>
            </a:endParaRPr>
          </a:p>
          <a:p>
            <a:pPr marL="227013" indent="-227013" algn="l">
              <a:lnSpc>
                <a:spcPct val="100000"/>
              </a:lnSpc>
              <a:spcBef>
                <a:spcPct val="20000"/>
              </a:spcBef>
              <a:defRPr/>
            </a:pPr>
            <a:endParaRPr lang="en-US" altLang="ja-JP" sz="1400" u="sng" kern="0" baseline="30000" dirty="0">
              <a:latin typeface="+mn-lt"/>
              <a:ea typeface="+mn-ea"/>
            </a:endParaRPr>
          </a:p>
          <a:p>
            <a:pPr marL="227013" indent="-227013" algn="l">
              <a:lnSpc>
                <a:spcPct val="100000"/>
              </a:lnSpc>
              <a:spcBef>
                <a:spcPct val="20000"/>
              </a:spcBef>
              <a:defRPr/>
            </a:pPr>
            <a:endParaRPr lang="en-US" altLang="ja-JP" sz="1400" b="0" u="sng" kern="0" baseline="30000" dirty="0">
              <a:latin typeface="+mn-lt"/>
              <a:ea typeface="+mn-ea"/>
            </a:endParaRPr>
          </a:p>
          <a:p>
            <a:pPr marL="227013" indent="-227013" algn="l">
              <a:lnSpc>
                <a:spcPct val="100000"/>
              </a:lnSpc>
              <a:spcBef>
                <a:spcPct val="20000"/>
              </a:spcBef>
              <a:defRPr/>
            </a:pPr>
            <a:endParaRPr lang="en-US" altLang="ja-JP" sz="1400" u="sng" kern="0" baseline="30000" dirty="0">
              <a:latin typeface="+mn-lt"/>
              <a:ea typeface="+mn-ea"/>
            </a:endParaRPr>
          </a:p>
          <a:p>
            <a:pPr marL="227013" indent="-227013" algn="l">
              <a:lnSpc>
                <a:spcPct val="100000"/>
              </a:lnSpc>
              <a:spcBef>
                <a:spcPct val="20000"/>
              </a:spcBef>
              <a:defRPr/>
            </a:pPr>
            <a:endParaRPr lang="en-US" altLang="ja-JP" sz="1400" b="0" u="sng" kern="0" baseline="30000" dirty="0">
              <a:latin typeface="+mn-lt"/>
              <a:ea typeface="+mn-ea"/>
            </a:endParaRPr>
          </a:p>
          <a:p>
            <a:pPr marL="227013" indent="-227013" algn="l">
              <a:lnSpc>
                <a:spcPct val="100000"/>
              </a:lnSpc>
              <a:spcBef>
                <a:spcPct val="20000"/>
              </a:spcBef>
              <a:defRPr/>
            </a:pPr>
            <a:endParaRPr lang="en-US" altLang="ja-JP" sz="1400" u="sng" kern="0" baseline="30000" dirty="0">
              <a:latin typeface="+mn-lt"/>
              <a:ea typeface="+mn-ea"/>
            </a:endParaRPr>
          </a:p>
          <a:p>
            <a:pPr marL="227013" indent="-227013" algn="l">
              <a:lnSpc>
                <a:spcPct val="100000"/>
              </a:lnSpc>
              <a:spcBef>
                <a:spcPct val="20000"/>
              </a:spcBef>
              <a:defRPr/>
            </a:pPr>
            <a:endParaRPr lang="en-US" altLang="ja-JP" sz="1400" b="0" u="sng" kern="0" baseline="30000" dirty="0">
              <a:latin typeface="+mn-lt"/>
              <a:ea typeface="+mn-ea"/>
            </a:endParaRPr>
          </a:p>
          <a:p>
            <a:pPr marL="227013" indent="-227013" algn="l">
              <a:lnSpc>
                <a:spcPct val="100000"/>
              </a:lnSpc>
              <a:spcBef>
                <a:spcPct val="20000"/>
              </a:spcBef>
              <a:defRPr/>
            </a:pPr>
            <a:endParaRPr lang="en-US" altLang="ja-JP" sz="1400" u="sng" kern="0" baseline="30000" dirty="0">
              <a:latin typeface="+mn-lt"/>
              <a:ea typeface="+mn-ea"/>
            </a:endParaRPr>
          </a:p>
          <a:p>
            <a:pPr marL="684213" lvl="1" indent="-227013" algn="l">
              <a:lnSpc>
                <a:spcPct val="100000"/>
              </a:lnSpc>
              <a:spcBef>
                <a:spcPct val="20000"/>
              </a:spcBef>
              <a:defRPr/>
            </a:pPr>
            <a:endParaRPr lang="en-US" altLang="ja-JP" sz="1400" u="sng" kern="0" baseline="30000" dirty="0">
              <a:latin typeface="+mn-lt"/>
              <a:ea typeface="+mn-ea"/>
            </a:endParaRPr>
          </a:p>
          <a:p>
            <a:pPr marL="227013" indent="-227013" algn="l">
              <a:lnSpc>
                <a:spcPct val="100000"/>
              </a:lnSpc>
              <a:spcBef>
                <a:spcPct val="20000"/>
              </a:spcBef>
              <a:defRPr/>
            </a:pPr>
            <a:endParaRPr lang="en-US" altLang="ja-JP" sz="1400" b="0" u="sng" kern="0" baseline="30000" dirty="0">
              <a:latin typeface="+mn-lt"/>
              <a:ea typeface="+mn-ea"/>
            </a:endParaRPr>
          </a:p>
        </p:txBody>
      </p:sp>
      <p:sp>
        <p:nvSpPr>
          <p:cNvPr id="24" name="TextBox 23"/>
          <p:cNvSpPr txBox="1"/>
          <p:nvPr/>
        </p:nvSpPr>
        <p:spPr>
          <a:xfrm>
            <a:off x="2109334" y="4361262"/>
            <a:ext cx="4881466" cy="341632"/>
          </a:xfrm>
          <a:prstGeom prst="rect">
            <a:avLst/>
          </a:prstGeom>
          <a:noFill/>
        </p:spPr>
        <p:txBody>
          <a:bodyPr wrap="none" rtlCol="0">
            <a:spAutoFit/>
          </a:bodyPr>
          <a:lstStyle/>
          <a:p>
            <a:r>
              <a:rPr lang="en-US" altLang="ja-JP" sz="1800" u="sng" kern="0" baseline="30000" dirty="0" smtClean="0">
                <a:latin typeface="+mn-lt"/>
                <a:ea typeface="+mn-ea"/>
              </a:rPr>
              <a:t>※</a:t>
            </a:r>
            <a:r>
              <a:rPr lang="ja-JP" altLang="en-US" sz="1800" u="sng" kern="0" baseline="30000" dirty="0" smtClean="0">
                <a:latin typeface="+mn-lt"/>
                <a:ea typeface="+mn-ea"/>
              </a:rPr>
              <a:t>簡略化しており、厳密には</a:t>
            </a:r>
            <a:r>
              <a:rPr lang="en-US" altLang="ja-JP" sz="1800" u="sng" kern="0" baseline="30000" dirty="0" smtClean="0">
                <a:latin typeface="+mn-lt"/>
                <a:ea typeface="+mn-ea"/>
              </a:rPr>
              <a:t>100%</a:t>
            </a:r>
            <a:r>
              <a:rPr lang="ja-JP" altLang="en-US" sz="1800" u="sng" kern="0" baseline="30000" dirty="0" smtClean="0">
                <a:latin typeface="+mn-lt"/>
                <a:ea typeface="+mn-ea"/>
              </a:rPr>
              <a:t>上記フローが当てはまるわけではない</a:t>
            </a:r>
            <a:endParaRPr kumimoji="1" lang="ja-JP" altLang="en-US" sz="1800" dirty="0">
              <a:latin typeface="+mn-lt"/>
              <a:ea typeface="+mn-ea"/>
            </a:endParaRPr>
          </a:p>
        </p:txBody>
      </p:sp>
      <p:grpSp>
        <p:nvGrpSpPr>
          <p:cNvPr id="60" name="グループ化 59"/>
          <p:cNvGrpSpPr/>
          <p:nvPr/>
        </p:nvGrpSpPr>
        <p:grpSpPr>
          <a:xfrm>
            <a:off x="764275" y="1308875"/>
            <a:ext cx="7738280" cy="2990170"/>
            <a:chOff x="312738" y="1731963"/>
            <a:chExt cx="8734425" cy="4120296"/>
          </a:xfrm>
        </p:grpSpPr>
        <p:sp>
          <p:nvSpPr>
            <p:cNvPr id="61" name="円/楕円 15"/>
            <p:cNvSpPr/>
            <p:nvPr/>
          </p:nvSpPr>
          <p:spPr bwMode="auto">
            <a:xfrm>
              <a:off x="312738" y="2009775"/>
              <a:ext cx="122237" cy="155575"/>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2075" tIns="46038" rIns="92075" bIns="46038" anchor="ctr"/>
            <a:lstStyle/>
            <a:p>
              <a:pPr algn="ctr">
                <a:defRPr/>
              </a:pPr>
              <a:endParaRPr kumimoji="1" lang="ja-JP" altLang="en-US" sz="1800" dirty="0">
                <a:solidFill>
                  <a:srgbClr val="FF0000"/>
                </a:solidFill>
              </a:endParaRPr>
            </a:p>
          </p:txBody>
        </p:sp>
        <p:cxnSp>
          <p:nvCxnSpPr>
            <p:cNvPr id="62" name="直線矢印コネクタ 18"/>
            <p:cNvCxnSpPr>
              <a:stCxn id="61" idx="6"/>
              <a:endCxn id="65" idx="1"/>
            </p:cNvCxnSpPr>
            <p:nvPr/>
          </p:nvCxnSpPr>
          <p:spPr bwMode="auto">
            <a:xfrm>
              <a:off x="434975" y="2087563"/>
              <a:ext cx="660400" cy="0"/>
            </a:xfrm>
            <a:prstGeom prst="straightConnector1">
              <a:avLst/>
            </a:prstGeom>
            <a:ln>
              <a:solidFill>
                <a:srgbClr val="0066FF"/>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63" name="直線矢印コネクタ 24"/>
            <p:cNvCxnSpPr>
              <a:stCxn id="61" idx="6"/>
              <a:endCxn id="64" idx="1"/>
            </p:cNvCxnSpPr>
            <p:nvPr/>
          </p:nvCxnSpPr>
          <p:spPr bwMode="auto">
            <a:xfrm>
              <a:off x="434975" y="2087563"/>
              <a:ext cx="695325" cy="1503362"/>
            </a:xfrm>
            <a:prstGeom prst="straightConnector1">
              <a:avLst/>
            </a:prstGeom>
            <a:ln>
              <a:solidFill>
                <a:srgbClr val="0066FF"/>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64" name="角丸四角形 28"/>
            <p:cNvSpPr/>
            <p:nvPr/>
          </p:nvSpPr>
          <p:spPr bwMode="auto">
            <a:xfrm>
              <a:off x="1130300" y="3236913"/>
              <a:ext cx="2022474" cy="709613"/>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2075" tIns="46038" rIns="92075" bIns="46038" anchor="ctr"/>
            <a:lstStyle/>
            <a:p>
              <a:pPr>
                <a:lnSpc>
                  <a:spcPct val="50000"/>
                </a:lnSpc>
                <a:defRPr/>
              </a:pPr>
              <a:r>
                <a:rPr kumimoji="1" lang="en-US" altLang="ja-JP" sz="1050" dirty="0"/>
                <a:t>Table Full Scan</a:t>
              </a:r>
            </a:p>
            <a:p>
              <a:pPr>
                <a:lnSpc>
                  <a:spcPct val="50000"/>
                </a:lnSpc>
                <a:defRPr/>
              </a:pPr>
              <a:r>
                <a:rPr kumimoji="1" lang="en-US" altLang="ja-JP" sz="1050" dirty="0"/>
                <a:t>or</a:t>
              </a:r>
            </a:p>
            <a:p>
              <a:pPr>
                <a:lnSpc>
                  <a:spcPct val="50000"/>
                </a:lnSpc>
                <a:defRPr/>
              </a:pPr>
              <a:r>
                <a:rPr kumimoji="1" lang="en-US" altLang="ja-JP" sz="1050" dirty="0"/>
                <a:t>Index Fast Full Scan</a:t>
              </a:r>
              <a:endParaRPr kumimoji="1" lang="ja-JP" altLang="en-US" sz="1050" dirty="0"/>
            </a:p>
          </p:txBody>
        </p:sp>
        <p:sp>
          <p:nvSpPr>
            <p:cNvPr id="65" name="角丸四角形 31"/>
            <p:cNvSpPr/>
            <p:nvPr/>
          </p:nvSpPr>
          <p:spPr bwMode="auto">
            <a:xfrm>
              <a:off x="1095375" y="1731963"/>
              <a:ext cx="2020888" cy="7112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2075" tIns="46038" rIns="92075" bIns="46038" anchor="ctr"/>
            <a:lstStyle/>
            <a:p>
              <a:pPr>
                <a:lnSpc>
                  <a:spcPct val="50000"/>
                </a:lnSpc>
                <a:defRPr/>
              </a:pPr>
              <a:r>
                <a:rPr kumimoji="1" lang="en-US" altLang="ja-JP" sz="1200" dirty="0"/>
                <a:t>Index</a:t>
              </a:r>
              <a:r>
                <a:rPr kumimoji="1" lang="ja-JP" altLang="en-US" sz="1200" dirty="0"/>
                <a:t> </a:t>
              </a:r>
              <a:r>
                <a:rPr kumimoji="1" lang="en-US" altLang="ja-JP" sz="1200" dirty="0"/>
                <a:t>Access</a:t>
              </a:r>
              <a:r>
                <a:rPr kumimoji="1" lang="ja-JP" altLang="en-US" sz="1200" dirty="0"/>
                <a:t>など</a:t>
              </a:r>
              <a:endParaRPr kumimoji="1" lang="en-US" altLang="ja-JP" sz="1200" dirty="0"/>
            </a:p>
          </p:txBody>
        </p:sp>
        <p:cxnSp>
          <p:nvCxnSpPr>
            <p:cNvPr id="66" name="直線矢印コネクタ 34"/>
            <p:cNvCxnSpPr>
              <a:stCxn id="65" idx="3"/>
              <a:endCxn id="67" idx="1"/>
            </p:cNvCxnSpPr>
            <p:nvPr/>
          </p:nvCxnSpPr>
          <p:spPr bwMode="auto">
            <a:xfrm>
              <a:off x="3116263" y="2087563"/>
              <a:ext cx="1404937" cy="0"/>
            </a:xfrm>
            <a:prstGeom prst="straightConnector1">
              <a:avLst/>
            </a:prstGeom>
            <a:ln>
              <a:solidFill>
                <a:srgbClr val="0066FF"/>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67" name="角丸四角形 37"/>
            <p:cNvSpPr/>
            <p:nvPr/>
          </p:nvSpPr>
          <p:spPr bwMode="auto">
            <a:xfrm>
              <a:off x="4521200" y="1731963"/>
              <a:ext cx="4476750" cy="7112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2075" tIns="46038" rIns="92075" bIns="46038" anchor="ctr"/>
            <a:lstStyle/>
            <a:p>
              <a:pPr>
                <a:lnSpc>
                  <a:spcPct val="50000"/>
                </a:lnSpc>
                <a:defRPr/>
              </a:pPr>
              <a:r>
                <a:rPr kumimoji="1" lang="ja-JP" altLang="en-US" sz="1100" dirty="0"/>
                <a:t>基本的には</a:t>
              </a:r>
              <a:r>
                <a:rPr kumimoji="1" lang="en-US" altLang="ja-JP" sz="1100" dirty="0"/>
                <a:t>”db file sequential read”</a:t>
              </a:r>
            </a:p>
            <a:p>
              <a:pPr>
                <a:lnSpc>
                  <a:spcPct val="50000"/>
                </a:lnSpc>
                <a:defRPr/>
              </a:pPr>
              <a:r>
                <a:rPr kumimoji="1" lang="en-US" altLang="ja-JP" sz="1100" dirty="0"/>
                <a:t>(Exadata</a:t>
              </a:r>
              <a:r>
                <a:rPr kumimoji="1" lang="ja-JP" altLang="en-US" sz="1100" dirty="0"/>
                <a:t>の場合</a:t>
              </a:r>
              <a:r>
                <a:rPr kumimoji="1" lang="en-US" altLang="ja-JP" sz="1100" dirty="0"/>
                <a:t>”</a:t>
              </a:r>
              <a:r>
                <a:rPr kumimoji="1" lang="en-US" altLang="ja-JP" sz="1100" dirty="0" smtClean="0"/>
                <a:t>cell single block physical read</a:t>
              </a:r>
              <a:r>
                <a:rPr kumimoji="1" lang="en-US" altLang="ja-JP" sz="1100" dirty="0"/>
                <a:t>”)</a:t>
              </a:r>
            </a:p>
          </p:txBody>
        </p:sp>
        <p:sp>
          <p:nvSpPr>
            <p:cNvPr id="68" name="角丸四角形 41"/>
            <p:cNvSpPr/>
            <p:nvPr/>
          </p:nvSpPr>
          <p:spPr bwMode="auto">
            <a:xfrm>
              <a:off x="4500563" y="3236913"/>
              <a:ext cx="4475162" cy="709612"/>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2075" tIns="46038" rIns="92075" bIns="46038" anchor="ctr"/>
            <a:lstStyle/>
            <a:p>
              <a:pPr>
                <a:lnSpc>
                  <a:spcPct val="50000"/>
                </a:lnSpc>
                <a:defRPr/>
              </a:pPr>
              <a:r>
                <a:rPr kumimoji="1" lang="en-US" altLang="ja-JP" sz="1100" dirty="0"/>
                <a:t>”db file scattered read”</a:t>
              </a:r>
            </a:p>
            <a:p>
              <a:pPr>
                <a:lnSpc>
                  <a:spcPct val="50000"/>
                </a:lnSpc>
                <a:defRPr/>
              </a:pPr>
              <a:r>
                <a:rPr kumimoji="1" lang="en-US" altLang="ja-JP" sz="1100" dirty="0"/>
                <a:t>(Exadata</a:t>
              </a:r>
              <a:r>
                <a:rPr kumimoji="1" lang="ja-JP" altLang="en-US" sz="1100" dirty="0"/>
                <a:t>の場合</a:t>
              </a:r>
              <a:r>
                <a:rPr kumimoji="1" lang="en-US" altLang="ja-JP" sz="1100" dirty="0"/>
                <a:t>”cell </a:t>
              </a:r>
              <a:r>
                <a:rPr kumimoji="1" lang="en-US" altLang="ja-JP" sz="1100" dirty="0" err="1"/>
                <a:t>multiblock</a:t>
              </a:r>
              <a:r>
                <a:rPr kumimoji="1" lang="en-US" altLang="ja-JP" sz="1100" dirty="0"/>
                <a:t> physical read”)</a:t>
              </a:r>
            </a:p>
          </p:txBody>
        </p:sp>
        <p:sp>
          <p:nvSpPr>
            <p:cNvPr id="69" name="角丸四角形 61"/>
            <p:cNvSpPr>
              <a:spLocks noChangeArrowheads="1"/>
            </p:cNvSpPr>
            <p:nvPr/>
          </p:nvSpPr>
          <p:spPr bwMode="auto">
            <a:xfrm>
              <a:off x="3344863" y="4067174"/>
              <a:ext cx="5702300" cy="1785085"/>
            </a:xfrm>
            <a:prstGeom prst="roundRect">
              <a:avLst>
                <a:gd name="adj" fmla="val 16667"/>
              </a:avLst>
            </a:prstGeom>
            <a:solidFill>
              <a:srgbClr val="FFFF99"/>
            </a:solidFill>
            <a:ln w="9525" algn="ctr">
              <a:noFill/>
              <a:round/>
              <a:headEnd/>
              <a:tailEnd/>
            </a:ln>
          </p:spPr>
          <p:txBody>
            <a:bodyPr lIns="92075" tIns="46038" rIns="92075" bIns="46038" anchor="ctr"/>
            <a:lstStyle/>
            <a:p>
              <a:pPr algn="ctr"/>
              <a:endParaRPr kumimoji="1" lang="ja-JP" altLang="en-US" sz="1800">
                <a:latin typeface="+mn-lt"/>
                <a:ea typeface="+mn-ea"/>
              </a:endParaRPr>
            </a:p>
          </p:txBody>
        </p:sp>
        <p:sp>
          <p:nvSpPr>
            <p:cNvPr id="70" name="四角形吹き出し 59"/>
            <p:cNvSpPr>
              <a:spLocks noChangeArrowheads="1"/>
            </p:cNvSpPr>
            <p:nvPr/>
          </p:nvSpPr>
          <p:spPr bwMode="auto">
            <a:xfrm>
              <a:off x="3479800" y="2705100"/>
              <a:ext cx="3467100" cy="279400"/>
            </a:xfrm>
            <a:prstGeom prst="wedgeRectCallout">
              <a:avLst>
                <a:gd name="adj1" fmla="val -41454"/>
                <a:gd name="adj2" fmla="val 253676"/>
              </a:avLst>
            </a:prstGeom>
            <a:gradFill rotWithShape="1">
              <a:gsLst>
                <a:gs pos="0">
                  <a:srgbClr val="809CFF"/>
                </a:gs>
                <a:gs pos="50000">
                  <a:srgbClr val="B3C1FF"/>
                </a:gs>
                <a:gs pos="100000">
                  <a:srgbClr val="DAE1FF"/>
                </a:gs>
              </a:gsLst>
              <a:lin ang="0" scaled="1"/>
            </a:gradFill>
            <a:ln w="9525" algn="ctr">
              <a:noFill/>
              <a:round/>
              <a:headEnd/>
              <a:tailEnd/>
            </a:ln>
          </p:spPr>
          <p:txBody>
            <a:bodyPr lIns="92075" tIns="46038" rIns="92075" bIns="46038" anchor="ctr"/>
            <a:lstStyle/>
            <a:p>
              <a:pPr>
                <a:lnSpc>
                  <a:spcPts val="800"/>
                </a:lnSpc>
              </a:pPr>
              <a:r>
                <a:rPr kumimoji="1" lang="en-US" altLang="ja-JP" sz="1050" dirty="0">
                  <a:latin typeface="+mn-lt"/>
                  <a:ea typeface="+mn-ea"/>
                </a:rPr>
                <a:t>Buffer Cache</a:t>
              </a:r>
              <a:r>
                <a:rPr kumimoji="1" lang="ja-JP" altLang="en-US" sz="1050" dirty="0">
                  <a:latin typeface="+mn-lt"/>
                  <a:ea typeface="+mn-ea"/>
                </a:rPr>
                <a:t>にのせる場合</a:t>
              </a:r>
            </a:p>
          </p:txBody>
        </p:sp>
        <p:sp>
          <p:nvSpPr>
            <p:cNvPr id="71" name="四角形吹き出し 60"/>
            <p:cNvSpPr>
              <a:spLocks noChangeArrowheads="1"/>
            </p:cNvSpPr>
            <p:nvPr/>
          </p:nvSpPr>
          <p:spPr bwMode="auto">
            <a:xfrm>
              <a:off x="4249738" y="4160838"/>
              <a:ext cx="3467100" cy="279400"/>
            </a:xfrm>
            <a:prstGeom prst="wedgeRectCallout">
              <a:avLst>
                <a:gd name="adj1" fmla="val -56032"/>
                <a:gd name="adj2" fmla="val 120185"/>
              </a:avLst>
            </a:prstGeom>
            <a:gradFill rotWithShape="1">
              <a:gsLst>
                <a:gs pos="0">
                  <a:srgbClr val="809CFF"/>
                </a:gs>
                <a:gs pos="50000">
                  <a:srgbClr val="B3C1FF"/>
                </a:gs>
                <a:gs pos="100000">
                  <a:srgbClr val="DAE1FF"/>
                </a:gs>
              </a:gsLst>
              <a:lin ang="0" scaled="1"/>
            </a:gradFill>
            <a:ln w="9525" algn="ctr">
              <a:noFill/>
              <a:round/>
              <a:headEnd/>
              <a:tailEnd/>
            </a:ln>
          </p:spPr>
          <p:txBody>
            <a:bodyPr lIns="92075" tIns="46038" rIns="92075" bIns="46038" anchor="ctr"/>
            <a:lstStyle/>
            <a:p>
              <a:pPr>
                <a:lnSpc>
                  <a:spcPts val="800"/>
                </a:lnSpc>
              </a:pPr>
              <a:r>
                <a:rPr kumimoji="1" lang="en-US" altLang="ja-JP" sz="1050" dirty="0">
                  <a:latin typeface="+mn-lt"/>
                  <a:ea typeface="+mn-ea"/>
                </a:rPr>
                <a:t>Buffer Cache</a:t>
              </a:r>
              <a:r>
                <a:rPr kumimoji="1" lang="ja-JP" altLang="en-US" sz="1050" dirty="0">
                  <a:latin typeface="+mn-lt"/>
                  <a:ea typeface="+mn-ea"/>
                </a:rPr>
                <a:t>にのせない場合</a:t>
              </a:r>
            </a:p>
          </p:txBody>
        </p:sp>
        <p:sp>
          <p:nvSpPr>
            <p:cNvPr id="72" name="角丸四角形 42"/>
            <p:cNvSpPr/>
            <p:nvPr/>
          </p:nvSpPr>
          <p:spPr bwMode="auto">
            <a:xfrm>
              <a:off x="4487863" y="4813300"/>
              <a:ext cx="4475162" cy="709613"/>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2075" tIns="46038" rIns="92075" bIns="46038" anchor="ctr"/>
            <a:lstStyle/>
            <a:p>
              <a:pPr>
                <a:lnSpc>
                  <a:spcPct val="50000"/>
                </a:lnSpc>
                <a:defRPr/>
              </a:pPr>
              <a:r>
                <a:rPr kumimoji="1" lang="en-US" altLang="ja-JP" sz="1100" dirty="0"/>
                <a:t>”direct path read”</a:t>
              </a:r>
            </a:p>
            <a:p>
              <a:pPr>
                <a:lnSpc>
                  <a:spcPct val="50000"/>
                </a:lnSpc>
                <a:defRPr/>
              </a:pPr>
              <a:r>
                <a:rPr kumimoji="1" lang="en-US" altLang="ja-JP" sz="1100" dirty="0"/>
                <a:t>(Exadata</a:t>
              </a:r>
              <a:r>
                <a:rPr kumimoji="1" lang="ja-JP" altLang="en-US" sz="1100" dirty="0"/>
                <a:t>の場合</a:t>
              </a:r>
              <a:r>
                <a:rPr kumimoji="1" lang="en-US" altLang="ja-JP" sz="1100" dirty="0"/>
                <a:t>”cell smart table scan</a:t>
              </a:r>
              <a:r>
                <a:rPr kumimoji="1" lang="en-US" altLang="ja-JP" sz="1100" dirty="0" smtClean="0"/>
                <a:t>” or</a:t>
              </a:r>
              <a:endParaRPr kumimoji="1" lang="en-US" altLang="ja-JP" sz="1100" dirty="0"/>
            </a:p>
            <a:p>
              <a:pPr>
                <a:lnSpc>
                  <a:spcPct val="50000"/>
                </a:lnSpc>
                <a:defRPr/>
              </a:pPr>
              <a:r>
                <a:rPr kumimoji="1" lang="en-US" altLang="ja-JP" sz="1100" dirty="0"/>
                <a:t>“cell smart index scan”)</a:t>
              </a:r>
            </a:p>
          </p:txBody>
        </p:sp>
        <p:cxnSp>
          <p:nvCxnSpPr>
            <p:cNvPr id="73" name="直線矢印コネクタ 43"/>
            <p:cNvCxnSpPr>
              <a:stCxn id="64" idx="3"/>
              <a:endCxn id="68" idx="1"/>
            </p:cNvCxnSpPr>
            <p:nvPr/>
          </p:nvCxnSpPr>
          <p:spPr bwMode="auto">
            <a:xfrm>
              <a:off x="3152775" y="3590925"/>
              <a:ext cx="1347788" cy="0"/>
            </a:xfrm>
            <a:prstGeom prst="straightConnector1">
              <a:avLst/>
            </a:prstGeom>
            <a:ln>
              <a:solidFill>
                <a:srgbClr val="0066FF"/>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74" name="直線矢印コネクタ 46"/>
            <p:cNvCxnSpPr>
              <a:stCxn id="64" idx="3"/>
              <a:endCxn id="72" idx="1"/>
            </p:cNvCxnSpPr>
            <p:nvPr/>
          </p:nvCxnSpPr>
          <p:spPr bwMode="auto">
            <a:xfrm>
              <a:off x="3152775" y="3590925"/>
              <a:ext cx="1335088" cy="1576388"/>
            </a:xfrm>
            <a:prstGeom prst="straightConnector1">
              <a:avLst/>
            </a:prstGeom>
            <a:ln>
              <a:solidFill>
                <a:srgbClr val="0066FF"/>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75" name="テキスト ボックス 62"/>
            <p:cNvSpPr txBox="1">
              <a:spLocks noChangeArrowheads="1"/>
            </p:cNvSpPr>
            <p:nvPr/>
          </p:nvSpPr>
          <p:spPr bwMode="auto">
            <a:xfrm>
              <a:off x="3496517" y="5510213"/>
              <a:ext cx="2832005" cy="298990"/>
            </a:xfrm>
            <a:prstGeom prst="rect">
              <a:avLst/>
            </a:prstGeom>
            <a:noFill/>
            <a:ln w="9525">
              <a:noFill/>
              <a:miter lim="800000"/>
              <a:headEnd/>
              <a:tailEnd/>
            </a:ln>
          </p:spPr>
          <p:txBody>
            <a:bodyPr wrap="none">
              <a:spAutoFit/>
            </a:bodyPr>
            <a:lstStyle/>
            <a:p>
              <a:r>
                <a:rPr kumimoji="1" lang="en-US" altLang="ja-JP" sz="900" dirty="0">
                  <a:latin typeface="+mn-lt"/>
                  <a:ea typeface="+mn-ea"/>
                </a:rPr>
                <a:t>11gR1</a:t>
              </a:r>
              <a:r>
                <a:rPr kumimoji="1" lang="ja-JP" altLang="en-US" sz="900" dirty="0">
                  <a:latin typeface="+mn-lt"/>
                  <a:ea typeface="+mn-ea"/>
                </a:rPr>
                <a:t>よりシリアル時でも選択される可能性あり</a:t>
              </a:r>
            </a:p>
          </p:txBody>
        </p:sp>
      </p:grpSp>
      <p:sp>
        <p:nvSpPr>
          <p:cNvPr id="22" name="スライド番号プレースホルダ 21"/>
          <p:cNvSpPr>
            <a:spLocks noGrp="1"/>
          </p:cNvSpPr>
          <p:nvPr>
            <p:ph type="sldNum" sz="quarter" idx="12"/>
          </p:nvPr>
        </p:nvSpPr>
        <p:spPr/>
        <p:txBody>
          <a:bodyPr/>
          <a:lstStyle/>
          <a:p>
            <a:pPr>
              <a:defRPr/>
            </a:pPr>
            <a:fld id="{47645EBB-67B3-46AB-AC82-6F9B6AD9EB81}" type="slidenum">
              <a:rPr lang="en-US" altLang="ja-JP" smtClean="0"/>
              <a:pPr>
                <a:defRPr/>
              </a:pPr>
              <a:t>80</a:t>
            </a:fld>
            <a:endParaRPr lang="ja-JP" altLang="en-US" dirty="0"/>
          </a:p>
        </p:txBody>
      </p:sp>
      <p:sp>
        <p:nvSpPr>
          <p:cNvPr id="23" name="フッター プレースホルダ 22"/>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dirty="0" smtClean="0"/>
              <a:t>統計情報の取得</a:t>
            </a:r>
            <a:endParaRPr kumimoji="1" lang="ja-JP" altLang="en-US" dirty="0"/>
          </a:p>
        </p:txBody>
      </p:sp>
    </p:spTree>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ja-JP" altLang="en-US" smtClean="0"/>
              <a:t>どのようにして統計情報を取得するか</a:t>
            </a:r>
            <a:endParaRPr lang="en-US" altLang="ja-JP" dirty="0" smtClean="0"/>
          </a:p>
        </p:txBody>
      </p:sp>
      <p:sp>
        <p:nvSpPr>
          <p:cNvPr id="33" name="Rectangle 28"/>
          <p:cNvSpPr>
            <a:spLocks noGrp="1" noChangeArrowheads="1"/>
          </p:cNvSpPr>
          <p:nvPr>
            <p:ph idx="1"/>
          </p:nvPr>
        </p:nvSpPr>
        <p:spPr/>
        <p:txBody>
          <a:bodyPr/>
          <a:lstStyle/>
          <a:p>
            <a:pPr>
              <a:buNone/>
            </a:pPr>
            <a:r>
              <a:rPr lang="ja-JP" altLang="en-US" sz="1200" dirty="0" smtClean="0">
                <a:latin typeface="+mn-lt"/>
              </a:rPr>
              <a:t>ここでは、通常の運用時ではなく、パフォーマンスベンチマークを実施する際の方法という前提にて紹介しています。</a:t>
            </a:r>
            <a:endParaRPr lang="en-US" altLang="ja-JP" sz="1200" dirty="0" smtClean="0">
              <a:latin typeface="+mn-lt"/>
            </a:endParaRPr>
          </a:p>
          <a:p>
            <a:pPr>
              <a:buNone/>
            </a:pPr>
            <a:endParaRPr lang="ja-JP" altLang="en-US" sz="1200" dirty="0" smtClean="0">
              <a:latin typeface="+mn-lt"/>
            </a:endParaRPr>
          </a:p>
          <a:p>
            <a:pPr lvl="2">
              <a:buNone/>
            </a:pPr>
            <a:endParaRPr lang="en-US" altLang="ja-JP" sz="1200" dirty="0" smtClean="0">
              <a:latin typeface="+mn-lt"/>
            </a:endParaRPr>
          </a:p>
          <a:p>
            <a:pPr lvl="2">
              <a:buNone/>
            </a:pPr>
            <a:endParaRPr lang="en-US" altLang="ja-JP" sz="1200" dirty="0" smtClean="0">
              <a:latin typeface="+mn-lt"/>
            </a:endParaRPr>
          </a:p>
          <a:p>
            <a:pPr lvl="1">
              <a:buNone/>
            </a:pPr>
            <a:endParaRPr lang="en-US" altLang="ja-JP" sz="1200" dirty="0" smtClean="0">
              <a:latin typeface="+mn-lt"/>
            </a:endParaRPr>
          </a:p>
          <a:p>
            <a:pPr lvl="2">
              <a:buNone/>
            </a:pPr>
            <a:endParaRPr lang="en-US" altLang="ja-JP" sz="1200" dirty="0" smtClean="0">
              <a:latin typeface="+mn-lt"/>
            </a:endParaRPr>
          </a:p>
          <a:p>
            <a:pPr lvl="1">
              <a:buNone/>
            </a:pPr>
            <a:endParaRPr lang="en-US" altLang="ja-JP" sz="1200" dirty="0" smtClean="0">
              <a:latin typeface="+mn-lt"/>
            </a:endParaRPr>
          </a:p>
          <a:p>
            <a:pPr lvl="1">
              <a:buNone/>
            </a:pPr>
            <a:endParaRPr lang="en-US" altLang="ja-JP" sz="1200" dirty="0" smtClean="0">
              <a:latin typeface="+mn-lt"/>
            </a:endParaRPr>
          </a:p>
          <a:p>
            <a:pPr lvl="1">
              <a:buNone/>
            </a:pPr>
            <a:endParaRPr lang="en-US" altLang="ja-JP" sz="1200" dirty="0" smtClean="0">
              <a:latin typeface="+mn-lt"/>
            </a:endParaRPr>
          </a:p>
        </p:txBody>
      </p:sp>
      <p:sp>
        <p:nvSpPr>
          <p:cNvPr id="7" name="Rectangle 28"/>
          <p:cNvSpPr txBox="1">
            <a:spLocks noChangeArrowheads="1"/>
          </p:cNvSpPr>
          <p:nvPr/>
        </p:nvSpPr>
        <p:spPr bwMode="auto">
          <a:xfrm>
            <a:off x="554113" y="1494790"/>
            <a:ext cx="8272462" cy="8902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684213" marR="0" lvl="1" indent="-342900" algn="l" defTabSz="914400" rtl="0" eaLnBrk="1" fontAlgn="base" latinLnBrk="0" hangingPunct="1">
              <a:lnSpc>
                <a:spcPct val="100000"/>
              </a:lnSpc>
              <a:spcBef>
                <a:spcPct val="20000"/>
              </a:spcBef>
              <a:spcAft>
                <a:spcPct val="0"/>
              </a:spcAft>
              <a:buClr>
                <a:schemeClr val="accent1"/>
              </a:buClr>
              <a:buSzTx/>
              <a:buFont typeface="+mj-lt"/>
              <a:buAutoNum type="arabicPeriod"/>
              <a:tabLst/>
              <a:defRPr/>
            </a:pPr>
            <a:r>
              <a:rPr kumimoji="0" lang="ja-JP" altLang="en-US" sz="1400" b="0" i="0" u="none" strike="noStrike" kern="0" cap="none" spc="0" normalizeH="0" baseline="0" noProof="0" dirty="0" smtClean="0">
                <a:ln>
                  <a:noFill/>
                </a:ln>
                <a:solidFill>
                  <a:schemeClr val="tx1"/>
                </a:solidFill>
                <a:effectLst/>
                <a:uLnTx/>
                <a:uFillTx/>
                <a:latin typeface="+mn-lt"/>
                <a:ea typeface="+mn-ea"/>
              </a:rPr>
              <a:t>テーブルを作成する</a:t>
            </a:r>
            <a:endParaRPr kumimoji="0" lang="en-US" altLang="ja-JP" sz="1400" b="0" i="0" u="none" strike="noStrike" kern="0" cap="none" spc="0" normalizeH="0" baseline="0" noProof="0" dirty="0" smtClean="0">
              <a:ln>
                <a:noFill/>
              </a:ln>
              <a:solidFill>
                <a:schemeClr val="tx1"/>
              </a:solidFill>
              <a:effectLst/>
              <a:uLnTx/>
              <a:uFillTx/>
              <a:latin typeface="+mn-lt"/>
              <a:ea typeface="+mn-ea"/>
            </a:endParaRPr>
          </a:p>
          <a:p>
            <a:pPr marL="684213" marR="0" lvl="1" indent="-342900" algn="l" defTabSz="914400" rtl="0" eaLnBrk="1" fontAlgn="base" latinLnBrk="0" hangingPunct="1">
              <a:lnSpc>
                <a:spcPct val="100000"/>
              </a:lnSpc>
              <a:spcBef>
                <a:spcPct val="20000"/>
              </a:spcBef>
              <a:spcAft>
                <a:spcPct val="0"/>
              </a:spcAft>
              <a:buClr>
                <a:schemeClr val="accent1"/>
              </a:buClr>
              <a:buSzTx/>
              <a:buFont typeface="+mj-lt"/>
              <a:buAutoNum type="arabicPeriod"/>
              <a:tabLst/>
              <a:defRPr/>
            </a:pPr>
            <a:r>
              <a:rPr lang="ja-JP" altLang="en-US" sz="1400" kern="0" dirty="0" smtClean="0">
                <a:latin typeface="+mn-lt"/>
                <a:ea typeface="+mn-ea"/>
              </a:rPr>
              <a:t>検証にて</a:t>
            </a:r>
            <a:r>
              <a:rPr kumimoji="0" lang="ja-JP" altLang="en-US" sz="1400" b="0" i="0" u="none" strike="noStrike" kern="0" cap="none" spc="0" normalizeH="0" baseline="0" noProof="0" dirty="0" smtClean="0">
                <a:ln>
                  <a:noFill/>
                </a:ln>
                <a:solidFill>
                  <a:schemeClr val="tx1"/>
                </a:solidFill>
                <a:effectLst/>
                <a:uLnTx/>
                <a:uFillTx/>
                <a:latin typeface="+mn-lt"/>
                <a:ea typeface="+mn-ea"/>
              </a:rPr>
              <a:t>実施するワークロード（</a:t>
            </a:r>
            <a:r>
              <a:rPr lang="en-US" altLang="ja-JP" sz="1400" kern="0" dirty="0" smtClean="0">
                <a:latin typeface="+mn-lt"/>
                <a:ea typeface="+mn-ea"/>
              </a:rPr>
              <a:t>SQL</a:t>
            </a:r>
            <a:r>
              <a:rPr lang="ja-JP" altLang="en-US" sz="1400" kern="0" dirty="0" smtClean="0">
                <a:latin typeface="+mn-lt"/>
                <a:ea typeface="+mn-ea"/>
              </a:rPr>
              <a:t>）を実行する</a:t>
            </a:r>
            <a:endParaRPr lang="en-US" altLang="ja-JP" sz="1400" kern="0" dirty="0" smtClean="0">
              <a:latin typeface="+mn-lt"/>
              <a:ea typeface="+mn-ea"/>
            </a:endParaRPr>
          </a:p>
          <a:p>
            <a:pPr marL="684213" marR="0" lvl="1" indent="-342900" algn="l" defTabSz="914400" rtl="0" eaLnBrk="1" fontAlgn="base" latinLnBrk="0" hangingPunct="1">
              <a:lnSpc>
                <a:spcPct val="100000"/>
              </a:lnSpc>
              <a:spcBef>
                <a:spcPct val="20000"/>
              </a:spcBef>
              <a:spcAft>
                <a:spcPct val="0"/>
              </a:spcAft>
              <a:buClr>
                <a:schemeClr val="accent1"/>
              </a:buClr>
              <a:buSzTx/>
              <a:buFont typeface="+mj-lt"/>
              <a:buAutoNum type="arabicPeriod"/>
              <a:tabLst/>
              <a:defRPr/>
            </a:pPr>
            <a:r>
              <a:rPr kumimoji="0" lang="ja-JP" altLang="en-US" sz="1400" b="0" i="0" u="none" strike="noStrike" kern="0" cap="none" spc="0" normalizeH="0" baseline="0" noProof="0" dirty="0" smtClean="0">
                <a:ln>
                  <a:noFill/>
                </a:ln>
                <a:solidFill>
                  <a:schemeClr val="tx1"/>
                </a:solidFill>
                <a:effectLst/>
                <a:uLnTx/>
                <a:uFillTx/>
                <a:latin typeface="+mn-lt"/>
                <a:ea typeface="+mn-ea"/>
              </a:rPr>
              <a:t>統計情報を取得する</a:t>
            </a:r>
            <a:endParaRPr kumimoji="0" lang="en-US" altLang="ja-JP" sz="1400" b="0" i="0" u="none" strike="noStrike" kern="0" cap="none" spc="0" normalizeH="0" baseline="0" noProof="0" dirty="0" smtClean="0">
              <a:ln>
                <a:noFill/>
              </a:ln>
              <a:solidFill>
                <a:schemeClr val="tx1"/>
              </a:solidFill>
              <a:effectLst/>
              <a:uLnTx/>
              <a:uFillTx/>
              <a:latin typeface="+mn-lt"/>
              <a:ea typeface="+mn-ea"/>
            </a:endParaRPr>
          </a:p>
          <a:p>
            <a:pPr marL="1141413" lvl="2" indent="-342900" algn="l">
              <a:lnSpc>
                <a:spcPct val="100000"/>
              </a:lnSpc>
              <a:spcBef>
                <a:spcPct val="20000"/>
              </a:spcBef>
              <a:buFont typeface="+mj-lt"/>
              <a:buAutoNum type="arabicPeriod"/>
            </a:pPr>
            <a:endParaRPr kumimoji="0" lang="en-US" altLang="ja-JP" sz="1400" b="0" i="0" u="none" strike="noStrike" kern="0" cap="none" spc="0" normalizeH="0" baseline="0" noProof="0" dirty="0" smtClean="0">
              <a:ln>
                <a:noFill/>
              </a:ln>
              <a:solidFill>
                <a:schemeClr val="tx1"/>
              </a:solidFill>
              <a:effectLst/>
              <a:uLnTx/>
              <a:uFillTx/>
              <a:latin typeface="+mn-lt"/>
              <a:ea typeface="+mn-ea"/>
            </a:endParaRPr>
          </a:p>
        </p:txBody>
      </p:sp>
      <p:sp>
        <p:nvSpPr>
          <p:cNvPr id="8" name="Rectangle 4"/>
          <p:cNvSpPr>
            <a:spLocks noChangeArrowheads="1"/>
          </p:cNvSpPr>
          <p:nvPr/>
        </p:nvSpPr>
        <p:spPr bwMode="auto">
          <a:xfrm>
            <a:off x="948312" y="2346593"/>
            <a:ext cx="7850187" cy="614185"/>
          </a:xfrm>
          <a:prstGeom prst="rect">
            <a:avLst/>
          </a:prstGeom>
          <a:solidFill>
            <a:srgbClr val="EAEAEA"/>
          </a:solidFill>
          <a:ln w="9525">
            <a:solidFill>
              <a:srgbClr val="808080"/>
            </a:solidFill>
            <a:miter lim="800000"/>
            <a:headEnd/>
            <a:tailEnd/>
          </a:ln>
          <a:effectLst>
            <a:glow rad="101600">
              <a:schemeClr val="accent2">
                <a:satMod val="175000"/>
                <a:alpha val="40000"/>
              </a:schemeClr>
            </a:glow>
          </a:effectLst>
        </p:spPr>
        <p:txBody>
          <a:bodyPr wrap="square" lIns="92075" tIns="46038" rIns="92075" bIns="46038" anchor="ctr">
            <a:noAutofit/>
          </a:bodyPr>
          <a:lstStyle/>
          <a:p>
            <a:pPr algn="l"/>
            <a:r>
              <a:rPr lang="en-US" altLang="ja-JP" sz="1200" dirty="0" smtClean="0">
                <a:latin typeface="Courier New" pitchFamily="49" charset="0"/>
                <a:cs typeface="Courier New" pitchFamily="49" charset="0"/>
              </a:rPr>
              <a:t>EXEC DBMS_STATS.GATHER_TABLE_STATS(‘USER1’,'TAB',degree=&gt; </a:t>
            </a:r>
            <a:r>
              <a:rPr lang="en-US" altLang="ja-JP" sz="1200" dirty="0" err="1" smtClean="0">
                <a:latin typeface="Courier New" pitchFamily="49" charset="0"/>
                <a:cs typeface="Courier New" pitchFamily="49" charset="0"/>
              </a:rPr>
              <a:t>dbms_stats.auto_degree</a:t>
            </a:r>
            <a:r>
              <a:rPr lang="en-US" altLang="ja-JP" sz="1200" dirty="0" smtClean="0">
                <a:latin typeface="Courier New" pitchFamily="49" charset="0"/>
                <a:cs typeface="Courier New" pitchFamily="49" charset="0"/>
              </a:rPr>
              <a:t>);</a:t>
            </a:r>
          </a:p>
        </p:txBody>
      </p:sp>
      <p:sp>
        <p:nvSpPr>
          <p:cNvPr id="9" name="Rectangle 28"/>
          <p:cNvSpPr txBox="1">
            <a:spLocks noChangeArrowheads="1"/>
          </p:cNvSpPr>
          <p:nvPr/>
        </p:nvSpPr>
        <p:spPr bwMode="auto">
          <a:xfrm>
            <a:off x="667869" y="3119864"/>
            <a:ext cx="7183674" cy="10622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27013" lvl="0" indent="-227013" algn="l">
              <a:lnSpc>
                <a:spcPct val="100000"/>
              </a:lnSpc>
              <a:spcBef>
                <a:spcPct val="20000"/>
              </a:spcBef>
            </a:pPr>
            <a:r>
              <a:rPr lang="ja-JP" altLang="en-US" sz="1200" kern="0" noProof="0" dirty="0" smtClean="0">
                <a:latin typeface="+mn-lt"/>
                <a:ea typeface="+mn-ea"/>
              </a:rPr>
              <a:t>統計情報を取得する前に、ワークロードを実行する理由は、</a:t>
            </a:r>
            <a:r>
              <a:rPr lang="en-US" altLang="ja-JP" sz="1200" kern="0" dirty="0" smtClean="0">
                <a:latin typeface="+mn-lt"/>
                <a:ea typeface="+mn-ea"/>
              </a:rPr>
              <a:t>DBMS_STATS</a:t>
            </a:r>
            <a:r>
              <a:rPr lang="ja-JP" altLang="en-US" sz="1200" kern="0" dirty="0" smtClean="0">
                <a:latin typeface="+mn-lt"/>
                <a:ea typeface="+mn-ea"/>
              </a:rPr>
              <a:t>のデフォルトオプション</a:t>
            </a:r>
            <a:endParaRPr lang="en-US" altLang="ja-JP" sz="1200" kern="0" dirty="0" smtClean="0">
              <a:latin typeface="+mn-lt"/>
              <a:ea typeface="+mn-ea"/>
            </a:endParaRPr>
          </a:p>
          <a:p>
            <a:pPr marL="227013" lvl="0" indent="-227013" algn="l">
              <a:lnSpc>
                <a:spcPct val="100000"/>
              </a:lnSpc>
              <a:spcBef>
                <a:spcPct val="20000"/>
              </a:spcBef>
            </a:pPr>
            <a:r>
              <a:rPr lang="ja-JP" altLang="en-US" sz="1200" kern="0" dirty="0" smtClean="0">
                <a:latin typeface="+mn-lt"/>
                <a:ea typeface="+mn-ea"/>
              </a:rPr>
              <a:t>（</a:t>
            </a:r>
            <a:r>
              <a:rPr lang="en-US" altLang="ja-JP" sz="1200" kern="0" dirty="0" smtClean="0">
                <a:latin typeface="+mn-lt"/>
                <a:ea typeface="+mn-ea"/>
              </a:rPr>
              <a:t>FOR ALL COLUMNS SIZE AUTO</a:t>
            </a:r>
            <a:r>
              <a:rPr lang="ja-JP" altLang="en-US" sz="1200" kern="0" dirty="0" smtClean="0">
                <a:latin typeface="+mn-lt"/>
                <a:ea typeface="+mn-ea"/>
              </a:rPr>
              <a:t>）にて統計情報を取得する場合、 過去の</a:t>
            </a:r>
            <a:r>
              <a:rPr lang="en-US" altLang="ja-JP" sz="1200" kern="0" dirty="0" smtClean="0">
                <a:latin typeface="+mn-lt"/>
                <a:ea typeface="+mn-ea"/>
              </a:rPr>
              <a:t>SQL</a:t>
            </a:r>
            <a:r>
              <a:rPr lang="ja-JP" altLang="en-US" sz="1200" kern="0" dirty="0" smtClean="0">
                <a:latin typeface="+mn-lt"/>
                <a:ea typeface="+mn-ea"/>
              </a:rPr>
              <a:t>実行において</a:t>
            </a:r>
            <a:endParaRPr lang="en-US" altLang="ja-JP" sz="1200" kern="0" dirty="0" smtClean="0">
              <a:latin typeface="+mn-lt"/>
              <a:ea typeface="+mn-ea"/>
            </a:endParaRPr>
          </a:p>
          <a:p>
            <a:pPr marL="227013" lvl="0" indent="-227013" algn="l">
              <a:lnSpc>
                <a:spcPct val="100000"/>
              </a:lnSpc>
              <a:spcBef>
                <a:spcPct val="20000"/>
              </a:spcBef>
            </a:pPr>
            <a:r>
              <a:rPr lang="ja-JP" altLang="en-US" sz="1200" kern="0" dirty="0" smtClean="0">
                <a:latin typeface="+mn-lt"/>
                <a:ea typeface="+mn-ea"/>
              </a:rPr>
              <a:t>その列が条件句に指定されているのであれば、その列の情報が</a:t>
            </a:r>
            <a:r>
              <a:rPr lang="en-US" altLang="ja-JP" sz="1200" kern="0" dirty="0" err="1" smtClean="0">
                <a:latin typeface="+mn-lt"/>
                <a:ea typeface="+mn-ea"/>
              </a:rPr>
              <a:t>col_usage</a:t>
            </a:r>
            <a:r>
              <a:rPr lang="en-US" altLang="ja-JP" sz="1200" kern="0" dirty="0" smtClean="0">
                <a:latin typeface="+mn-lt"/>
                <a:ea typeface="+mn-ea"/>
              </a:rPr>
              <a:t>$</a:t>
            </a:r>
            <a:r>
              <a:rPr lang="ja-JP" altLang="en-US" sz="1200" kern="0" dirty="0" smtClean="0">
                <a:latin typeface="+mn-lt"/>
                <a:ea typeface="+mn-ea"/>
              </a:rPr>
              <a:t>表に追記されヒストグラム</a:t>
            </a:r>
            <a:endParaRPr lang="en-US" altLang="ja-JP" sz="1200" kern="0" dirty="0" smtClean="0">
              <a:latin typeface="+mn-lt"/>
              <a:ea typeface="+mn-ea"/>
            </a:endParaRPr>
          </a:p>
          <a:p>
            <a:pPr marL="227013" lvl="0" indent="-227013" algn="l">
              <a:lnSpc>
                <a:spcPct val="100000"/>
              </a:lnSpc>
              <a:spcBef>
                <a:spcPct val="20000"/>
              </a:spcBef>
            </a:pPr>
            <a:r>
              <a:rPr lang="ja-JP" altLang="en-US" sz="1200" kern="0" dirty="0" smtClean="0">
                <a:latin typeface="+mn-lt"/>
                <a:ea typeface="+mn-ea"/>
              </a:rPr>
              <a:t>情報を収集する</a:t>
            </a:r>
            <a:r>
              <a:rPr lang="en-US" altLang="ja-JP" sz="1200" kern="0" dirty="0" smtClean="0">
                <a:latin typeface="+mn-lt"/>
                <a:ea typeface="+mn-ea"/>
              </a:rPr>
              <a:t>"</a:t>
            </a:r>
            <a:r>
              <a:rPr lang="ja-JP" altLang="en-US" sz="1200" kern="0" dirty="0" smtClean="0">
                <a:latin typeface="+mn-lt"/>
                <a:ea typeface="+mn-ea"/>
              </a:rPr>
              <a:t>候補</a:t>
            </a:r>
            <a:r>
              <a:rPr lang="en-US" altLang="ja-JP" sz="1200" kern="0" dirty="0" smtClean="0">
                <a:latin typeface="+mn-lt"/>
                <a:ea typeface="+mn-ea"/>
              </a:rPr>
              <a:t>"</a:t>
            </a:r>
            <a:r>
              <a:rPr lang="ja-JP" altLang="en-US" sz="1200" kern="0" dirty="0" smtClean="0">
                <a:latin typeface="+mn-lt"/>
                <a:ea typeface="+mn-ea"/>
              </a:rPr>
              <a:t>になるからです。</a:t>
            </a:r>
            <a:endParaRPr lang="en-US" altLang="ja-JP" sz="1200" kern="0" dirty="0" smtClean="0">
              <a:latin typeface="+mn-lt"/>
              <a:ea typeface="+mn-ea"/>
            </a:endParaRPr>
          </a:p>
          <a:p>
            <a:pPr marL="227013" lvl="0" indent="-227013" algn="l">
              <a:lnSpc>
                <a:spcPct val="100000"/>
              </a:lnSpc>
              <a:spcBef>
                <a:spcPct val="20000"/>
              </a:spcBef>
            </a:pPr>
            <a:r>
              <a:rPr lang="ja-JP" altLang="en-US" sz="1200" kern="0" dirty="0" smtClean="0">
                <a:latin typeface="+mn-lt"/>
                <a:ea typeface="+mn-ea"/>
              </a:rPr>
              <a:t>データが入っているか否かは関係ありませんので、データロード前に実施すると効率的です。</a:t>
            </a:r>
            <a:endParaRPr kumimoji="0" lang="en-US" altLang="ja-JP" sz="1200" b="0" i="0" u="none" strike="noStrike" kern="0" cap="none" spc="0" normalizeH="0" baseline="0" noProof="0" dirty="0" smtClean="0">
              <a:ln>
                <a:noFill/>
              </a:ln>
              <a:solidFill>
                <a:schemeClr val="tx1"/>
              </a:solidFill>
              <a:effectLst/>
              <a:uLnTx/>
              <a:uFillTx/>
              <a:latin typeface="+mn-lt"/>
              <a:ea typeface="+mn-ea"/>
              <a:cs typeface="+mn-cs"/>
            </a:endParaRPr>
          </a:p>
          <a:p>
            <a:pPr marL="227013" marR="0" lvl="0" indent="-227013" algn="l" defTabSz="914400" rtl="0" eaLnBrk="1" fontAlgn="base" latinLnBrk="0" hangingPunct="1">
              <a:lnSpc>
                <a:spcPct val="100000"/>
              </a:lnSpc>
              <a:spcBef>
                <a:spcPct val="20000"/>
              </a:spcBef>
              <a:spcAft>
                <a:spcPct val="0"/>
              </a:spcAft>
              <a:buClr>
                <a:schemeClr val="accent1"/>
              </a:buClr>
              <a:buSzTx/>
              <a:buFontTx/>
              <a:buNone/>
              <a:tabLst/>
              <a:defRPr/>
            </a:pPr>
            <a:endParaRPr kumimoji="0" lang="ja-JP" altLang="en-US" sz="1200" b="0" i="0" u="none" strike="noStrike" kern="0" cap="none" spc="0" normalizeH="0" baseline="0" noProof="0" dirty="0" smtClean="0">
              <a:ln>
                <a:noFill/>
              </a:ln>
              <a:solidFill>
                <a:schemeClr val="tx1"/>
              </a:solidFill>
              <a:effectLst/>
              <a:uLnTx/>
              <a:uFillTx/>
              <a:latin typeface="+mn-lt"/>
              <a:ea typeface="+mn-ea"/>
              <a:cs typeface="+mn-cs"/>
            </a:endParaRPr>
          </a:p>
          <a:p>
            <a:pPr marL="914400" marR="0" lvl="2" indent="-230188" algn="l" defTabSz="914400" rtl="0" eaLnBrk="1" fontAlgn="base" latinLnBrk="0" hangingPunct="1">
              <a:lnSpc>
                <a:spcPct val="100000"/>
              </a:lnSpc>
              <a:spcBef>
                <a:spcPct val="20000"/>
              </a:spcBef>
              <a:spcAft>
                <a:spcPct val="0"/>
              </a:spcAft>
              <a:buClr>
                <a:schemeClr val="accent1"/>
              </a:buClr>
              <a:buSzTx/>
              <a:buFontTx/>
              <a:buNone/>
              <a:tabLst/>
              <a:defRPr/>
            </a:pPr>
            <a:endParaRPr kumimoji="0" lang="en-US" altLang="ja-JP" sz="1200" b="0" i="0" u="none" strike="noStrike" kern="0" cap="none" spc="0" normalizeH="0" baseline="0" noProof="0" dirty="0" smtClean="0">
              <a:ln>
                <a:noFill/>
              </a:ln>
              <a:solidFill>
                <a:schemeClr val="tx1"/>
              </a:solidFill>
              <a:effectLst/>
              <a:uLnTx/>
              <a:uFillTx/>
              <a:latin typeface="+mn-lt"/>
              <a:ea typeface="+mn-ea"/>
            </a:endParaRPr>
          </a:p>
          <a:p>
            <a:pPr marL="914400" marR="0" lvl="2" indent="-230188" algn="l" defTabSz="914400" rtl="0" eaLnBrk="1" fontAlgn="base" latinLnBrk="0" hangingPunct="1">
              <a:lnSpc>
                <a:spcPct val="100000"/>
              </a:lnSpc>
              <a:spcBef>
                <a:spcPct val="20000"/>
              </a:spcBef>
              <a:spcAft>
                <a:spcPct val="0"/>
              </a:spcAft>
              <a:buClr>
                <a:schemeClr val="accent1"/>
              </a:buClr>
              <a:buSzTx/>
              <a:buFontTx/>
              <a:buNone/>
              <a:tabLst/>
              <a:defRPr/>
            </a:pPr>
            <a:endParaRPr kumimoji="0" lang="en-US" altLang="ja-JP" sz="1200" b="0" i="0" u="none" strike="noStrike" kern="0" cap="none" spc="0" normalizeH="0" baseline="0" noProof="0" dirty="0" smtClean="0">
              <a:ln>
                <a:noFill/>
              </a:ln>
              <a:solidFill>
                <a:schemeClr val="tx1"/>
              </a:solidFill>
              <a:effectLst/>
              <a:uLnTx/>
              <a:uFillTx/>
              <a:latin typeface="+mn-lt"/>
              <a:ea typeface="+mn-ea"/>
            </a:endParaRPr>
          </a:p>
          <a:p>
            <a:pPr marL="569913" marR="0" lvl="1" indent="-228600" algn="l" defTabSz="914400" rtl="0" eaLnBrk="1" fontAlgn="base" latinLnBrk="0" hangingPunct="1">
              <a:lnSpc>
                <a:spcPct val="100000"/>
              </a:lnSpc>
              <a:spcBef>
                <a:spcPct val="20000"/>
              </a:spcBef>
              <a:spcAft>
                <a:spcPct val="0"/>
              </a:spcAft>
              <a:buClr>
                <a:schemeClr val="accent1"/>
              </a:buClr>
              <a:buSzTx/>
              <a:buFontTx/>
              <a:buNone/>
              <a:tabLst/>
              <a:defRPr/>
            </a:pPr>
            <a:endParaRPr kumimoji="0" lang="en-US" altLang="ja-JP" sz="1200" b="0" i="0" u="none" strike="noStrike" kern="0" cap="none" spc="0" normalizeH="0" baseline="0" noProof="0" dirty="0" smtClean="0">
              <a:ln>
                <a:noFill/>
              </a:ln>
              <a:solidFill>
                <a:schemeClr val="tx1"/>
              </a:solidFill>
              <a:effectLst/>
              <a:uLnTx/>
              <a:uFillTx/>
              <a:latin typeface="+mn-lt"/>
              <a:ea typeface="+mn-ea"/>
            </a:endParaRPr>
          </a:p>
          <a:p>
            <a:pPr marL="914400" marR="0" lvl="2" indent="-230188" algn="l" defTabSz="914400" rtl="0" eaLnBrk="1" fontAlgn="base" latinLnBrk="0" hangingPunct="1">
              <a:lnSpc>
                <a:spcPct val="100000"/>
              </a:lnSpc>
              <a:spcBef>
                <a:spcPct val="20000"/>
              </a:spcBef>
              <a:spcAft>
                <a:spcPct val="0"/>
              </a:spcAft>
              <a:buClr>
                <a:schemeClr val="accent1"/>
              </a:buClr>
              <a:buSzTx/>
              <a:buFontTx/>
              <a:buNone/>
              <a:tabLst/>
              <a:defRPr/>
            </a:pPr>
            <a:endParaRPr kumimoji="0" lang="en-US" altLang="ja-JP" sz="1200" b="0" i="0" u="none" strike="noStrike" kern="0" cap="none" spc="0" normalizeH="0" baseline="0" noProof="0" dirty="0" smtClean="0">
              <a:ln>
                <a:noFill/>
              </a:ln>
              <a:solidFill>
                <a:schemeClr val="tx1"/>
              </a:solidFill>
              <a:effectLst/>
              <a:uLnTx/>
              <a:uFillTx/>
              <a:latin typeface="+mn-lt"/>
              <a:ea typeface="+mn-ea"/>
            </a:endParaRPr>
          </a:p>
          <a:p>
            <a:pPr marL="569913" marR="0" lvl="1" indent="-228600" algn="l" defTabSz="914400" rtl="0" eaLnBrk="1" fontAlgn="base" latinLnBrk="0" hangingPunct="1">
              <a:lnSpc>
                <a:spcPct val="100000"/>
              </a:lnSpc>
              <a:spcBef>
                <a:spcPct val="20000"/>
              </a:spcBef>
              <a:spcAft>
                <a:spcPct val="0"/>
              </a:spcAft>
              <a:buClr>
                <a:schemeClr val="accent1"/>
              </a:buClr>
              <a:buSzTx/>
              <a:buFontTx/>
              <a:buNone/>
              <a:tabLst/>
              <a:defRPr/>
            </a:pPr>
            <a:endParaRPr kumimoji="0" lang="en-US" altLang="ja-JP" sz="1200" b="0" i="0" u="none" strike="noStrike" kern="0" cap="none" spc="0" normalizeH="0" baseline="0" noProof="0" dirty="0" smtClean="0">
              <a:ln>
                <a:noFill/>
              </a:ln>
              <a:solidFill>
                <a:schemeClr val="tx1"/>
              </a:solidFill>
              <a:effectLst/>
              <a:uLnTx/>
              <a:uFillTx/>
              <a:latin typeface="+mn-lt"/>
              <a:ea typeface="+mn-ea"/>
            </a:endParaRPr>
          </a:p>
          <a:p>
            <a:pPr marL="569913" marR="0" lvl="1" indent="-228600" algn="l" defTabSz="914400" rtl="0" eaLnBrk="1" fontAlgn="base" latinLnBrk="0" hangingPunct="1">
              <a:lnSpc>
                <a:spcPct val="100000"/>
              </a:lnSpc>
              <a:spcBef>
                <a:spcPct val="20000"/>
              </a:spcBef>
              <a:spcAft>
                <a:spcPct val="0"/>
              </a:spcAft>
              <a:buClr>
                <a:schemeClr val="accent1"/>
              </a:buClr>
              <a:buSzTx/>
              <a:buFontTx/>
              <a:buNone/>
              <a:tabLst/>
              <a:defRPr/>
            </a:pPr>
            <a:endParaRPr kumimoji="0" lang="en-US" altLang="ja-JP" sz="1200" b="0" i="0" u="none" strike="noStrike" kern="0" cap="none" spc="0" normalizeH="0" baseline="0" noProof="0" dirty="0" smtClean="0">
              <a:ln>
                <a:noFill/>
              </a:ln>
              <a:solidFill>
                <a:schemeClr val="tx1"/>
              </a:solidFill>
              <a:effectLst/>
              <a:uLnTx/>
              <a:uFillTx/>
              <a:latin typeface="+mn-lt"/>
              <a:ea typeface="+mn-ea"/>
            </a:endParaRPr>
          </a:p>
          <a:p>
            <a:pPr marL="569913" marR="0" lvl="1" indent="-228600" algn="l" defTabSz="914400" rtl="0" eaLnBrk="1" fontAlgn="base" latinLnBrk="0" hangingPunct="1">
              <a:lnSpc>
                <a:spcPct val="100000"/>
              </a:lnSpc>
              <a:spcBef>
                <a:spcPct val="20000"/>
              </a:spcBef>
              <a:spcAft>
                <a:spcPct val="0"/>
              </a:spcAft>
              <a:buClr>
                <a:schemeClr val="accent1"/>
              </a:buClr>
              <a:buSzTx/>
              <a:buFontTx/>
              <a:buNone/>
              <a:tabLst/>
              <a:defRPr/>
            </a:pPr>
            <a:endParaRPr kumimoji="0" lang="en-US" altLang="ja-JP" sz="1200" b="0" i="0" u="none" strike="noStrike" kern="0" cap="none" spc="0" normalizeH="0" baseline="0" noProof="0" dirty="0" smtClean="0">
              <a:ln>
                <a:noFill/>
              </a:ln>
              <a:solidFill>
                <a:schemeClr val="tx1"/>
              </a:solidFill>
              <a:effectLst/>
              <a:uLnTx/>
              <a:uFillTx/>
              <a:latin typeface="+mn-lt"/>
              <a:ea typeface="+mn-ea"/>
            </a:endParaRPr>
          </a:p>
        </p:txBody>
      </p:sp>
      <p:sp>
        <p:nvSpPr>
          <p:cNvPr id="10" name="スライド番号プレースホルダ 9"/>
          <p:cNvSpPr>
            <a:spLocks noGrp="1"/>
          </p:cNvSpPr>
          <p:nvPr>
            <p:ph type="sldNum" sz="quarter" idx="12"/>
          </p:nvPr>
        </p:nvSpPr>
        <p:spPr/>
        <p:txBody>
          <a:bodyPr/>
          <a:lstStyle/>
          <a:p>
            <a:pPr>
              <a:defRPr/>
            </a:pPr>
            <a:fld id="{47645EBB-67B3-46AB-AC82-6F9B6AD9EB81}" type="slidenum">
              <a:rPr lang="en-US" altLang="ja-JP" smtClean="0"/>
              <a:pPr>
                <a:defRPr/>
              </a:pPr>
              <a:t>82</a:t>
            </a:fld>
            <a:endParaRPr lang="ja-JP" altLang="en-US" dirty="0"/>
          </a:p>
        </p:txBody>
      </p:sp>
      <p:sp>
        <p:nvSpPr>
          <p:cNvPr id="11" name="フッター プレースホルダ 10"/>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ja-JP" altLang="en-US" dirty="0" smtClean="0"/>
              <a:t>明示的にヒストグラムを取得する方法</a:t>
            </a:r>
            <a:endParaRPr lang="en-US" altLang="ja-JP" dirty="0" smtClean="0"/>
          </a:p>
        </p:txBody>
      </p:sp>
      <p:sp>
        <p:nvSpPr>
          <p:cNvPr id="33" name="Rectangle 28"/>
          <p:cNvSpPr>
            <a:spLocks noGrp="1" noChangeArrowheads="1"/>
          </p:cNvSpPr>
          <p:nvPr>
            <p:ph idx="1"/>
          </p:nvPr>
        </p:nvSpPr>
        <p:spPr/>
        <p:txBody>
          <a:bodyPr/>
          <a:lstStyle/>
          <a:p>
            <a:pPr>
              <a:spcAft>
                <a:spcPts val="0"/>
              </a:spcAft>
              <a:buNone/>
            </a:pPr>
            <a:r>
              <a:rPr lang="ja-JP" altLang="en-US" sz="1200" dirty="0" smtClean="0"/>
              <a:t>列値に偏りがある場合、その列のヒストグラムを取得していないと、よい実行計画が出来ません。</a:t>
            </a:r>
            <a:endParaRPr lang="en-US" altLang="ja-JP" sz="1200" dirty="0" smtClean="0"/>
          </a:p>
          <a:p>
            <a:pPr>
              <a:spcAft>
                <a:spcPts val="0"/>
              </a:spcAft>
              <a:buNone/>
            </a:pPr>
            <a:r>
              <a:rPr lang="ja-JP" altLang="en-US" sz="1200" dirty="0" smtClean="0"/>
              <a:t>確実にヒストグラムを取得したい場合は、明示的にヒストグラムを取得することが可能です。</a:t>
            </a:r>
          </a:p>
          <a:p>
            <a:pPr lvl="2">
              <a:spcAft>
                <a:spcPts val="0"/>
              </a:spcAft>
            </a:pPr>
            <a:endParaRPr lang="en-US" altLang="ja-JP" sz="1200" dirty="0" smtClean="0"/>
          </a:p>
          <a:p>
            <a:pPr lvl="2">
              <a:spcAft>
                <a:spcPts val="0"/>
              </a:spcAft>
            </a:pPr>
            <a:endParaRPr lang="en-US" altLang="ja-JP" sz="1200" dirty="0" smtClean="0"/>
          </a:p>
          <a:p>
            <a:pPr lvl="1">
              <a:spcAft>
                <a:spcPts val="0"/>
              </a:spcAft>
            </a:pPr>
            <a:endParaRPr lang="en-US" altLang="ja-JP" sz="1200" dirty="0" smtClean="0"/>
          </a:p>
          <a:p>
            <a:pPr lvl="2">
              <a:spcAft>
                <a:spcPts val="0"/>
              </a:spcAft>
            </a:pPr>
            <a:endParaRPr lang="en-US" altLang="ja-JP" sz="1200" dirty="0" smtClean="0"/>
          </a:p>
          <a:p>
            <a:pPr lvl="1">
              <a:spcAft>
                <a:spcPts val="0"/>
              </a:spcAft>
            </a:pPr>
            <a:endParaRPr lang="en-US" altLang="ja-JP" sz="1200" dirty="0" smtClean="0"/>
          </a:p>
          <a:p>
            <a:pPr lvl="1">
              <a:spcAft>
                <a:spcPts val="0"/>
              </a:spcAft>
            </a:pPr>
            <a:endParaRPr lang="en-US" altLang="ja-JP" sz="1200" dirty="0" smtClean="0"/>
          </a:p>
          <a:p>
            <a:pPr lvl="1">
              <a:spcAft>
                <a:spcPts val="0"/>
              </a:spcAft>
            </a:pPr>
            <a:endParaRPr lang="en-US" altLang="ja-JP" sz="1200" dirty="0" smtClean="0"/>
          </a:p>
        </p:txBody>
      </p:sp>
      <p:sp>
        <p:nvSpPr>
          <p:cNvPr id="10" name="TextBox 9"/>
          <p:cNvSpPr txBox="1"/>
          <p:nvPr/>
        </p:nvSpPr>
        <p:spPr>
          <a:xfrm>
            <a:off x="784317" y="1642250"/>
            <a:ext cx="3913251" cy="286232"/>
          </a:xfrm>
          <a:prstGeom prst="rect">
            <a:avLst/>
          </a:prstGeom>
          <a:noFill/>
        </p:spPr>
        <p:txBody>
          <a:bodyPr wrap="none" rtlCol="0">
            <a:spAutoFit/>
          </a:bodyPr>
          <a:lstStyle/>
          <a:p>
            <a:pPr marL="457200" lvl="2" indent="-457200" algn="l">
              <a:buFont typeface="+mj-lt"/>
              <a:buAutoNum type="arabicPeriod"/>
            </a:pPr>
            <a:r>
              <a:rPr lang="ja-JP" altLang="en-US" sz="1400" kern="0" dirty="0" smtClean="0">
                <a:latin typeface="+mn-lt"/>
                <a:ea typeface="+mn-ea"/>
              </a:rPr>
              <a:t>ヒストグラムが取得できているかを確認する</a:t>
            </a:r>
            <a:endParaRPr lang="en-US" altLang="ja-JP" sz="1400" kern="0" dirty="0" smtClean="0">
              <a:latin typeface="+mn-lt"/>
              <a:ea typeface="+mn-ea"/>
            </a:endParaRPr>
          </a:p>
        </p:txBody>
      </p:sp>
      <p:sp>
        <p:nvSpPr>
          <p:cNvPr id="12" name="TextBox 11"/>
          <p:cNvSpPr txBox="1"/>
          <p:nvPr/>
        </p:nvSpPr>
        <p:spPr>
          <a:xfrm>
            <a:off x="784317" y="3609615"/>
            <a:ext cx="3100529" cy="286232"/>
          </a:xfrm>
          <a:prstGeom prst="rect">
            <a:avLst/>
          </a:prstGeom>
          <a:noFill/>
        </p:spPr>
        <p:txBody>
          <a:bodyPr wrap="none" rtlCol="0">
            <a:spAutoFit/>
          </a:bodyPr>
          <a:lstStyle/>
          <a:p>
            <a:pPr marL="457200" lvl="2" indent="-457200" algn="l">
              <a:buFont typeface="+mj-lt"/>
              <a:buAutoNum type="arabicPeriod" startAt="2"/>
            </a:pPr>
            <a:r>
              <a:rPr lang="ja-JP" altLang="en-US" sz="1400" kern="0" dirty="0" smtClean="0">
                <a:latin typeface="+mn-lt"/>
                <a:ea typeface="+mn-ea"/>
              </a:rPr>
              <a:t>明示的にヒストグラムを取得する</a:t>
            </a:r>
            <a:endParaRPr lang="en-US" altLang="ja-JP" sz="1400" kern="0" dirty="0" smtClean="0">
              <a:latin typeface="+mn-lt"/>
              <a:ea typeface="+mn-ea"/>
            </a:endParaRPr>
          </a:p>
        </p:txBody>
      </p:sp>
      <p:sp>
        <p:nvSpPr>
          <p:cNvPr id="9" name="Rectangle 4"/>
          <p:cNvSpPr>
            <a:spLocks noChangeArrowheads="1"/>
          </p:cNvSpPr>
          <p:nvPr/>
        </p:nvSpPr>
        <p:spPr bwMode="auto">
          <a:xfrm>
            <a:off x="1324955" y="1945309"/>
            <a:ext cx="7180068" cy="1458579"/>
          </a:xfrm>
          <a:prstGeom prst="rect">
            <a:avLst/>
          </a:prstGeom>
          <a:solidFill>
            <a:srgbClr val="EAEAEA"/>
          </a:solidFill>
          <a:ln w="9525">
            <a:solidFill>
              <a:srgbClr val="808080"/>
            </a:solidFill>
            <a:miter lim="800000"/>
            <a:headEnd/>
            <a:tailEnd/>
          </a:ln>
          <a:effectLst>
            <a:glow rad="101600">
              <a:schemeClr val="accent2">
                <a:satMod val="175000"/>
                <a:alpha val="40000"/>
              </a:schemeClr>
            </a:glow>
          </a:effectLst>
        </p:spPr>
        <p:txBody>
          <a:bodyPr wrap="square" lIns="92075" tIns="46038" rIns="92075" bIns="46038" anchor="ctr">
            <a:noAutofit/>
          </a:bodyPr>
          <a:lstStyle/>
          <a:p>
            <a:pPr algn="l"/>
            <a:r>
              <a:rPr lang="en-US" altLang="ja-JP" sz="1100" dirty="0" smtClean="0">
                <a:latin typeface="Courier New" pitchFamily="49" charset="0"/>
                <a:cs typeface="Courier New" pitchFamily="49" charset="0"/>
              </a:rPr>
              <a:t>select TABLE_NAME, COLUMN_NAME, HISTOGRAM  from </a:t>
            </a:r>
            <a:r>
              <a:rPr lang="en-US" altLang="ja-JP" sz="1100" dirty="0" err="1" smtClean="0">
                <a:latin typeface="Courier New" pitchFamily="49" charset="0"/>
                <a:cs typeface="Courier New" pitchFamily="49" charset="0"/>
              </a:rPr>
              <a:t>user_tab_columns</a:t>
            </a:r>
            <a:r>
              <a:rPr lang="en-US" altLang="ja-JP" sz="1100" dirty="0" smtClean="0">
                <a:latin typeface="Courier New" pitchFamily="49" charset="0"/>
                <a:cs typeface="Courier New" pitchFamily="49" charset="0"/>
              </a:rPr>
              <a:t>  </a:t>
            </a:r>
          </a:p>
          <a:p>
            <a:pPr algn="l"/>
            <a:r>
              <a:rPr lang="en-US" altLang="ja-JP" sz="1100" dirty="0" smtClean="0">
                <a:latin typeface="Courier New" pitchFamily="49" charset="0"/>
                <a:cs typeface="Courier New" pitchFamily="49" charset="0"/>
              </a:rPr>
              <a:t>where HISTOGRAM != 'NONE';</a:t>
            </a:r>
          </a:p>
          <a:p>
            <a:pPr algn="l"/>
            <a:endParaRPr lang="en-US" altLang="ja-JP" sz="1100" dirty="0" smtClean="0">
              <a:latin typeface="Courier New" pitchFamily="49" charset="0"/>
              <a:cs typeface="Courier New" pitchFamily="49" charset="0"/>
            </a:endParaRPr>
          </a:p>
          <a:p>
            <a:pPr algn="l"/>
            <a:r>
              <a:rPr lang="en-US" altLang="ja-JP" sz="1100" dirty="0" smtClean="0">
                <a:latin typeface="Courier New" pitchFamily="49" charset="0"/>
                <a:cs typeface="Courier New" pitchFamily="49" charset="0"/>
              </a:rPr>
              <a:t>TABLE_NAME COLUMN_NAME  HISTOGRAM</a:t>
            </a:r>
          </a:p>
          <a:p>
            <a:pPr algn="l"/>
            <a:r>
              <a:rPr lang="en-US" altLang="ja-JP" sz="1100" dirty="0" smtClean="0">
                <a:latin typeface="Courier New" pitchFamily="49" charset="0"/>
                <a:cs typeface="Courier New" pitchFamily="49" charset="0"/>
              </a:rPr>
              <a:t>---------- ------------ ---------------------------------------------</a:t>
            </a:r>
          </a:p>
          <a:p>
            <a:pPr algn="l"/>
            <a:r>
              <a:rPr lang="en-US" altLang="ja-JP" sz="1100" dirty="0" smtClean="0">
                <a:latin typeface="Courier New" pitchFamily="49" charset="0"/>
                <a:cs typeface="Courier New" pitchFamily="49" charset="0"/>
              </a:rPr>
              <a:t>TEST       COL2         FREQUENCY</a:t>
            </a:r>
          </a:p>
        </p:txBody>
      </p:sp>
      <p:sp>
        <p:nvSpPr>
          <p:cNvPr id="13" name="Rectangle 4"/>
          <p:cNvSpPr>
            <a:spLocks noChangeArrowheads="1"/>
          </p:cNvSpPr>
          <p:nvPr/>
        </p:nvSpPr>
        <p:spPr bwMode="auto">
          <a:xfrm>
            <a:off x="1320187" y="3899709"/>
            <a:ext cx="7180068" cy="718831"/>
          </a:xfrm>
          <a:prstGeom prst="rect">
            <a:avLst/>
          </a:prstGeom>
          <a:solidFill>
            <a:srgbClr val="EAEAEA"/>
          </a:solidFill>
          <a:ln w="9525">
            <a:solidFill>
              <a:srgbClr val="808080"/>
            </a:solidFill>
            <a:miter lim="800000"/>
            <a:headEnd/>
            <a:tailEnd/>
          </a:ln>
          <a:effectLst>
            <a:glow rad="101600">
              <a:schemeClr val="accent2">
                <a:satMod val="175000"/>
                <a:alpha val="40000"/>
              </a:schemeClr>
            </a:glow>
          </a:effectLst>
        </p:spPr>
        <p:txBody>
          <a:bodyPr wrap="square" lIns="92075" tIns="46038" rIns="92075" bIns="46038" anchor="ctr">
            <a:noAutofit/>
          </a:bodyPr>
          <a:lstStyle/>
          <a:p>
            <a:pPr algn="l"/>
            <a:r>
              <a:rPr lang="en-US" altLang="ja-JP" sz="1100" dirty="0" smtClean="0">
                <a:latin typeface="Courier New" pitchFamily="49" charset="0"/>
                <a:cs typeface="Courier New" pitchFamily="49" charset="0"/>
              </a:rPr>
              <a:t>EXEC DBMS_STATS.GATHER_TABLE_STATS(</a:t>
            </a:r>
            <a:r>
              <a:rPr lang="en-US" altLang="ja-JP" sz="1100" dirty="0" err="1" smtClean="0">
                <a:latin typeface="Courier New" pitchFamily="49" charset="0"/>
                <a:cs typeface="Courier New" pitchFamily="49" charset="0"/>
              </a:rPr>
              <a:t>ownname</a:t>
            </a:r>
            <a:r>
              <a:rPr lang="en-US" altLang="ja-JP" sz="1100" dirty="0" smtClean="0">
                <a:latin typeface="Courier New" pitchFamily="49" charset="0"/>
                <a:cs typeface="Courier New" pitchFamily="49" charset="0"/>
              </a:rPr>
              <a:t>=&gt;’USER1’,tabname=&gt;'TEST',</a:t>
            </a:r>
          </a:p>
          <a:p>
            <a:pPr algn="l"/>
            <a:r>
              <a:rPr lang="en-US" altLang="ja-JP" sz="1100" dirty="0" err="1" smtClean="0">
                <a:latin typeface="Courier New" pitchFamily="49" charset="0"/>
                <a:cs typeface="Courier New" pitchFamily="49" charset="0"/>
              </a:rPr>
              <a:t>method_opt</a:t>
            </a:r>
            <a:r>
              <a:rPr lang="en-US" altLang="ja-JP" sz="1100" dirty="0" smtClean="0">
                <a:latin typeface="Courier New" pitchFamily="49" charset="0"/>
                <a:cs typeface="Courier New" pitchFamily="49" charset="0"/>
              </a:rPr>
              <a:t>=&gt;'FOR COLUMNS COL2');</a:t>
            </a:r>
          </a:p>
        </p:txBody>
      </p:sp>
      <p:sp>
        <p:nvSpPr>
          <p:cNvPr id="8" name="スライド番号プレースホルダ 7"/>
          <p:cNvSpPr>
            <a:spLocks noGrp="1"/>
          </p:cNvSpPr>
          <p:nvPr>
            <p:ph type="sldNum" sz="quarter" idx="12"/>
          </p:nvPr>
        </p:nvSpPr>
        <p:spPr/>
        <p:txBody>
          <a:bodyPr/>
          <a:lstStyle/>
          <a:p>
            <a:pPr>
              <a:defRPr/>
            </a:pPr>
            <a:fld id="{47645EBB-67B3-46AB-AC82-6F9B6AD9EB81}" type="slidenum">
              <a:rPr lang="en-US" altLang="ja-JP" smtClean="0"/>
              <a:pPr>
                <a:defRPr/>
              </a:pPr>
              <a:t>83</a:t>
            </a:fld>
            <a:endParaRPr lang="ja-JP" altLang="en-US" dirty="0"/>
          </a:p>
        </p:txBody>
      </p:sp>
      <p:sp>
        <p:nvSpPr>
          <p:cNvPr id="11" name="フッター プレースホルダ 10"/>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ja-JP" altLang="en-US" dirty="0" smtClean="0"/>
              <a:t>拡張統計の取得を検討する</a:t>
            </a:r>
            <a:endParaRPr lang="en-US" altLang="ja-JP" dirty="0" smtClean="0"/>
          </a:p>
        </p:txBody>
      </p:sp>
      <p:sp>
        <p:nvSpPr>
          <p:cNvPr id="79" name="コンテンツ プレースホルダ 78"/>
          <p:cNvSpPr>
            <a:spLocks noGrp="1"/>
          </p:cNvSpPr>
          <p:nvPr>
            <p:ph idx="1"/>
          </p:nvPr>
        </p:nvSpPr>
        <p:spPr/>
        <p:txBody>
          <a:bodyPr/>
          <a:lstStyle/>
          <a:p>
            <a:pPr>
              <a:buNone/>
            </a:pPr>
            <a:r>
              <a:rPr lang="en-US" altLang="ja-JP" sz="1200" dirty="0" smtClean="0"/>
              <a:t>	</a:t>
            </a:r>
            <a:r>
              <a:rPr lang="ja-JP" altLang="en-US" sz="1200" dirty="0" smtClean="0"/>
              <a:t>データ特性によっては、</a:t>
            </a:r>
            <a:r>
              <a:rPr lang="en-US" altLang="ja-JP" sz="1200" dirty="0" smtClean="0"/>
              <a:t>2</a:t>
            </a:r>
            <a:r>
              <a:rPr lang="ja-JP" altLang="en-US" sz="1200" dirty="0" err="1" smtClean="0"/>
              <a:t>つの</a:t>
            </a:r>
            <a:r>
              <a:rPr lang="ja-JP" altLang="en-US" sz="1200" dirty="0" smtClean="0"/>
              <a:t>列が相関関係を持っている場合があります。このような相関関係は個々の列統計だけでは判断できないため、拡張統計を利用することにより、オプティマイザが正しいセレクティビティを判断できるようにすることも重要です</a:t>
            </a:r>
            <a:endParaRPr kumimoji="1" lang="ja-JP" altLang="en-US" sz="1200" dirty="0"/>
          </a:p>
        </p:txBody>
      </p:sp>
      <p:sp>
        <p:nvSpPr>
          <p:cNvPr id="162" name="Rectangle 2"/>
          <p:cNvSpPr txBox="1">
            <a:spLocks noChangeArrowheads="1"/>
          </p:cNvSpPr>
          <p:nvPr/>
        </p:nvSpPr>
        <p:spPr bwMode="auto">
          <a:xfrm>
            <a:off x="1004409" y="1582320"/>
            <a:ext cx="2496660" cy="648803"/>
          </a:xfrm>
          <a:prstGeom prst="rect">
            <a:avLst/>
          </a:prstGeom>
          <a:noFill/>
          <a:ln w="9525">
            <a:noFill/>
            <a:miter lim="800000"/>
            <a:headEnd/>
            <a:tailEnd/>
          </a:ln>
        </p:spPr>
        <p:txBody>
          <a:bodyPr vert="horz" wrap="square" lIns="83520" tIns="41760" rIns="83520" bIns="41760" numCol="1" anchor="t" anchorCtr="0" compatLnSpc="1">
            <a:prstTxWarp prst="textNoShape">
              <a:avLst/>
            </a:prstTxWarp>
          </a:bodyPr>
          <a:lstStyle/>
          <a:p>
            <a:pPr marL="339725" marR="0" lvl="0" indent="-339725" algn="l" defTabSz="457200" rtl="0" eaLnBrk="1" fontAlgn="base" latinLnBrk="0" hangingPunct="1">
              <a:lnSpc>
                <a:spcPct val="94000"/>
              </a:lnSpc>
              <a:spcBef>
                <a:spcPts val="500"/>
              </a:spcBef>
              <a:spcAft>
                <a:spcPct val="0"/>
              </a:spcAft>
              <a:buClr>
                <a:schemeClr val="accent1"/>
              </a:buClr>
              <a:buSzTx/>
              <a:buFont typeface="Courier New" charset="0"/>
              <a:buNone/>
              <a:tabLst>
                <a:tab pos="1025525" algn="l"/>
                <a:tab pos="1939925" algn="l"/>
                <a:tab pos="2854325" algn="l"/>
                <a:tab pos="3768725" algn="l"/>
                <a:tab pos="4683125" algn="l"/>
                <a:tab pos="5597525" algn="l"/>
                <a:tab pos="6511925" algn="l"/>
                <a:tab pos="7426325" algn="l"/>
                <a:tab pos="8340725" algn="l"/>
                <a:tab pos="9255125" algn="l"/>
                <a:tab pos="10169525" algn="l"/>
              </a:tabLst>
              <a:defRPr/>
            </a:pPr>
            <a:r>
              <a:rPr kumimoji="0" lang="en-GB" sz="1200" b="1" i="0" u="none" strike="noStrike" kern="0" cap="none" spc="0" normalizeH="0" baseline="0" noProof="0" dirty="0" smtClean="0">
                <a:ln>
                  <a:noFill/>
                </a:ln>
                <a:solidFill>
                  <a:schemeClr val="tx1"/>
                </a:solidFill>
                <a:effectLst/>
                <a:uLnTx/>
                <a:uFillTx/>
                <a:latin typeface="Courier New" charset="0"/>
                <a:ea typeface="+mn-ea"/>
                <a:cs typeface="+mn-cs"/>
              </a:rPr>
              <a:t>SELECT ……FROM..</a:t>
            </a:r>
          </a:p>
          <a:p>
            <a:pPr marL="339725" marR="0" lvl="0" indent="-339725" algn="l" defTabSz="457200" rtl="0" eaLnBrk="1" fontAlgn="base" latinLnBrk="0" hangingPunct="1">
              <a:lnSpc>
                <a:spcPct val="94000"/>
              </a:lnSpc>
              <a:spcBef>
                <a:spcPts val="500"/>
              </a:spcBef>
              <a:spcAft>
                <a:spcPct val="0"/>
              </a:spcAft>
              <a:buClr>
                <a:schemeClr val="accent1"/>
              </a:buClr>
              <a:buSzTx/>
              <a:buFont typeface="Courier New" charset="0"/>
              <a:buNone/>
              <a:tabLst>
                <a:tab pos="1025525" algn="l"/>
                <a:tab pos="1939925" algn="l"/>
                <a:tab pos="2854325" algn="l"/>
                <a:tab pos="3768725" algn="l"/>
                <a:tab pos="4683125" algn="l"/>
                <a:tab pos="5597525" algn="l"/>
                <a:tab pos="6511925" algn="l"/>
                <a:tab pos="7426325" algn="l"/>
                <a:tab pos="8340725" algn="l"/>
                <a:tab pos="9255125" algn="l"/>
                <a:tab pos="10169525" algn="l"/>
              </a:tabLst>
              <a:defRPr/>
            </a:pPr>
            <a:r>
              <a:rPr kumimoji="0" lang="en-GB" sz="1200" b="1" i="0" u="none" strike="noStrike" kern="0" cap="none" spc="0" normalizeH="0" baseline="0" noProof="0" dirty="0" smtClean="0">
                <a:ln>
                  <a:noFill/>
                </a:ln>
                <a:solidFill>
                  <a:schemeClr val="tx1"/>
                </a:solidFill>
                <a:effectLst/>
                <a:uLnTx/>
                <a:uFillTx/>
                <a:latin typeface="Courier New" charset="0"/>
                <a:ea typeface="+mn-ea"/>
                <a:cs typeface="+mn-cs"/>
              </a:rPr>
              <a:t>WHERE model = ‘530xi’</a:t>
            </a:r>
          </a:p>
          <a:p>
            <a:pPr marL="339725" marR="0" lvl="0" indent="-339725" algn="l" defTabSz="457200" rtl="0" eaLnBrk="1" fontAlgn="base" latinLnBrk="0" hangingPunct="1">
              <a:lnSpc>
                <a:spcPct val="94000"/>
              </a:lnSpc>
              <a:spcBef>
                <a:spcPts val="500"/>
              </a:spcBef>
              <a:spcAft>
                <a:spcPct val="0"/>
              </a:spcAft>
              <a:buClr>
                <a:schemeClr val="accent1"/>
              </a:buClr>
              <a:buSzTx/>
              <a:buFont typeface="Courier New" charset="0"/>
              <a:buNone/>
              <a:tabLst>
                <a:tab pos="1025525" algn="l"/>
                <a:tab pos="1939925" algn="l"/>
                <a:tab pos="2854325" algn="l"/>
                <a:tab pos="3768725" algn="l"/>
                <a:tab pos="4683125" algn="l"/>
                <a:tab pos="5597525" algn="l"/>
                <a:tab pos="6511925" algn="l"/>
                <a:tab pos="7426325" algn="l"/>
                <a:tab pos="8340725" algn="l"/>
                <a:tab pos="9255125" algn="l"/>
                <a:tab pos="10169525" algn="l"/>
              </a:tabLst>
              <a:defRPr/>
            </a:pPr>
            <a:r>
              <a:rPr kumimoji="0" lang="en-GB" sz="1200" b="1" i="0" u="none" strike="noStrike" kern="0" cap="none" spc="0" normalizeH="0" baseline="0" noProof="0" dirty="0" smtClean="0">
                <a:ln>
                  <a:noFill/>
                </a:ln>
                <a:solidFill>
                  <a:srgbClr val="FF0000"/>
                </a:solidFill>
                <a:effectLst/>
                <a:uLnTx/>
                <a:uFillTx/>
                <a:latin typeface="Courier New" charset="0"/>
                <a:ea typeface="+mn-ea"/>
                <a:cs typeface="+mn-cs"/>
              </a:rPr>
              <a:t>AND make = ‘BMW’;</a:t>
            </a:r>
            <a:endParaRPr kumimoji="0" lang="en-GB" sz="1200" b="1" i="0" u="none" strike="noStrike" kern="0" cap="none" spc="0" normalizeH="0" baseline="0" noProof="0" dirty="0">
              <a:ln>
                <a:noFill/>
              </a:ln>
              <a:solidFill>
                <a:srgbClr val="FF0000"/>
              </a:solidFill>
              <a:effectLst/>
              <a:uLnTx/>
              <a:uFillTx/>
              <a:latin typeface="Courier New" charset="0"/>
              <a:ea typeface="+mn-ea"/>
              <a:cs typeface="+mn-cs"/>
            </a:endParaRPr>
          </a:p>
        </p:txBody>
      </p:sp>
      <p:grpSp>
        <p:nvGrpSpPr>
          <p:cNvPr id="163" name="Group 84"/>
          <p:cNvGrpSpPr/>
          <p:nvPr/>
        </p:nvGrpSpPr>
        <p:grpSpPr>
          <a:xfrm>
            <a:off x="3831276" y="1589310"/>
            <a:ext cx="2620012" cy="815047"/>
            <a:chOff x="3375384" y="2230271"/>
            <a:chExt cx="2820699" cy="1031543"/>
          </a:xfrm>
        </p:grpSpPr>
        <p:sp>
          <p:nvSpPr>
            <p:cNvPr id="213" name="Text Box 43"/>
            <p:cNvSpPr txBox="1">
              <a:spLocks noChangeArrowheads="1"/>
            </p:cNvSpPr>
            <p:nvPr/>
          </p:nvSpPr>
          <p:spPr bwMode="auto">
            <a:xfrm>
              <a:off x="3447604" y="2440706"/>
              <a:ext cx="1569780" cy="297085"/>
            </a:xfrm>
            <a:prstGeom prst="rect">
              <a:avLst/>
            </a:prstGeom>
            <a:noFill/>
            <a:ln w="9525">
              <a:noFill/>
              <a:round/>
              <a:headEnd/>
              <a:tailEnd/>
            </a:ln>
          </p:spPr>
          <p:txBody>
            <a:bodyPr wrap="none" anchor="ctr">
              <a:prstTxWarp prst="textNoShape">
                <a:avLst/>
              </a:prstTxWarp>
            </a:bodyPr>
            <a:lstStyle/>
            <a:p>
              <a:pPr>
                <a:buClr>
                  <a:srgbClr val="FD0000"/>
                </a:buClr>
              </a:pPr>
              <a:endParaRPr lang="en-US" sz="1400">
                <a:solidFill>
                  <a:srgbClr val="000000"/>
                </a:solidFill>
              </a:endParaRPr>
            </a:p>
          </p:txBody>
        </p:sp>
        <p:sp>
          <p:nvSpPr>
            <p:cNvPr id="214" name="Rectangle 47"/>
            <p:cNvSpPr>
              <a:spLocks noChangeArrowheads="1"/>
            </p:cNvSpPr>
            <p:nvPr/>
          </p:nvSpPr>
          <p:spPr bwMode="auto">
            <a:xfrm>
              <a:off x="5255849" y="3003928"/>
              <a:ext cx="940233" cy="257886"/>
            </a:xfrm>
            <a:prstGeom prst="rect">
              <a:avLst/>
            </a:prstGeom>
            <a:gradFill rotWithShape="0">
              <a:gsLst>
                <a:gs pos="0">
                  <a:schemeClr val="accent2"/>
                </a:gs>
                <a:gs pos="100000">
                  <a:schemeClr val="bg1"/>
                </a:gs>
              </a:gsLst>
              <a:lin ang="5400000" scaled="1"/>
            </a:gradFill>
            <a:ln w="9525">
              <a:noFill/>
              <a:miter lim="800000"/>
              <a:headEnd/>
              <a:tailEnd/>
            </a:ln>
          </p:spPr>
          <p:txBody>
            <a:bodyPr lIns="92075" tIns="46038" rIns="92075" bIns="46038">
              <a:prstTxWarp prst="textNoShape">
                <a:avLst/>
              </a:prstTxWarp>
            </a:bodyPr>
            <a:lstStyle/>
            <a:p>
              <a:pPr algn="l">
                <a:lnSpc>
                  <a:spcPct val="100000"/>
                </a:lnSpc>
                <a:spcBef>
                  <a:spcPct val="20000"/>
                </a:spcBef>
                <a:buClr>
                  <a:srgbClr val="000000"/>
                </a:buClr>
                <a:buFont typeface="Times" charset="0"/>
                <a:buNone/>
              </a:pPr>
              <a:r>
                <a:rPr lang="en-US" sz="1100" b="0" dirty="0">
                  <a:solidFill>
                    <a:srgbClr val="000000"/>
                  </a:solidFill>
                </a:rPr>
                <a:t>SILVER</a:t>
              </a:r>
            </a:p>
          </p:txBody>
        </p:sp>
        <p:sp>
          <p:nvSpPr>
            <p:cNvPr id="215" name="Rectangle 48"/>
            <p:cNvSpPr>
              <a:spLocks noChangeArrowheads="1"/>
            </p:cNvSpPr>
            <p:nvPr/>
          </p:nvSpPr>
          <p:spPr bwMode="auto">
            <a:xfrm>
              <a:off x="4315617" y="3003928"/>
              <a:ext cx="940233" cy="257886"/>
            </a:xfrm>
            <a:prstGeom prst="rect">
              <a:avLst/>
            </a:prstGeom>
            <a:gradFill rotWithShape="0">
              <a:gsLst>
                <a:gs pos="0">
                  <a:schemeClr val="accent2"/>
                </a:gs>
                <a:gs pos="100000">
                  <a:schemeClr val="bg1"/>
                </a:gs>
              </a:gsLst>
              <a:lin ang="5400000" scaled="1"/>
            </a:gradFill>
            <a:ln w="9525">
              <a:noFill/>
              <a:miter lim="800000"/>
              <a:headEnd/>
              <a:tailEnd/>
            </a:ln>
          </p:spPr>
          <p:txBody>
            <a:bodyPr lIns="92075" tIns="46038" rIns="92075" bIns="46038">
              <a:prstTxWarp prst="textNoShape">
                <a:avLst/>
              </a:prstTxWarp>
            </a:bodyPr>
            <a:lstStyle/>
            <a:p>
              <a:pPr algn="l">
                <a:lnSpc>
                  <a:spcPct val="100000"/>
                </a:lnSpc>
                <a:spcBef>
                  <a:spcPct val="20000"/>
                </a:spcBef>
                <a:buClr>
                  <a:srgbClr val="000000"/>
                </a:buClr>
                <a:buFont typeface="Times" charset="0"/>
                <a:buNone/>
              </a:pPr>
              <a:r>
                <a:rPr lang="en-US" sz="1100" b="0" dirty="0">
                  <a:solidFill>
                    <a:srgbClr val="000000"/>
                  </a:solidFill>
                </a:rPr>
                <a:t>530xi</a:t>
              </a:r>
            </a:p>
          </p:txBody>
        </p:sp>
        <p:sp>
          <p:nvSpPr>
            <p:cNvPr id="216" name="Rectangle 49"/>
            <p:cNvSpPr>
              <a:spLocks noChangeArrowheads="1"/>
            </p:cNvSpPr>
            <p:nvPr/>
          </p:nvSpPr>
          <p:spPr bwMode="auto">
            <a:xfrm>
              <a:off x="3375384" y="3003928"/>
              <a:ext cx="940233" cy="257886"/>
            </a:xfrm>
            <a:prstGeom prst="rect">
              <a:avLst/>
            </a:prstGeom>
            <a:gradFill rotWithShape="0">
              <a:gsLst>
                <a:gs pos="0">
                  <a:schemeClr val="accent2"/>
                </a:gs>
                <a:gs pos="100000">
                  <a:schemeClr val="bg1"/>
                </a:gs>
              </a:gsLst>
              <a:lin ang="5400000" scaled="1"/>
            </a:gradFill>
            <a:ln w="9525">
              <a:noFill/>
              <a:miter lim="800000"/>
              <a:headEnd/>
              <a:tailEnd/>
            </a:ln>
          </p:spPr>
          <p:txBody>
            <a:bodyPr lIns="92075" tIns="46038" rIns="92075" bIns="46038">
              <a:prstTxWarp prst="textNoShape">
                <a:avLst/>
              </a:prstTxWarp>
            </a:bodyPr>
            <a:lstStyle/>
            <a:p>
              <a:pPr algn="l">
                <a:lnSpc>
                  <a:spcPct val="100000"/>
                </a:lnSpc>
                <a:spcBef>
                  <a:spcPct val="20000"/>
                </a:spcBef>
                <a:buClr>
                  <a:srgbClr val="000000"/>
                </a:buClr>
                <a:buFont typeface="Times" charset="0"/>
                <a:buNone/>
              </a:pPr>
              <a:r>
                <a:rPr lang="en-US" sz="1100" b="0" dirty="0">
                  <a:solidFill>
                    <a:srgbClr val="000000"/>
                  </a:solidFill>
                </a:rPr>
                <a:t>BMW</a:t>
              </a:r>
            </a:p>
          </p:txBody>
        </p:sp>
        <p:sp>
          <p:nvSpPr>
            <p:cNvPr id="217" name="Rectangle 50"/>
            <p:cNvSpPr>
              <a:spLocks noChangeArrowheads="1"/>
            </p:cNvSpPr>
            <p:nvPr/>
          </p:nvSpPr>
          <p:spPr bwMode="auto">
            <a:xfrm>
              <a:off x="5255849" y="2746043"/>
              <a:ext cx="940233" cy="257886"/>
            </a:xfrm>
            <a:prstGeom prst="rect">
              <a:avLst/>
            </a:prstGeom>
            <a:gradFill rotWithShape="0">
              <a:gsLst>
                <a:gs pos="0">
                  <a:schemeClr val="accent2"/>
                </a:gs>
                <a:gs pos="100000">
                  <a:schemeClr val="bg1"/>
                </a:gs>
              </a:gsLst>
              <a:lin ang="5400000" scaled="1"/>
            </a:gradFill>
            <a:ln w="9525">
              <a:noFill/>
              <a:miter lim="800000"/>
              <a:headEnd/>
              <a:tailEnd/>
            </a:ln>
          </p:spPr>
          <p:txBody>
            <a:bodyPr lIns="92075" tIns="46038" rIns="92075" bIns="46038">
              <a:prstTxWarp prst="textNoShape">
                <a:avLst/>
              </a:prstTxWarp>
            </a:bodyPr>
            <a:lstStyle/>
            <a:p>
              <a:pPr algn="l">
                <a:lnSpc>
                  <a:spcPct val="100000"/>
                </a:lnSpc>
                <a:spcBef>
                  <a:spcPct val="20000"/>
                </a:spcBef>
                <a:buClr>
                  <a:srgbClr val="000000"/>
                </a:buClr>
                <a:buFont typeface="Times" charset="0"/>
                <a:buNone/>
              </a:pPr>
              <a:r>
                <a:rPr lang="en-US" sz="1100" b="0" dirty="0">
                  <a:solidFill>
                    <a:srgbClr val="000000"/>
                  </a:solidFill>
                </a:rPr>
                <a:t>BLACK</a:t>
              </a:r>
            </a:p>
          </p:txBody>
        </p:sp>
        <p:sp>
          <p:nvSpPr>
            <p:cNvPr id="218" name="Rectangle 51"/>
            <p:cNvSpPr>
              <a:spLocks noChangeArrowheads="1"/>
            </p:cNvSpPr>
            <p:nvPr/>
          </p:nvSpPr>
          <p:spPr bwMode="auto">
            <a:xfrm>
              <a:off x="4315617" y="2746043"/>
              <a:ext cx="940233" cy="257886"/>
            </a:xfrm>
            <a:prstGeom prst="rect">
              <a:avLst/>
            </a:prstGeom>
            <a:gradFill rotWithShape="0">
              <a:gsLst>
                <a:gs pos="0">
                  <a:schemeClr val="accent2"/>
                </a:gs>
                <a:gs pos="100000">
                  <a:schemeClr val="bg1"/>
                </a:gs>
              </a:gsLst>
              <a:lin ang="5400000" scaled="1"/>
            </a:gradFill>
            <a:ln w="9525">
              <a:noFill/>
              <a:miter lim="800000"/>
              <a:headEnd/>
              <a:tailEnd/>
            </a:ln>
          </p:spPr>
          <p:txBody>
            <a:bodyPr lIns="92075" tIns="46038" rIns="92075" bIns="46038">
              <a:prstTxWarp prst="textNoShape">
                <a:avLst/>
              </a:prstTxWarp>
            </a:bodyPr>
            <a:lstStyle/>
            <a:p>
              <a:pPr algn="l">
                <a:lnSpc>
                  <a:spcPct val="100000"/>
                </a:lnSpc>
                <a:spcBef>
                  <a:spcPct val="20000"/>
                </a:spcBef>
                <a:buClr>
                  <a:srgbClr val="000000"/>
                </a:buClr>
                <a:buFont typeface="Times" charset="0"/>
                <a:buNone/>
              </a:pPr>
              <a:r>
                <a:rPr lang="en-US" sz="1100" b="0" dirty="0">
                  <a:solidFill>
                    <a:srgbClr val="000000"/>
                  </a:solidFill>
                </a:rPr>
                <a:t>530xi</a:t>
              </a:r>
            </a:p>
          </p:txBody>
        </p:sp>
        <p:sp>
          <p:nvSpPr>
            <p:cNvPr id="219" name="Rectangle 52"/>
            <p:cNvSpPr>
              <a:spLocks noChangeArrowheads="1"/>
            </p:cNvSpPr>
            <p:nvPr/>
          </p:nvSpPr>
          <p:spPr bwMode="auto">
            <a:xfrm>
              <a:off x="3375384" y="2746043"/>
              <a:ext cx="940233" cy="257886"/>
            </a:xfrm>
            <a:prstGeom prst="rect">
              <a:avLst/>
            </a:prstGeom>
            <a:gradFill rotWithShape="0">
              <a:gsLst>
                <a:gs pos="0">
                  <a:schemeClr val="accent2"/>
                </a:gs>
                <a:gs pos="100000">
                  <a:schemeClr val="bg1"/>
                </a:gs>
              </a:gsLst>
              <a:lin ang="5400000" scaled="1"/>
            </a:gradFill>
            <a:ln w="9525">
              <a:noFill/>
              <a:miter lim="800000"/>
              <a:headEnd/>
              <a:tailEnd/>
            </a:ln>
          </p:spPr>
          <p:txBody>
            <a:bodyPr lIns="92075" tIns="46038" rIns="92075" bIns="46038">
              <a:prstTxWarp prst="textNoShape">
                <a:avLst/>
              </a:prstTxWarp>
            </a:bodyPr>
            <a:lstStyle/>
            <a:p>
              <a:pPr algn="l">
                <a:lnSpc>
                  <a:spcPct val="100000"/>
                </a:lnSpc>
                <a:spcBef>
                  <a:spcPct val="20000"/>
                </a:spcBef>
                <a:buClr>
                  <a:srgbClr val="000000"/>
                </a:buClr>
                <a:buFont typeface="Times" charset="0"/>
                <a:buNone/>
              </a:pPr>
              <a:r>
                <a:rPr lang="en-US" sz="1100" b="0" dirty="0">
                  <a:solidFill>
                    <a:srgbClr val="000000"/>
                  </a:solidFill>
                </a:rPr>
                <a:t>BMW</a:t>
              </a:r>
            </a:p>
          </p:txBody>
        </p:sp>
        <p:sp>
          <p:nvSpPr>
            <p:cNvPr id="220" name="Rectangle 53"/>
            <p:cNvSpPr>
              <a:spLocks noChangeArrowheads="1"/>
            </p:cNvSpPr>
            <p:nvPr/>
          </p:nvSpPr>
          <p:spPr bwMode="auto">
            <a:xfrm>
              <a:off x="5255849" y="2488157"/>
              <a:ext cx="940233" cy="257886"/>
            </a:xfrm>
            <a:prstGeom prst="rect">
              <a:avLst/>
            </a:prstGeom>
            <a:gradFill rotWithShape="0">
              <a:gsLst>
                <a:gs pos="0">
                  <a:schemeClr val="accent2"/>
                </a:gs>
                <a:gs pos="100000">
                  <a:schemeClr val="bg1"/>
                </a:gs>
              </a:gsLst>
              <a:lin ang="5400000" scaled="1"/>
            </a:gradFill>
            <a:ln w="9525">
              <a:noFill/>
              <a:miter lim="800000"/>
              <a:headEnd/>
              <a:tailEnd/>
            </a:ln>
          </p:spPr>
          <p:txBody>
            <a:bodyPr lIns="92075" tIns="46038" rIns="92075" bIns="46038">
              <a:prstTxWarp prst="textNoShape">
                <a:avLst/>
              </a:prstTxWarp>
            </a:bodyPr>
            <a:lstStyle/>
            <a:p>
              <a:pPr algn="l">
                <a:lnSpc>
                  <a:spcPct val="100000"/>
                </a:lnSpc>
                <a:spcBef>
                  <a:spcPct val="20000"/>
                </a:spcBef>
                <a:buClr>
                  <a:srgbClr val="000000"/>
                </a:buClr>
                <a:buFont typeface="Times" charset="0"/>
                <a:buNone/>
              </a:pPr>
              <a:r>
                <a:rPr lang="en-US" sz="1100" b="0" dirty="0" smtClean="0">
                  <a:solidFill>
                    <a:srgbClr val="000000"/>
                  </a:solidFill>
                </a:rPr>
                <a:t>RED</a:t>
              </a:r>
              <a:endParaRPr lang="en-US" sz="1100" b="0" dirty="0">
                <a:solidFill>
                  <a:srgbClr val="000000"/>
                </a:solidFill>
              </a:endParaRPr>
            </a:p>
          </p:txBody>
        </p:sp>
        <p:sp>
          <p:nvSpPr>
            <p:cNvPr id="221" name="Rectangle 54"/>
            <p:cNvSpPr>
              <a:spLocks noChangeArrowheads="1"/>
            </p:cNvSpPr>
            <p:nvPr/>
          </p:nvSpPr>
          <p:spPr bwMode="auto">
            <a:xfrm>
              <a:off x="4315617" y="2488157"/>
              <a:ext cx="940233" cy="257886"/>
            </a:xfrm>
            <a:prstGeom prst="rect">
              <a:avLst/>
            </a:prstGeom>
            <a:gradFill rotWithShape="0">
              <a:gsLst>
                <a:gs pos="0">
                  <a:schemeClr val="accent2"/>
                </a:gs>
                <a:gs pos="100000">
                  <a:schemeClr val="bg1"/>
                </a:gs>
              </a:gsLst>
              <a:lin ang="5400000" scaled="1"/>
            </a:gradFill>
            <a:ln w="9525">
              <a:noFill/>
              <a:miter lim="800000"/>
              <a:headEnd/>
              <a:tailEnd/>
            </a:ln>
          </p:spPr>
          <p:txBody>
            <a:bodyPr lIns="92075" tIns="46038" rIns="92075" bIns="46038">
              <a:prstTxWarp prst="textNoShape">
                <a:avLst/>
              </a:prstTxWarp>
            </a:bodyPr>
            <a:lstStyle/>
            <a:p>
              <a:pPr algn="l">
                <a:lnSpc>
                  <a:spcPct val="100000"/>
                </a:lnSpc>
                <a:spcBef>
                  <a:spcPct val="20000"/>
                </a:spcBef>
                <a:buClr>
                  <a:srgbClr val="000000"/>
                </a:buClr>
                <a:buFont typeface="Times" charset="0"/>
                <a:buNone/>
              </a:pPr>
              <a:r>
                <a:rPr lang="en-US" sz="1100" b="0" dirty="0">
                  <a:solidFill>
                    <a:srgbClr val="000000"/>
                  </a:solidFill>
                </a:rPr>
                <a:t>530xi</a:t>
              </a:r>
            </a:p>
          </p:txBody>
        </p:sp>
        <p:sp>
          <p:nvSpPr>
            <p:cNvPr id="222" name="Rectangle 55"/>
            <p:cNvSpPr>
              <a:spLocks noChangeArrowheads="1"/>
            </p:cNvSpPr>
            <p:nvPr/>
          </p:nvSpPr>
          <p:spPr bwMode="auto">
            <a:xfrm>
              <a:off x="3375384" y="2488157"/>
              <a:ext cx="940233" cy="257886"/>
            </a:xfrm>
            <a:prstGeom prst="rect">
              <a:avLst/>
            </a:prstGeom>
            <a:gradFill rotWithShape="0">
              <a:gsLst>
                <a:gs pos="0">
                  <a:schemeClr val="accent2"/>
                </a:gs>
                <a:gs pos="100000">
                  <a:srgbClr val="FFFFFF"/>
                </a:gs>
              </a:gsLst>
              <a:lin ang="5400000" scaled="1"/>
            </a:gradFill>
            <a:ln w="9525">
              <a:noFill/>
              <a:miter lim="800000"/>
              <a:headEnd/>
              <a:tailEnd/>
            </a:ln>
          </p:spPr>
          <p:txBody>
            <a:bodyPr lIns="92075" tIns="46038" rIns="92075" bIns="46038">
              <a:prstTxWarp prst="textNoShape">
                <a:avLst/>
              </a:prstTxWarp>
            </a:bodyPr>
            <a:lstStyle/>
            <a:p>
              <a:pPr algn="l">
                <a:lnSpc>
                  <a:spcPct val="100000"/>
                </a:lnSpc>
                <a:spcBef>
                  <a:spcPct val="20000"/>
                </a:spcBef>
                <a:buClr>
                  <a:srgbClr val="000000"/>
                </a:buClr>
                <a:buFont typeface="Times" charset="0"/>
                <a:buNone/>
              </a:pPr>
              <a:r>
                <a:rPr lang="en-US" sz="1000" b="0" dirty="0">
                  <a:solidFill>
                    <a:srgbClr val="000000"/>
                  </a:solidFill>
                </a:rPr>
                <a:t>BMW</a:t>
              </a:r>
            </a:p>
          </p:txBody>
        </p:sp>
        <p:sp>
          <p:nvSpPr>
            <p:cNvPr id="223" name="Rectangle 56"/>
            <p:cNvSpPr>
              <a:spLocks noChangeArrowheads="1"/>
            </p:cNvSpPr>
            <p:nvPr/>
          </p:nvSpPr>
          <p:spPr bwMode="auto">
            <a:xfrm>
              <a:off x="5255849" y="2230271"/>
              <a:ext cx="940233" cy="257886"/>
            </a:xfrm>
            <a:prstGeom prst="rect">
              <a:avLst/>
            </a:prstGeom>
            <a:gradFill rotWithShape="0">
              <a:gsLst>
                <a:gs pos="0">
                  <a:srgbClr val="0033CC"/>
                </a:gs>
                <a:gs pos="100000">
                  <a:schemeClr val="bg1"/>
                </a:gs>
              </a:gsLst>
              <a:lin ang="5400000" scaled="1"/>
            </a:gradFill>
            <a:ln w="9525">
              <a:noFill/>
              <a:miter lim="800000"/>
              <a:headEnd/>
              <a:tailEnd/>
            </a:ln>
          </p:spPr>
          <p:txBody>
            <a:bodyPr lIns="92075" tIns="46038" rIns="92075" bIns="46038">
              <a:prstTxWarp prst="textNoShape">
                <a:avLst/>
              </a:prstTxWarp>
            </a:bodyPr>
            <a:lstStyle/>
            <a:p>
              <a:pPr algn="l">
                <a:lnSpc>
                  <a:spcPct val="100000"/>
                </a:lnSpc>
                <a:spcBef>
                  <a:spcPct val="20000"/>
                </a:spcBef>
                <a:buClr>
                  <a:srgbClr val="000000"/>
                </a:buClr>
                <a:buFont typeface="Times" charset="0"/>
                <a:buNone/>
              </a:pPr>
              <a:r>
                <a:rPr lang="en-US" sz="1200" b="1" dirty="0">
                  <a:solidFill>
                    <a:srgbClr val="000000"/>
                  </a:solidFill>
                </a:rPr>
                <a:t>Color</a:t>
              </a:r>
            </a:p>
          </p:txBody>
        </p:sp>
        <p:sp>
          <p:nvSpPr>
            <p:cNvPr id="224" name="Rectangle 57"/>
            <p:cNvSpPr>
              <a:spLocks noChangeArrowheads="1"/>
            </p:cNvSpPr>
            <p:nvPr/>
          </p:nvSpPr>
          <p:spPr bwMode="auto">
            <a:xfrm>
              <a:off x="4315617" y="2230271"/>
              <a:ext cx="940233" cy="257886"/>
            </a:xfrm>
            <a:prstGeom prst="rect">
              <a:avLst/>
            </a:prstGeom>
            <a:gradFill rotWithShape="0">
              <a:gsLst>
                <a:gs pos="0">
                  <a:srgbClr val="0033CC"/>
                </a:gs>
                <a:gs pos="100000">
                  <a:schemeClr val="bg1"/>
                </a:gs>
              </a:gsLst>
              <a:lin ang="5400000" scaled="1"/>
            </a:gradFill>
            <a:ln w="9525">
              <a:noFill/>
              <a:miter lim="800000"/>
              <a:headEnd/>
              <a:tailEnd/>
            </a:ln>
          </p:spPr>
          <p:txBody>
            <a:bodyPr lIns="92075" tIns="46038" rIns="92075" bIns="46038">
              <a:prstTxWarp prst="textNoShape">
                <a:avLst/>
              </a:prstTxWarp>
            </a:bodyPr>
            <a:lstStyle/>
            <a:p>
              <a:pPr algn="l">
                <a:lnSpc>
                  <a:spcPct val="100000"/>
                </a:lnSpc>
                <a:spcBef>
                  <a:spcPct val="20000"/>
                </a:spcBef>
                <a:buClr>
                  <a:srgbClr val="000000"/>
                </a:buClr>
                <a:buFont typeface="Times" charset="0"/>
                <a:buNone/>
              </a:pPr>
              <a:r>
                <a:rPr lang="en-US" sz="1200" b="1" dirty="0">
                  <a:solidFill>
                    <a:srgbClr val="000000"/>
                  </a:solidFill>
                </a:rPr>
                <a:t>Model</a:t>
              </a:r>
            </a:p>
          </p:txBody>
        </p:sp>
        <p:sp>
          <p:nvSpPr>
            <p:cNvPr id="225" name="Rectangle 58"/>
            <p:cNvSpPr>
              <a:spLocks noChangeArrowheads="1"/>
            </p:cNvSpPr>
            <p:nvPr/>
          </p:nvSpPr>
          <p:spPr bwMode="auto">
            <a:xfrm>
              <a:off x="3375384" y="2230271"/>
              <a:ext cx="940233" cy="257886"/>
            </a:xfrm>
            <a:prstGeom prst="rect">
              <a:avLst/>
            </a:prstGeom>
            <a:gradFill rotWithShape="0">
              <a:gsLst>
                <a:gs pos="0">
                  <a:srgbClr val="0033CC"/>
                </a:gs>
                <a:gs pos="100000">
                  <a:schemeClr val="bg1"/>
                </a:gs>
              </a:gsLst>
              <a:lin ang="5400000" scaled="1"/>
            </a:gradFill>
            <a:ln w="9525">
              <a:noFill/>
              <a:miter lim="800000"/>
              <a:headEnd/>
              <a:tailEnd/>
            </a:ln>
          </p:spPr>
          <p:txBody>
            <a:bodyPr lIns="92075" tIns="46038" rIns="92075" bIns="46038">
              <a:prstTxWarp prst="textNoShape">
                <a:avLst/>
              </a:prstTxWarp>
            </a:bodyPr>
            <a:lstStyle/>
            <a:p>
              <a:pPr algn="l">
                <a:lnSpc>
                  <a:spcPct val="100000"/>
                </a:lnSpc>
                <a:spcBef>
                  <a:spcPct val="20000"/>
                </a:spcBef>
                <a:buClr>
                  <a:srgbClr val="000000"/>
                </a:buClr>
                <a:buFont typeface="Times" charset="0"/>
                <a:buNone/>
              </a:pPr>
              <a:r>
                <a:rPr lang="en-US" sz="1200" b="1" dirty="0">
                  <a:solidFill>
                    <a:srgbClr val="000000"/>
                  </a:solidFill>
                </a:rPr>
                <a:t>Make</a:t>
              </a:r>
            </a:p>
          </p:txBody>
        </p:sp>
        <p:sp>
          <p:nvSpPr>
            <p:cNvPr id="226" name="Line 59"/>
            <p:cNvSpPr>
              <a:spLocks noChangeShapeType="1"/>
            </p:cNvSpPr>
            <p:nvPr/>
          </p:nvSpPr>
          <p:spPr bwMode="auto">
            <a:xfrm>
              <a:off x="3375384" y="2230271"/>
              <a:ext cx="2820699" cy="0"/>
            </a:xfrm>
            <a:prstGeom prst="line">
              <a:avLst/>
            </a:prstGeom>
            <a:noFill/>
            <a:ln w="28575" cap="sq">
              <a:solidFill>
                <a:schemeClr val="tx1"/>
              </a:solidFill>
              <a:round/>
              <a:headEnd/>
              <a:tailEnd/>
            </a:ln>
          </p:spPr>
          <p:txBody>
            <a:bodyPr lIns="92075" tIns="46038" rIns="92075" bIns="46038">
              <a:prstTxWarp prst="textNoShape">
                <a:avLst/>
              </a:prstTxWarp>
              <a:spAutoFit/>
            </a:bodyPr>
            <a:lstStyle/>
            <a:p>
              <a:pPr>
                <a:buClr>
                  <a:srgbClr val="FD0000"/>
                </a:buClr>
              </a:pPr>
              <a:endParaRPr lang="en-US" sz="1000">
                <a:solidFill>
                  <a:srgbClr val="FFFFFF"/>
                </a:solidFill>
              </a:endParaRPr>
            </a:p>
          </p:txBody>
        </p:sp>
        <p:sp>
          <p:nvSpPr>
            <p:cNvPr id="227" name="Line 60"/>
            <p:cNvSpPr>
              <a:spLocks noChangeShapeType="1"/>
            </p:cNvSpPr>
            <p:nvPr/>
          </p:nvSpPr>
          <p:spPr bwMode="auto">
            <a:xfrm>
              <a:off x="3375384" y="2488157"/>
              <a:ext cx="2820699" cy="0"/>
            </a:xfrm>
            <a:prstGeom prst="line">
              <a:avLst/>
            </a:prstGeom>
            <a:noFill/>
            <a:ln w="12700">
              <a:solidFill>
                <a:schemeClr val="tx1"/>
              </a:solidFill>
              <a:round/>
              <a:headEnd/>
              <a:tailEnd/>
            </a:ln>
          </p:spPr>
          <p:txBody>
            <a:bodyPr lIns="92075" tIns="46038" rIns="92075" bIns="46038">
              <a:prstTxWarp prst="textNoShape">
                <a:avLst/>
              </a:prstTxWarp>
              <a:spAutoFit/>
            </a:bodyPr>
            <a:lstStyle/>
            <a:p>
              <a:pPr>
                <a:buClr>
                  <a:srgbClr val="FD0000"/>
                </a:buClr>
              </a:pPr>
              <a:endParaRPr lang="en-US" sz="1000">
                <a:solidFill>
                  <a:srgbClr val="FFFFFF"/>
                </a:solidFill>
              </a:endParaRPr>
            </a:p>
          </p:txBody>
        </p:sp>
        <p:sp>
          <p:nvSpPr>
            <p:cNvPr id="228" name="Line 61"/>
            <p:cNvSpPr>
              <a:spLocks noChangeShapeType="1"/>
            </p:cNvSpPr>
            <p:nvPr/>
          </p:nvSpPr>
          <p:spPr bwMode="auto">
            <a:xfrm>
              <a:off x="3375384" y="2746043"/>
              <a:ext cx="2820699" cy="0"/>
            </a:xfrm>
            <a:prstGeom prst="line">
              <a:avLst/>
            </a:prstGeom>
            <a:noFill/>
            <a:ln w="12700">
              <a:solidFill>
                <a:schemeClr val="tx1"/>
              </a:solidFill>
              <a:round/>
              <a:headEnd/>
              <a:tailEnd/>
            </a:ln>
          </p:spPr>
          <p:txBody>
            <a:bodyPr lIns="92075" tIns="46038" rIns="92075" bIns="46038">
              <a:prstTxWarp prst="textNoShape">
                <a:avLst/>
              </a:prstTxWarp>
              <a:spAutoFit/>
            </a:bodyPr>
            <a:lstStyle/>
            <a:p>
              <a:pPr>
                <a:buClr>
                  <a:srgbClr val="FD0000"/>
                </a:buClr>
              </a:pPr>
              <a:endParaRPr lang="en-US" sz="1000">
                <a:solidFill>
                  <a:srgbClr val="FFFFFF"/>
                </a:solidFill>
              </a:endParaRPr>
            </a:p>
          </p:txBody>
        </p:sp>
        <p:sp>
          <p:nvSpPr>
            <p:cNvPr id="229" name="Line 62"/>
            <p:cNvSpPr>
              <a:spLocks noChangeShapeType="1"/>
            </p:cNvSpPr>
            <p:nvPr/>
          </p:nvSpPr>
          <p:spPr bwMode="auto">
            <a:xfrm>
              <a:off x="3375384" y="3003928"/>
              <a:ext cx="2820699" cy="0"/>
            </a:xfrm>
            <a:prstGeom prst="line">
              <a:avLst/>
            </a:prstGeom>
            <a:noFill/>
            <a:ln w="12700">
              <a:solidFill>
                <a:schemeClr val="tx1"/>
              </a:solidFill>
              <a:round/>
              <a:headEnd/>
              <a:tailEnd/>
            </a:ln>
          </p:spPr>
          <p:txBody>
            <a:bodyPr lIns="92075" tIns="46038" rIns="92075" bIns="46038">
              <a:prstTxWarp prst="textNoShape">
                <a:avLst/>
              </a:prstTxWarp>
              <a:spAutoFit/>
            </a:bodyPr>
            <a:lstStyle/>
            <a:p>
              <a:pPr>
                <a:buClr>
                  <a:srgbClr val="FD0000"/>
                </a:buClr>
              </a:pPr>
              <a:endParaRPr lang="en-US" sz="1000">
                <a:solidFill>
                  <a:srgbClr val="FFFFFF"/>
                </a:solidFill>
              </a:endParaRPr>
            </a:p>
          </p:txBody>
        </p:sp>
        <p:sp>
          <p:nvSpPr>
            <p:cNvPr id="230" name="Line 63"/>
            <p:cNvSpPr>
              <a:spLocks noChangeShapeType="1"/>
            </p:cNvSpPr>
            <p:nvPr/>
          </p:nvSpPr>
          <p:spPr bwMode="auto">
            <a:xfrm>
              <a:off x="3375384" y="3261814"/>
              <a:ext cx="2820699" cy="0"/>
            </a:xfrm>
            <a:prstGeom prst="line">
              <a:avLst/>
            </a:prstGeom>
            <a:noFill/>
            <a:ln w="28575" cap="sq">
              <a:solidFill>
                <a:schemeClr val="tx1"/>
              </a:solidFill>
              <a:round/>
              <a:headEnd/>
              <a:tailEnd/>
            </a:ln>
          </p:spPr>
          <p:txBody>
            <a:bodyPr lIns="92075" tIns="46038" rIns="92075" bIns="46038">
              <a:prstTxWarp prst="textNoShape">
                <a:avLst/>
              </a:prstTxWarp>
              <a:spAutoFit/>
            </a:bodyPr>
            <a:lstStyle/>
            <a:p>
              <a:pPr>
                <a:buClr>
                  <a:srgbClr val="FD0000"/>
                </a:buClr>
              </a:pPr>
              <a:endParaRPr lang="en-US" sz="1000">
                <a:solidFill>
                  <a:srgbClr val="FFFFFF"/>
                </a:solidFill>
              </a:endParaRPr>
            </a:p>
          </p:txBody>
        </p:sp>
        <p:sp>
          <p:nvSpPr>
            <p:cNvPr id="231" name="Line 64"/>
            <p:cNvSpPr>
              <a:spLocks noChangeShapeType="1"/>
            </p:cNvSpPr>
            <p:nvPr/>
          </p:nvSpPr>
          <p:spPr bwMode="auto">
            <a:xfrm>
              <a:off x="3375384" y="2230271"/>
              <a:ext cx="0" cy="1031543"/>
            </a:xfrm>
            <a:prstGeom prst="line">
              <a:avLst/>
            </a:prstGeom>
            <a:noFill/>
            <a:ln w="28575" cap="sq">
              <a:solidFill>
                <a:schemeClr val="tx1"/>
              </a:solidFill>
              <a:round/>
              <a:headEnd/>
              <a:tailEnd/>
            </a:ln>
          </p:spPr>
          <p:txBody>
            <a:bodyPr lIns="92075" tIns="46038" rIns="92075" bIns="46038">
              <a:prstTxWarp prst="textNoShape">
                <a:avLst/>
              </a:prstTxWarp>
              <a:spAutoFit/>
            </a:bodyPr>
            <a:lstStyle/>
            <a:p>
              <a:pPr>
                <a:buClr>
                  <a:srgbClr val="FD0000"/>
                </a:buClr>
              </a:pPr>
              <a:endParaRPr lang="en-US" sz="1000">
                <a:solidFill>
                  <a:srgbClr val="FFFFFF"/>
                </a:solidFill>
              </a:endParaRPr>
            </a:p>
          </p:txBody>
        </p:sp>
        <p:sp>
          <p:nvSpPr>
            <p:cNvPr id="232" name="Line 65"/>
            <p:cNvSpPr>
              <a:spLocks noChangeShapeType="1"/>
            </p:cNvSpPr>
            <p:nvPr/>
          </p:nvSpPr>
          <p:spPr bwMode="auto">
            <a:xfrm>
              <a:off x="4315617" y="2230271"/>
              <a:ext cx="0" cy="1031543"/>
            </a:xfrm>
            <a:prstGeom prst="line">
              <a:avLst/>
            </a:prstGeom>
            <a:noFill/>
            <a:ln w="12700">
              <a:solidFill>
                <a:schemeClr val="tx1"/>
              </a:solidFill>
              <a:round/>
              <a:headEnd/>
              <a:tailEnd/>
            </a:ln>
          </p:spPr>
          <p:txBody>
            <a:bodyPr lIns="92075" tIns="46038" rIns="92075" bIns="46038">
              <a:prstTxWarp prst="textNoShape">
                <a:avLst/>
              </a:prstTxWarp>
              <a:spAutoFit/>
            </a:bodyPr>
            <a:lstStyle/>
            <a:p>
              <a:pPr>
                <a:buClr>
                  <a:srgbClr val="FD0000"/>
                </a:buClr>
              </a:pPr>
              <a:endParaRPr lang="en-US" sz="1000">
                <a:solidFill>
                  <a:srgbClr val="FFFFFF"/>
                </a:solidFill>
              </a:endParaRPr>
            </a:p>
          </p:txBody>
        </p:sp>
        <p:sp>
          <p:nvSpPr>
            <p:cNvPr id="233" name="Line 66"/>
            <p:cNvSpPr>
              <a:spLocks noChangeShapeType="1"/>
            </p:cNvSpPr>
            <p:nvPr/>
          </p:nvSpPr>
          <p:spPr bwMode="auto">
            <a:xfrm>
              <a:off x="5255849" y="2230271"/>
              <a:ext cx="0" cy="1031543"/>
            </a:xfrm>
            <a:prstGeom prst="line">
              <a:avLst/>
            </a:prstGeom>
            <a:noFill/>
            <a:ln w="12700">
              <a:solidFill>
                <a:schemeClr val="tx1"/>
              </a:solidFill>
              <a:round/>
              <a:headEnd/>
              <a:tailEnd/>
            </a:ln>
          </p:spPr>
          <p:txBody>
            <a:bodyPr lIns="92075" tIns="46038" rIns="92075" bIns="46038">
              <a:prstTxWarp prst="textNoShape">
                <a:avLst/>
              </a:prstTxWarp>
              <a:spAutoFit/>
            </a:bodyPr>
            <a:lstStyle/>
            <a:p>
              <a:pPr>
                <a:buClr>
                  <a:srgbClr val="FD0000"/>
                </a:buClr>
              </a:pPr>
              <a:endParaRPr lang="en-US" sz="1000">
                <a:solidFill>
                  <a:srgbClr val="FFFFFF"/>
                </a:solidFill>
              </a:endParaRPr>
            </a:p>
          </p:txBody>
        </p:sp>
        <p:sp>
          <p:nvSpPr>
            <p:cNvPr id="234" name="Line 67"/>
            <p:cNvSpPr>
              <a:spLocks noChangeShapeType="1"/>
            </p:cNvSpPr>
            <p:nvPr/>
          </p:nvSpPr>
          <p:spPr bwMode="auto">
            <a:xfrm>
              <a:off x="6196083" y="2230271"/>
              <a:ext cx="0" cy="1031543"/>
            </a:xfrm>
            <a:prstGeom prst="line">
              <a:avLst/>
            </a:prstGeom>
            <a:noFill/>
            <a:ln w="28575" cap="sq">
              <a:solidFill>
                <a:schemeClr val="tx1"/>
              </a:solidFill>
              <a:round/>
              <a:headEnd/>
              <a:tailEnd/>
            </a:ln>
          </p:spPr>
          <p:txBody>
            <a:bodyPr lIns="92075" tIns="46038" rIns="92075" bIns="46038">
              <a:prstTxWarp prst="textNoShape">
                <a:avLst/>
              </a:prstTxWarp>
              <a:spAutoFit/>
            </a:bodyPr>
            <a:lstStyle/>
            <a:p>
              <a:pPr>
                <a:buClr>
                  <a:srgbClr val="FD0000"/>
                </a:buClr>
              </a:pPr>
              <a:endParaRPr lang="en-US" sz="1000">
                <a:solidFill>
                  <a:srgbClr val="FFFFFF"/>
                </a:solidFill>
              </a:endParaRPr>
            </a:p>
          </p:txBody>
        </p:sp>
      </p:grpSp>
      <p:grpSp>
        <p:nvGrpSpPr>
          <p:cNvPr id="165" name="Group 40"/>
          <p:cNvGrpSpPr/>
          <p:nvPr/>
        </p:nvGrpSpPr>
        <p:grpSpPr>
          <a:xfrm>
            <a:off x="907443" y="2501409"/>
            <a:ext cx="4317666" cy="452904"/>
            <a:chOff x="1329330" y="3002507"/>
            <a:chExt cx="4648390" cy="573206"/>
          </a:xfrm>
        </p:grpSpPr>
        <p:sp>
          <p:nvSpPr>
            <p:cNvPr id="210" name="Text Box 46"/>
            <p:cNvSpPr txBox="1">
              <a:spLocks noChangeArrowheads="1"/>
            </p:cNvSpPr>
            <p:nvPr/>
          </p:nvSpPr>
          <p:spPr bwMode="auto">
            <a:xfrm>
              <a:off x="1329330" y="3163556"/>
              <a:ext cx="4648390" cy="412157"/>
            </a:xfrm>
            <a:prstGeom prst="rect">
              <a:avLst/>
            </a:prstGeom>
            <a:noFill/>
            <a:ln w="9525">
              <a:noFill/>
              <a:round/>
              <a:headEnd/>
              <a:tailEnd/>
            </a:ln>
          </p:spPr>
          <p:txBody>
            <a:bodyPr lIns="0" tIns="0" rIns="0" bIns="0">
              <a:prstTxWarp prst="textNoShape">
                <a:avLst/>
              </a:prstTxWarp>
            </a:bodyPr>
            <a:lstStyle/>
            <a:p>
              <a:pPr marL="307975" indent="-307975" algn="l" defTabSz="457200">
                <a:lnSpc>
                  <a:spcPct val="93000"/>
                </a:lnSpc>
                <a:spcBef>
                  <a:spcPts val="638"/>
                </a:spcBef>
                <a:buClr>
                  <a:srgbClr val="FF0000"/>
                </a:buClr>
                <a:buSzPct val="100000"/>
                <a:tabLst>
                  <a:tab pos="307975" algn="l"/>
                  <a:tab pos="1222375" algn="l"/>
                  <a:tab pos="2136775" algn="l"/>
                  <a:tab pos="3051175" algn="l"/>
                  <a:tab pos="3965575" algn="l"/>
                  <a:tab pos="4879975" algn="l"/>
                  <a:tab pos="5794375" algn="l"/>
                  <a:tab pos="6708775" algn="l"/>
                  <a:tab pos="7623175" algn="l"/>
                  <a:tab pos="8537575" algn="l"/>
                  <a:tab pos="9451975" algn="l"/>
                  <a:tab pos="10366375" algn="l"/>
                </a:tabLst>
              </a:pPr>
              <a:r>
                <a:rPr lang="en-GB" sz="1200" b="0" dirty="0" smtClean="0">
                  <a:solidFill>
                    <a:srgbClr val="000000"/>
                  </a:solidFill>
                  <a:ea typeface="ＭＳ Ｐゴシック" charset="-128"/>
                  <a:cs typeface="ＭＳ Ｐゴシック" charset="-128"/>
                </a:rPr>
                <a:t>Cardinality    </a:t>
              </a:r>
              <a:r>
                <a:rPr lang="en-US" sz="1200" b="0" dirty="0">
                  <a:solidFill>
                    <a:srgbClr val="000000"/>
                  </a:solidFill>
                  <a:ea typeface="ＭＳ Ｐゴシック" charset="-128"/>
                  <a:cs typeface="ＭＳ Ｐゴシック" charset="-128"/>
                </a:rPr>
                <a:t>#ROWS </a:t>
              </a:r>
              <a:r>
                <a:rPr lang="en-US" sz="1200" b="0" dirty="0" smtClean="0">
                  <a:solidFill>
                    <a:srgbClr val="000000"/>
                  </a:solidFill>
                  <a:ea typeface="ＭＳ Ｐゴシック" charset="-128"/>
                  <a:cs typeface="ＭＳ Ｐゴシック" charset="-128"/>
                </a:rPr>
                <a:t> *                      </a:t>
              </a:r>
              <a:r>
                <a:rPr lang="en-US" altLang="ja-JP" sz="1200" dirty="0" smtClean="0">
                  <a:solidFill>
                    <a:srgbClr val="000000"/>
                  </a:solidFill>
                  <a:ea typeface="ＭＳ Ｐゴシック" charset="-128"/>
                  <a:cs typeface="ＭＳ Ｐゴシック" charset="-128"/>
                </a:rPr>
                <a:t>*</a:t>
              </a:r>
              <a:r>
                <a:rPr lang="en-US" sz="1200" b="0" dirty="0" smtClean="0">
                  <a:solidFill>
                    <a:srgbClr val="000000"/>
                  </a:solidFill>
                  <a:ea typeface="ＭＳ Ｐゴシック" charset="-128"/>
                  <a:cs typeface="ＭＳ Ｐゴシック" charset="-128"/>
                </a:rPr>
                <a:t>    </a:t>
              </a:r>
              <a:r>
                <a:rPr lang="en-US" sz="1200" dirty="0" smtClean="0">
                  <a:solidFill>
                    <a:srgbClr val="000000"/>
                  </a:solidFill>
                  <a:ea typeface="ＭＳ Ｐゴシック" charset="-128"/>
                  <a:cs typeface="msgothic" charset="0"/>
                </a:rPr>
                <a:t>                                      </a:t>
              </a:r>
              <a:endParaRPr lang="en-GB" sz="1200" b="0" dirty="0">
                <a:solidFill>
                  <a:srgbClr val="000000"/>
                </a:solidFill>
                <a:ea typeface="msgothic" charset="0"/>
                <a:cs typeface="msgothic" charset="0"/>
              </a:endParaRPr>
            </a:p>
          </p:txBody>
        </p:sp>
        <p:graphicFrame>
          <p:nvGraphicFramePr>
            <p:cNvPr id="211" name="Object 39"/>
            <p:cNvGraphicFramePr>
              <a:graphicFrameLocks noChangeAspect="1"/>
            </p:cNvGraphicFramePr>
            <p:nvPr/>
          </p:nvGraphicFramePr>
          <p:xfrm>
            <a:off x="3021747" y="3002507"/>
            <a:ext cx="698500" cy="459570"/>
          </p:xfrm>
          <a:graphic>
            <a:graphicData uri="http://schemas.openxmlformats.org/presentationml/2006/ole">
              <p:oleObj spid="_x0000_s352266" name="Equation" r:id="rId4" imgW="698400" imgH="393480" progId="Equation.3">
                <p:embed/>
              </p:oleObj>
            </a:graphicData>
          </a:graphic>
        </p:graphicFrame>
        <p:graphicFrame>
          <p:nvGraphicFramePr>
            <p:cNvPr id="212" name="Object 3"/>
            <p:cNvGraphicFramePr>
              <a:graphicFrameLocks noChangeAspect="1"/>
            </p:cNvGraphicFramePr>
            <p:nvPr/>
          </p:nvGraphicFramePr>
          <p:xfrm>
            <a:off x="3951619" y="3002507"/>
            <a:ext cx="723900" cy="461749"/>
          </p:xfrm>
          <a:graphic>
            <a:graphicData uri="http://schemas.openxmlformats.org/presentationml/2006/ole">
              <p:oleObj spid="_x0000_s352267" name="Equation" r:id="rId5" imgW="723600" imgH="393480" progId="Equation.3">
                <p:embed/>
              </p:oleObj>
            </a:graphicData>
          </a:graphic>
        </p:graphicFrame>
      </p:grpSp>
      <p:pic>
        <p:nvPicPr>
          <p:cNvPr id="166" name="Picture 1024"/>
          <p:cNvPicPr>
            <a:picLocks noChangeAspect="1" noChangeArrowheads="1"/>
          </p:cNvPicPr>
          <p:nvPr/>
        </p:nvPicPr>
        <p:blipFill>
          <a:blip r:embed="rId6" cstate="print"/>
          <a:srcRect/>
          <a:stretch>
            <a:fillRect/>
          </a:stretch>
        </p:blipFill>
        <p:spPr bwMode="auto">
          <a:xfrm>
            <a:off x="6441914" y="2361692"/>
            <a:ext cx="2417958" cy="1879012"/>
          </a:xfrm>
          <a:prstGeom prst="rect">
            <a:avLst/>
          </a:prstGeom>
          <a:noFill/>
          <a:ln w="9525">
            <a:noFill/>
            <a:miter lim="800000"/>
            <a:headEnd/>
            <a:tailEnd/>
          </a:ln>
        </p:spPr>
      </p:pic>
      <p:grpSp>
        <p:nvGrpSpPr>
          <p:cNvPr id="167" name="Group 78"/>
          <p:cNvGrpSpPr/>
          <p:nvPr/>
        </p:nvGrpSpPr>
        <p:grpSpPr>
          <a:xfrm>
            <a:off x="7090682" y="3447295"/>
            <a:ext cx="1630363" cy="681864"/>
            <a:chOff x="1666838" y="4139343"/>
            <a:chExt cx="1755245" cy="862983"/>
          </a:xfrm>
        </p:grpSpPr>
        <p:sp>
          <p:nvSpPr>
            <p:cNvPr id="177" name="Rectangle 7"/>
            <p:cNvSpPr>
              <a:spLocks noChangeArrowheads="1"/>
            </p:cNvSpPr>
            <p:nvPr/>
          </p:nvSpPr>
          <p:spPr bwMode="auto">
            <a:xfrm>
              <a:off x="2786519" y="4851802"/>
              <a:ext cx="634713" cy="118214"/>
            </a:xfrm>
            <a:prstGeom prst="rect">
              <a:avLst/>
            </a:prstGeom>
            <a:noFill/>
            <a:ln w="9525">
              <a:noFill/>
              <a:round/>
              <a:headEnd/>
              <a:tailEnd/>
            </a:ln>
          </p:spPr>
          <p:txBody>
            <a:bodyPr lIns="81720" tIns="42480" rIns="81720" bIns="42480">
              <a:prstTxWarp prst="textNoShape">
                <a:avLst/>
              </a:prstTxWarp>
            </a:bodyPr>
            <a:lstStyle/>
            <a:p>
              <a:pPr algn="l" defTabSz="457200">
                <a:lnSpc>
                  <a:spcPct val="93000"/>
                </a:lnSpc>
                <a:spcBef>
                  <a:spcPts val="363"/>
                </a:spcBef>
                <a:buClr>
                  <a:srgbClr val="000000"/>
                </a:buClr>
                <a:buSzPct val="45000"/>
                <a:buFont typeface="Wingdings"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700" b="0">
                  <a:solidFill>
                    <a:srgbClr val="000000"/>
                  </a:solidFill>
                  <a:ea typeface="msmincho" charset="0"/>
                  <a:cs typeface="msmincho" charset="0"/>
                </a:rPr>
                <a:t>SLIVER</a:t>
              </a:r>
            </a:p>
          </p:txBody>
        </p:sp>
        <p:sp>
          <p:nvSpPr>
            <p:cNvPr id="178" name="Rectangle 8"/>
            <p:cNvSpPr>
              <a:spLocks noChangeArrowheads="1"/>
            </p:cNvSpPr>
            <p:nvPr/>
          </p:nvSpPr>
          <p:spPr bwMode="auto">
            <a:xfrm>
              <a:off x="2354302" y="4851802"/>
              <a:ext cx="433068" cy="118214"/>
            </a:xfrm>
            <a:prstGeom prst="rect">
              <a:avLst/>
            </a:prstGeom>
            <a:noFill/>
            <a:ln w="9525">
              <a:noFill/>
              <a:round/>
              <a:headEnd/>
              <a:tailEnd/>
            </a:ln>
          </p:spPr>
          <p:txBody>
            <a:bodyPr lIns="81720" tIns="42480" rIns="81720" bIns="42480">
              <a:prstTxWarp prst="textNoShape">
                <a:avLst/>
              </a:prstTxWarp>
            </a:bodyPr>
            <a:lstStyle/>
            <a:p>
              <a:pPr algn="l" defTabSz="457200">
                <a:lnSpc>
                  <a:spcPct val="93000"/>
                </a:lnSpc>
                <a:spcBef>
                  <a:spcPts val="363"/>
                </a:spcBef>
                <a:buClr>
                  <a:srgbClr val="000000"/>
                </a:buClr>
                <a:buSzPct val="45000"/>
                <a:buFont typeface="Wingdings"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700" b="0">
                  <a:solidFill>
                    <a:srgbClr val="000000"/>
                  </a:solidFill>
                  <a:ea typeface="msmincho" charset="0"/>
                  <a:cs typeface="msmincho" charset="0"/>
                </a:rPr>
                <a:t>C320</a:t>
              </a:r>
            </a:p>
          </p:txBody>
        </p:sp>
        <p:sp>
          <p:nvSpPr>
            <p:cNvPr id="179" name="Rectangle 9"/>
            <p:cNvSpPr>
              <a:spLocks noChangeArrowheads="1"/>
            </p:cNvSpPr>
            <p:nvPr/>
          </p:nvSpPr>
          <p:spPr bwMode="auto">
            <a:xfrm>
              <a:off x="1666838" y="4851802"/>
              <a:ext cx="687464" cy="118214"/>
            </a:xfrm>
            <a:prstGeom prst="rect">
              <a:avLst/>
            </a:prstGeom>
            <a:noFill/>
            <a:ln w="9525">
              <a:noFill/>
              <a:round/>
              <a:headEnd/>
              <a:tailEnd/>
            </a:ln>
          </p:spPr>
          <p:txBody>
            <a:bodyPr lIns="81720" tIns="42480" rIns="81720" bIns="42480">
              <a:prstTxWarp prst="textNoShape">
                <a:avLst/>
              </a:prstTxWarp>
            </a:bodyPr>
            <a:lstStyle/>
            <a:p>
              <a:pPr algn="l" defTabSz="457200">
                <a:lnSpc>
                  <a:spcPct val="93000"/>
                </a:lnSpc>
                <a:spcBef>
                  <a:spcPts val="363"/>
                </a:spcBef>
                <a:buClr>
                  <a:srgbClr val="000000"/>
                </a:buClr>
                <a:buSzPct val="45000"/>
                <a:buFont typeface="Wingdings"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700" b="0" dirty="0">
                  <a:solidFill>
                    <a:srgbClr val="000000"/>
                  </a:solidFill>
                  <a:ea typeface="msmincho" charset="0"/>
                  <a:cs typeface="msmincho" charset="0"/>
                </a:rPr>
                <a:t>MERC</a:t>
              </a:r>
            </a:p>
          </p:txBody>
        </p:sp>
        <p:sp>
          <p:nvSpPr>
            <p:cNvPr id="180" name="Rectangle 10"/>
            <p:cNvSpPr>
              <a:spLocks noChangeArrowheads="1"/>
            </p:cNvSpPr>
            <p:nvPr/>
          </p:nvSpPr>
          <p:spPr bwMode="auto">
            <a:xfrm>
              <a:off x="2786519" y="4740498"/>
              <a:ext cx="634713" cy="84599"/>
            </a:xfrm>
            <a:prstGeom prst="rect">
              <a:avLst/>
            </a:prstGeom>
            <a:noFill/>
            <a:ln w="9525">
              <a:noFill/>
              <a:round/>
              <a:headEnd/>
              <a:tailEnd/>
            </a:ln>
          </p:spPr>
          <p:txBody>
            <a:bodyPr lIns="81720" tIns="42480" rIns="81720" bIns="42480">
              <a:prstTxWarp prst="textNoShape">
                <a:avLst/>
              </a:prstTxWarp>
            </a:bodyPr>
            <a:lstStyle/>
            <a:p>
              <a:pPr algn="l" defTabSz="457200">
                <a:lnSpc>
                  <a:spcPct val="93000"/>
                </a:lnSpc>
                <a:spcBef>
                  <a:spcPts val="363"/>
                </a:spcBef>
                <a:buClr>
                  <a:srgbClr val="000000"/>
                </a:buClr>
                <a:buSzPct val="45000"/>
                <a:buFont typeface="Wingdings"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700" b="0">
                  <a:solidFill>
                    <a:srgbClr val="000000"/>
                  </a:solidFill>
                  <a:ea typeface="msmincho" charset="0"/>
                  <a:cs typeface="msmincho" charset="0"/>
                </a:rPr>
                <a:t>RED</a:t>
              </a:r>
            </a:p>
          </p:txBody>
        </p:sp>
        <p:sp>
          <p:nvSpPr>
            <p:cNvPr id="181" name="Rectangle 11"/>
            <p:cNvSpPr>
              <a:spLocks noChangeArrowheads="1"/>
            </p:cNvSpPr>
            <p:nvPr/>
          </p:nvSpPr>
          <p:spPr bwMode="auto">
            <a:xfrm>
              <a:off x="2354302" y="4740498"/>
              <a:ext cx="433068" cy="118214"/>
            </a:xfrm>
            <a:prstGeom prst="rect">
              <a:avLst/>
            </a:prstGeom>
            <a:noFill/>
            <a:ln w="9525">
              <a:noFill/>
              <a:round/>
              <a:headEnd/>
              <a:tailEnd/>
            </a:ln>
          </p:spPr>
          <p:txBody>
            <a:bodyPr lIns="81720" tIns="42480" rIns="81720" bIns="42480">
              <a:prstTxWarp prst="textNoShape">
                <a:avLst/>
              </a:prstTxWarp>
            </a:bodyPr>
            <a:lstStyle/>
            <a:p>
              <a:pPr algn="l" defTabSz="457200">
                <a:lnSpc>
                  <a:spcPct val="93000"/>
                </a:lnSpc>
                <a:spcBef>
                  <a:spcPts val="363"/>
                </a:spcBef>
                <a:buClr>
                  <a:srgbClr val="000000"/>
                </a:buClr>
                <a:buSzPct val="45000"/>
                <a:buFont typeface="Wingdings"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700" b="0">
                  <a:solidFill>
                    <a:srgbClr val="000000"/>
                  </a:solidFill>
                  <a:ea typeface="msmincho" charset="0"/>
                  <a:cs typeface="msmincho" charset="0"/>
                </a:rPr>
                <a:t>SLK</a:t>
              </a:r>
            </a:p>
          </p:txBody>
        </p:sp>
        <p:sp>
          <p:nvSpPr>
            <p:cNvPr id="182" name="Rectangle 12"/>
            <p:cNvSpPr>
              <a:spLocks noChangeArrowheads="1"/>
            </p:cNvSpPr>
            <p:nvPr/>
          </p:nvSpPr>
          <p:spPr bwMode="auto">
            <a:xfrm>
              <a:off x="1666838" y="4740498"/>
              <a:ext cx="687464" cy="118214"/>
            </a:xfrm>
            <a:prstGeom prst="rect">
              <a:avLst/>
            </a:prstGeom>
            <a:noFill/>
            <a:ln w="9525">
              <a:noFill/>
              <a:round/>
              <a:headEnd/>
              <a:tailEnd/>
            </a:ln>
          </p:spPr>
          <p:txBody>
            <a:bodyPr lIns="81720" tIns="42480" rIns="81720" bIns="42480">
              <a:prstTxWarp prst="textNoShape">
                <a:avLst/>
              </a:prstTxWarp>
            </a:bodyPr>
            <a:lstStyle/>
            <a:p>
              <a:pPr algn="l" defTabSz="457200">
                <a:lnSpc>
                  <a:spcPct val="93000"/>
                </a:lnSpc>
                <a:spcBef>
                  <a:spcPts val="363"/>
                </a:spcBef>
                <a:buClr>
                  <a:srgbClr val="000000"/>
                </a:buClr>
                <a:buSzPct val="45000"/>
                <a:buFont typeface="Wingdings"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700" b="0" dirty="0">
                  <a:solidFill>
                    <a:srgbClr val="000000"/>
                  </a:solidFill>
                  <a:ea typeface="msmincho" charset="0"/>
                  <a:cs typeface="msmincho" charset="0"/>
                </a:rPr>
                <a:t>MERC</a:t>
              </a:r>
            </a:p>
          </p:txBody>
        </p:sp>
        <p:sp>
          <p:nvSpPr>
            <p:cNvPr id="183" name="Rectangle 13"/>
            <p:cNvSpPr>
              <a:spLocks noChangeArrowheads="1"/>
            </p:cNvSpPr>
            <p:nvPr/>
          </p:nvSpPr>
          <p:spPr bwMode="auto">
            <a:xfrm>
              <a:off x="2786519" y="4621724"/>
              <a:ext cx="634713" cy="118214"/>
            </a:xfrm>
            <a:prstGeom prst="rect">
              <a:avLst/>
            </a:prstGeom>
            <a:noFill/>
            <a:ln w="9525">
              <a:noFill/>
              <a:round/>
              <a:headEnd/>
              <a:tailEnd/>
            </a:ln>
          </p:spPr>
          <p:txBody>
            <a:bodyPr lIns="81720" tIns="42480" rIns="81720" bIns="42480">
              <a:prstTxWarp prst="textNoShape">
                <a:avLst/>
              </a:prstTxWarp>
            </a:bodyPr>
            <a:lstStyle/>
            <a:p>
              <a:pPr algn="l" defTabSz="457200">
                <a:lnSpc>
                  <a:spcPct val="93000"/>
                </a:lnSpc>
                <a:spcBef>
                  <a:spcPts val="363"/>
                </a:spcBef>
                <a:buClr>
                  <a:srgbClr val="000000"/>
                </a:buClr>
                <a:buSzPct val="45000"/>
                <a:buFont typeface="Wingdings"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700" b="0">
                  <a:solidFill>
                    <a:srgbClr val="000000"/>
                  </a:solidFill>
                  <a:ea typeface="msmincho" charset="0"/>
                  <a:cs typeface="msmincho" charset="0"/>
                </a:rPr>
                <a:t>RED</a:t>
              </a:r>
            </a:p>
          </p:txBody>
        </p:sp>
        <p:sp>
          <p:nvSpPr>
            <p:cNvPr id="184" name="Rectangle 14"/>
            <p:cNvSpPr>
              <a:spLocks noChangeArrowheads="1"/>
            </p:cNvSpPr>
            <p:nvPr/>
          </p:nvSpPr>
          <p:spPr bwMode="auto">
            <a:xfrm>
              <a:off x="2354302" y="4621724"/>
              <a:ext cx="433068" cy="118214"/>
            </a:xfrm>
            <a:prstGeom prst="rect">
              <a:avLst/>
            </a:prstGeom>
            <a:noFill/>
            <a:ln w="9525">
              <a:noFill/>
              <a:round/>
              <a:headEnd/>
              <a:tailEnd/>
            </a:ln>
          </p:spPr>
          <p:txBody>
            <a:bodyPr lIns="81720" tIns="42480" rIns="81720" bIns="42480">
              <a:prstTxWarp prst="textNoShape">
                <a:avLst/>
              </a:prstTxWarp>
            </a:bodyPr>
            <a:lstStyle/>
            <a:p>
              <a:pPr algn="l" defTabSz="457200">
                <a:lnSpc>
                  <a:spcPct val="93000"/>
                </a:lnSpc>
                <a:spcBef>
                  <a:spcPts val="363"/>
                </a:spcBef>
                <a:buClr>
                  <a:srgbClr val="000000"/>
                </a:buClr>
                <a:buSzPct val="45000"/>
                <a:buFont typeface="Wingdings"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700" b="0">
                  <a:solidFill>
                    <a:srgbClr val="000000"/>
                  </a:solidFill>
                  <a:ea typeface="msmincho" charset="0"/>
                  <a:cs typeface="msmincho" charset="0"/>
                </a:rPr>
                <a:t>911</a:t>
              </a:r>
            </a:p>
          </p:txBody>
        </p:sp>
        <p:sp>
          <p:nvSpPr>
            <p:cNvPr id="185" name="Rectangle 15"/>
            <p:cNvSpPr>
              <a:spLocks noChangeArrowheads="1"/>
            </p:cNvSpPr>
            <p:nvPr/>
          </p:nvSpPr>
          <p:spPr bwMode="auto">
            <a:xfrm>
              <a:off x="1666838" y="4621724"/>
              <a:ext cx="687464" cy="118214"/>
            </a:xfrm>
            <a:prstGeom prst="rect">
              <a:avLst/>
            </a:prstGeom>
            <a:noFill/>
            <a:ln w="9525">
              <a:noFill/>
              <a:round/>
              <a:headEnd/>
              <a:tailEnd/>
            </a:ln>
          </p:spPr>
          <p:txBody>
            <a:bodyPr lIns="81720" tIns="42480" rIns="81720" bIns="42480">
              <a:prstTxWarp prst="textNoShape">
                <a:avLst/>
              </a:prstTxWarp>
            </a:bodyPr>
            <a:lstStyle/>
            <a:p>
              <a:pPr algn="l" defTabSz="457200">
                <a:lnSpc>
                  <a:spcPct val="93000"/>
                </a:lnSpc>
                <a:spcBef>
                  <a:spcPts val="363"/>
                </a:spcBef>
                <a:buClr>
                  <a:srgbClr val="000000"/>
                </a:buClr>
                <a:buSzPct val="45000"/>
                <a:buFont typeface="Wingdings"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700" b="0" dirty="0">
                  <a:solidFill>
                    <a:srgbClr val="000000"/>
                  </a:solidFill>
                  <a:ea typeface="msmincho" charset="0"/>
                  <a:cs typeface="msmincho" charset="0"/>
                </a:rPr>
                <a:t>PORSCHE</a:t>
              </a:r>
            </a:p>
          </p:txBody>
        </p:sp>
        <p:sp>
          <p:nvSpPr>
            <p:cNvPr id="186" name="Rectangle 16"/>
            <p:cNvSpPr>
              <a:spLocks noChangeArrowheads="1"/>
            </p:cNvSpPr>
            <p:nvPr/>
          </p:nvSpPr>
          <p:spPr bwMode="auto">
            <a:xfrm>
              <a:off x="2786519" y="4504070"/>
              <a:ext cx="634713" cy="118214"/>
            </a:xfrm>
            <a:prstGeom prst="rect">
              <a:avLst/>
            </a:prstGeom>
            <a:noFill/>
            <a:ln w="9525">
              <a:noFill/>
              <a:round/>
              <a:headEnd/>
              <a:tailEnd/>
            </a:ln>
          </p:spPr>
          <p:txBody>
            <a:bodyPr lIns="81720" tIns="42480" rIns="81720" bIns="42480">
              <a:prstTxWarp prst="textNoShape">
                <a:avLst/>
              </a:prstTxWarp>
            </a:bodyPr>
            <a:lstStyle/>
            <a:p>
              <a:pPr algn="l" defTabSz="457200">
                <a:lnSpc>
                  <a:spcPct val="93000"/>
                </a:lnSpc>
                <a:spcBef>
                  <a:spcPts val="363"/>
                </a:spcBef>
                <a:buClr>
                  <a:srgbClr val="000000"/>
                </a:buClr>
                <a:buSzPct val="45000"/>
                <a:buFont typeface="Wingdings"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700" b="0">
                  <a:solidFill>
                    <a:srgbClr val="000000"/>
                  </a:solidFill>
                  <a:ea typeface="msmincho" charset="0"/>
                  <a:cs typeface="msmincho" charset="0"/>
                </a:rPr>
                <a:t>SILVER</a:t>
              </a:r>
            </a:p>
          </p:txBody>
        </p:sp>
        <p:sp>
          <p:nvSpPr>
            <p:cNvPr id="187" name="Rectangle 17"/>
            <p:cNvSpPr>
              <a:spLocks noChangeArrowheads="1"/>
            </p:cNvSpPr>
            <p:nvPr/>
          </p:nvSpPr>
          <p:spPr bwMode="auto">
            <a:xfrm>
              <a:off x="2354302" y="4504070"/>
              <a:ext cx="433068" cy="118214"/>
            </a:xfrm>
            <a:prstGeom prst="rect">
              <a:avLst/>
            </a:prstGeom>
            <a:noFill/>
            <a:ln w="9525">
              <a:noFill/>
              <a:round/>
              <a:headEnd/>
              <a:tailEnd/>
            </a:ln>
          </p:spPr>
          <p:txBody>
            <a:bodyPr lIns="81720" tIns="42480" rIns="81720" bIns="42480">
              <a:prstTxWarp prst="textNoShape">
                <a:avLst/>
              </a:prstTxWarp>
            </a:bodyPr>
            <a:lstStyle/>
            <a:p>
              <a:pPr algn="l" defTabSz="457200">
                <a:lnSpc>
                  <a:spcPct val="93000"/>
                </a:lnSpc>
                <a:spcBef>
                  <a:spcPts val="363"/>
                </a:spcBef>
                <a:buClr>
                  <a:srgbClr val="000000"/>
                </a:buClr>
                <a:buSzPct val="45000"/>
                <a:buFont typeface="Wingdings"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700" b="0">
                  <a:solidFill>
                    <a:srgbClr val="000000"/>
                  </a:solidFill>
                  <a:ea typeface="msmincho" charset="0"/>
                  <a:cs typeface="msmincho" charset="0"/>
                </a:rPr>
                <a:t>530xi</a:t>
              </a:r>
            </a:p>
          </p:txBody>
        </p:sp>
        <p:sp>
          <p:nvSpPr>
            <p:cNvPr id="188" name="Rectangle 18"/>
            <p:cNvSpPr>
              <a:spLocks noChangeArrowheads="1"/>
            </p:cNvSpPr>
            <p:nvPr/>
          </p:nvSpPr>
          <p:spPr bwMode="auto">
            <a:xfrm>
              <a:off x="1666838" y="4504070"/>
              <a:ext cx="687464" cy="118214"/>
            </a:xfrm>
            <a:prstGeom prst="rect">
              <a:avLst/>
            </a:prstGeom>
            <a:noFill/>
            <a:ln w="9525">
              <a:noFill/>
              <a:round/>
              <a:headEnd/>
              <a:tailEnd/>
            </a:ln>
          </p:spPr>
          <p:txBody>
            <a:bodyPr lIns="81720" tIns="42480" rIns="81720" bIns="42480">
              <a:prstTxWarp prst="textNoShape">
                <a:avLst/>
              </a:prstTxWarp>
            </a:bodyPr>
            <a:lstStyle/>
            <a:p>
              <a:pPr algn="l" defTabSz="457200">
                <a:lnSpc>
                  <a:spcPct val="93000"/>
                </a:lnSpc>
                <a:spcBef>
                  <a:spcPts val="363"/>
                </a:spcBef>
                <a:buClr>
                  <a:srgbClr val="000000"/>
                </a:buClr>
                <a:buSzPct val="45000"/>
                <a:buFont typeface="Wingdings"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700" b="0" dirty="0">
                  <a:solidFill>
                    <a:srgbClr val="000000"/>
                  </a:solidFill>
                  <a:ea typeface="msmincho" charset="0"/>
                  <a:cs typeface="msmincho" charset="0"/>
                </a:rPr>
                <a:t>BMW</a:t>
              </a:r>
            </a:p>
          </p:txBody>
        </p:sp>
        <p:sp>
          <p:nvSpPr>
            <p:cNvPr id="189" name="Rectangle 19"/>
            <p:cNvSpPr>
              <a:spLocks noChangeArrowheads="1"/>
            </p:cNvSpPr>
            <p:nvPr/>
          </p:nvSpPr>
          <p:spPr bwMode="auto">
            <a:xfrm>
              <a:off x="2786519" y="4385856"/>
              <a:ext cx="634713" cy="118214"/>
            </a:xfrm>
            <a:prstGeom prst="rect">
              <a:avLst/>
            </a:prstGeom>
            <a:noFill/>
            <a:ln w="9525">
              <a:noFill/>
              <a:round/>
              <a:headEnd/>
              <a:tailEnd/>
            </a:ln>
          </p:spPr>
          <p:txBody>
            <a:bodyPr lIns="81720" tIns="42480" rIns="81720" bIns="42480">
              <a:prstTxWarp prst="textNoShape">
                <a:avLst/>
              </a:prstTxWarp>
            </a:bodyPr>
            <a:lstStyle/>
            <a:p>
              <a:pPr algn="l" defTabSz="457200">
                <a:lnSpc>
                  <a:spcPct val="93000"/>
                </a:lnSpc>
                <a:spcBef>
                  <a:spcPts val="363"/>
                </a:spcBef>
                <a:buClr>
                  <a:srgbClr val="000000"/>
                </a:buClr>
                <a:buSzPct val="45000"/>
                <a:buFont typeface="Wingdings"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700" b="0">
                  <a:solidFill>
                    <a:srgbClr val="000000"/>
                  </a:solidFill>
                  <a:ea typeface="msmincho" charset="0"/>
                  <a:cs typeface="msmincho" charset="0"/>
                </a:rPr>
                <a:t>BLACK</a:t>
              </a:r>
            </a:p>
          </p:txBody>
        </p:sp>
        <p:sp>
          <p:nvSpPr>
            <p:cNvPr id="190" name="Rectangle 20"/>
            <p:cNvSpPr>
              <a:spLocks noChangeArrowheads="1"/>
            </p:cNvSpPr>
            <p:nvPr/>
          </p:nvSpPr>
          <p:spPr bwMode="auto">
            <a:xfrm>
              <a:off x="2354302" y="4385856"/>
              <a:ext cx="433068" cy="118214"/>
            </a:xfrm>
            <a:prstGeom prst="rect">
              <a:avLst/>
            </a:prstGeom>
            <a:noFill/>
            <a:ln w="9525">
              <a:noFill/>
              <a:round/>
              <a:headEnd/>
              <a:tailEnd/>
            </a:ln>
          </p:spPr>
          <p:txBody>
            <a:bodyPr lIns="81720" tIns="42480" rIns="81720" bIns="42480">
              <a:prstTxWarp prst="textNoShape">
                <a:avLst/>
              </a:prstTxWarp>
            </a:bodyPr>
            <a:lstStyle/>
            <a:p>
              <a:pPr algn="l" defTabSz="457200">
                <a:lnSpc>
                  <a:spcPct val="93000"/>
                </a:lnSpc>
                <a:spcBef>
                  <a:spcPts val="363"/>
                </a:spcBef>
                <a:buClr>
                  <a:srgbClr val="000000"/>
                </a:buClr>
                <a:buSzPct val="45000"/>
                <a:buFont typeface="Wingdings"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700" b="0">
                  <a:solidFill>
                    <a:srgbClr val="000000"/>
                  </a:solidFill>
                  <a:ea typeface="msmincho" charset="0"/>
                  <a:cs typeface="msmincho" charset="0"/>
                </a:rPr>
                <a:t>530xi</a:t>
              </a:r>
            </a:p>
          </p:txBody>
        </p:sp>
        <p:sp>
          <p:nvSpPr>
            <p:cNvPr id="191" name="Rectangle 21"/>
            <p:cNvSpPr>
              <a:spLocks noChangeArrowheads="1"/>
            </p:cNvSpPr>
            <p:nvPr/>
          </p:nvSpPr>
          <p:spPr bwMode="auto">
            <a:xfrm>
              <a:off x="1666838" y="4385856"/>
              <a:ext cx="687464" cy="118214"/>
            </a:xfrm>
            <a:prstGeom prst="rect">
              <a:avLst/>
            </a:prstGeom>
            <a:noFill/>
            <a:ln w="9525">
              <a:noFill/>
              <a:round/>
              <a:headEnd/>
              <a:tailEnd/>
            </a:ln>
          </p:spPr>
          <p:txBody>
            <a:bodyPr lIns="81720" tIns="42480" rIns="81720" bIns="42480">
              <a:prstTxWarp prst="textNoShape">
                <a:avLst/>
              </a:prstTxWarp>
            </a:bodyPr>
            <a:lstStyle/>
            <a:p>
              <a:pPr algn="l" defTabSz="457200">
                <a:lnSpc>
                  <a:spcPct val="93000"/>
                </a:lnSpc>
                <a:spcBef>
                  <a:spcPts val="363"/>
                </a:spcBef>
                <a:buClr>
                  <a:srgbClr val="000000"/>
                </a:buClr>
                <a:buSzPct val="45000"/>
                <a:buFont typeface="Wingdings"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700" b="0" dirty="0">
                  <a:solidFill>
                    <a:srgbClr val="000000"/>
                  </a:solidFill>
                  <a:ea typeface="msmincho" charset="0"/>
                  <a:cs typeface="msmincho" charset="0"/>
                </a:rPr>
                <a:t>BMW</a:t>
              </a:r>
            </a:p>
          </p:txBody>
        </p:sp>
        <p:sp>
          <p:nvSpPr>
            <p:cNvPr id="192" name="Rectangle 22"/>
            <p:cNvSpPr>
              <a:spLocks noChangeArrowheads="1"/>
            </p:cNvSpPr>
            <p:nvPr/>
          </p:nvSpPr>
          <p:spPr bwMode="auto">
            <a:xfrm>
              <a:off x="2786519" y="4261292"/>
              <a:ext cx="634713" cy="118214"/>
            </a:xfrm>
            <a:prstGeom prst="rect">
              <a:avLst/>
            </a:prstGeom>
            <a:noFill/>
            <a:ln w="9525">
              <a:noFill/>
              <a:round/>
              <a:headEnd/>
              <a:tailEnd/>
            </a:ln>
          </p:spPr>
          <p:txBody>
            <a:bodyPr lIns="81720" tIns="42480" rIns="81720" bIns="42480">
              <a:prstTxWarp prst="textNoShape">
                <a:avLst/>
              </a:prstTxWarp>
            </a:bodyPr>
            <a:lstStyle/>
            <a:p>
              <a:pPr algn="l" defTabSz="457200">
                <a:lnSpc>
                  <a:spcPct val="93000"/>
                </a:lnSpc>
                <a:spcBef>
                  <a:spcPts val="363"/>
                </a:spcBef>
                <a:buClr>
                  <a:srgbClr val="000000"/>
                </a:buClr>
                <a:buSzPct val="45000"/>
                <a:buFont typeface="Wingdings"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700" b="0">
                  <a:solidFill>
                    <a:srgbClr val="000000"/>
                  </a:solidFill>
                  <a:ea typeface="msmincho" charset="0"/>
                  <a:cs typeface="msmincho" charset="0"/>
                </a:rPr>
                <a:t>RED</a:t>
              </a:r>
            </a:p>
          </p:txBody>
        </p:sp>
        <p:sp>
          <p:nvSpPr>
            <p:cNvPr id="193" name="Rectangle 23"/>
            <p:cNvSpPr>
              <a:spLocks noChangeArrowheads="1"/>
            </p:cNvSpPr>
            <p:nvPr/>
          </p:nvSpPr>
          <p:spPr bwMode="auto">
            <a:xfrm>
              <a:off x="2354302" y="4261292"/>
              <a:ext cx="433068" cy="118214"/>
            </a:xfrm>
            <a:prstGeom prst="rect">
              <a:avLst/>
            </a:prstGeom>
            <a:noFill/>
            <a:ln w="9525">
              <a:noFill/>
              <a:round/>
              <a:headEnd/>
              <a:tailEnd/>
            </a:ln>
          </p:spPr>
          <p:txBody>
            <a:bodyPr lIns="81720" tIns="42480" rIns="81720" bIns="42480">
              <a:prstTxWarp prst="textNoShape">
                <a:avLst/>
              </a:prstTxWarp>
            </a:bodyPr>
            <a:lstStyle/>
            <a:p>
              <a:pPr algn="l" defTabSz="457200">
                <a:lnSpc>
                  <a:spcPct val="93000"/>
                </a:lnSpc>
                <a:spcBef>
                  <a:spcPts val="363"/>
                </a:spcBef>
                <a:buClr>
                  <a:srgbClr val="000000"/>
                </a:buClr>
                <a:buSzPct val="45000"/>
                <a:buFont typeface="Wingdings"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700" b="0">
                  <a:solidFill>
                    <a:srgbClr val="000000"/>
                  </a:solidFill>
                  <a:ea typeface="msmincho" charset="0"/>
                  <a:cs typeface="msmincho" charset="0"/>
                </a:rPr>
                <a:t>530xi</a:t>
              </a:r>
            </a:p>
          </p:txBody>
        </p:sp>
        <p:sp>
          <p:nvSpPr>
            <p:cNvPr id="194" name="Rectangle 24"/>
            <p:cNvSpPr>
              <a:spLocks noChangeArrowheads="1"/>
            </p:cNvSpPr>
            <p:nvPr/>
          </p:nvSpPr>
          <p:spPr bwMode="auto">
            <a:xfrm>
              <a:off x="1666838" y="4261292"/>
              <a:ext cx="687464" cy="118214"/>
            </a:xfrm>
            <a:prstGeom prst="rect">
              <a:avLst/>
            </a:prstGeom>
            <a:noFill/>
            <a:ln w="9525">
              <a:noFill/>
              <a:round/>
              <a:headEnd/>
              <a:tailEnd/>
            </a:ln>
          </p:spPr>
          <p:txBody>
            <a:bodyPr lIns="81720" tIns="42480" rIns="81720" bIns="42480">
              <a:prstTxWarp prst="textNoShape">
                <a:avLst/>
              </a:prstTxWarp>
            </a:bodyPr>
            <a:lstStyle/>
            <a:p>
              <a:pPr algn="l" defTabSz="457200">
                <a:lnSpc>
                  <a:spcPct val="93000"/>
                </a:lnSpc>
                <a:spcBef>
                  <a:spcPts val="363"/>
                </a:spcBef>
                <a:buClr>
                  <a:srgbClr val="000000"/>
                </a:buClr>
                <a:buSzPct val="45000"/>
                <a:buFont typeface="Wingdings"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700" b="0" dirty="0">
                  <a:solidFill>
                    <a:srgbClr val="000000"/>
                  </a:solidFill>
                  <a:ea typeface="msmincho" charset="0"/>
                  <a:cs typeface="msmincho" charset="0"/>
                </a:rPr>
                <a:t>BMW</a:t>
              </a:r>
            </a:p>
          </p:txBody>
        </p:sp>
        <p:sp>
          <p:nvSpPr>
            <p:cNvPr id="195" name="Rectangle 25"/>
            <p:cNvSpPr>
              <a:spLocks noChangeArrowheads="1"/>
            </p:cNvSpPr>
            <p:nvPr/>
          </p:nvSpPr>
          <p:spPr bwMode="auto">
            <a:xfrm>
              <a:off x="2786519" y="4139343"/>
              <a:ext cx="634713" cy="128859"/>
            </a:xfrm>
            <a:prstGeom prst="rect">
              <a:avLst/>
            </a:prstGeom>
            <a:noFill/>
            <a:ln w="9525">
              <a:noFill/>
              <a:round/>
              <a:headEnd/>
              <a:tailEnd/>
            </a:ln>
          </p:spPr>
          <p:txBody>
            <a:bodyPr lIns="81720" tIns="42480" rIns="81720" bIns="42480">
              <a:prstTxWarp prst="textNoShape">
                <a:avLst/>
              </a:prstTxWarp>
            </a:bodyPr>
            <a:lstStyle/>
            <a:p>
              <a:pPr algn="l" defTabSz="457200">
                <a:lnSpc>
                  <a:spcPct val="93000"/>
                </a:lnSpc>
                <a:spcBef>
                  <a:spcPts val="413"/>
                </a:spcBef>
                <a:buClr>
                  <a:srgbClr val="000000"/>
                </a:buClr>
                <a:buSzPct val="45000"/>
                <a:buFont typeface="Wingdings"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800" b="1">
                  <a:solidFill>
                    <a:srgbClr val="000000"/>
                  </a:solidFill>
                  <a:ea typeface="msmincho" charset="0"/>
                  <a:cs typeface="msmincho" charset="0"/>
                </a:rPr>
                <a:t>Color</a:t>
              </a:r>
            </a:p>
          </p:txBody>
        </p:sp>
        <p:sp>
          <p:nvSpPr>
            <p:cNvPr id="196" name="Rectangle 26"/>
            <p:cNvSpPr>
              <a:spLocks noChangeArrowheads="1"/>
            </p:cNvSpPr>
            <p:nvPr/>
          </p:nvSpPr>
          <p:spPr bwMode="auto">
            <a:xfrm>
              <a:off x="2354302" y="4139343"/>
              <a:ext cx="433068" cy="128859"/>
            </a:xfrm>
            <a:prstGeom prst="rect">
              <a:avLst/>
            </a:prstGeom>
            <a:noFill/>
            <a:ln w="9525">
              <a:noFill/>
              <a:round/>
              <a:headEnd/>
              <a:tailEnd/>
            </a:ln>
          </p:spPr>
          <p:txBody>
            <a:bodyPr lIns="81720" tIns="42480" rIns="81720" bIns="42480">
              <a:prstTxWarp prst="textNoShape">
                <a:avLst/>
              </a:prstTxWarp>
            </a:bodyPr>
            <a:lstStyle/>
            <a:p>
              <a:pPr algn="l" defTabSz="457200">
                <a:lnSpc>
                  <a:spcPct val="93000"/>
                </a:lnSpc>
                <a:spcBef>
                  <a:spcPts val="413"/>
                </a:spcBef>
                <a:buClr>
                  <a:srgbClr val="000000"/>
                </a:buClr>
                <a:buSzPct val="45000"/>
                <a:buFont typeface="Wingdings"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700" b="1" dirty="0">
                  <a:solidFill>
                    <a:srgbClr val="000000"/>
                  </a:solidFill>
                  <a:ea typeface="msmincho" charset="0"/>
                  <a:cs typeface="msmincho" charset="0"/>
                </a:rPr>
                <a:t>Model</a:t>
              </a:r>
            </a:p>
          </p:txBody>
        </p:sp>
        <p:sp>
          <p:nvSpPr>
            <p:cNvPr id="197" name="Rectangle 27"/>
            <p:cNvSpPr>
              <a:spLocks noChangeArrowheads="1"/>
            </p:cNvSpPr>
            <p:nvPr/>
          </p:nvSpPr>
          <p:spPr bwMode="auto">
            <a:xfrm>
              <a:off x="1666838" y="4139343"/>
              <a:ext cx="687464" cy="128859"/>
            </a:xfrm>
            <a:prstGeom prst="rect">
              <a:avLst/>
            </a:prstGeom>
            <a:noFill/>
            <a:ln w="9525">
              <a:noFill/>
              <a:round/>
              <a:headEnd/>
              <a:tailEnd/>
            </a:ln>
          </p:spPr>
          <p:txBody>
            <a:bodyPr lIns="81720" tIns="42480" rIns="81720" bIns="42480">
              <a:prstTxWarp prst="textNoShape">
                <a:avLst/>
              </a:prstTxWarp>
            </a:bodyPr>
            <a:lstStyle/>
            <a:p>
              <a:pPr algn="l" defTabSz="457200">
                <a:lnSpc>
                  <a:spcPct val="93000"/>
                </a:lnSpc>
                <a:spcBef>
                  <a:spcPts val="413"/>
                </a:spcBef>
                <a:buClr>
                  <a:srgbClr val="000000"/>
                </a:buClr>
                <a:buSzPct val="45000"/>
                <a:buFont typeface="Wingdings" charset="2"/>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800" b="1" dirty="0">
                  <a:solidFill>
                    <a:srgbClr val="000000"/>
                  </a:solidFill>
                  <a:ea typeface="msmincho" charset="0"/>
                  <a:cs typeface="msmincho" charset="0"/>
                </a:rPr>
                <a:t>Make</a:t>
              </a:r>
            </a:p>
          </p:txBody>
        </p:sp>
        <p:sp>
          <p:nvSpPr>
            <p:cNvPr id="198" name="Line 28"/>
            <p:cNvSpPr>
              <a:spLocks noChangeShapeType="1"/>
            </p:cNvSpPr>
            <p:nvPr/>
          </p:nvSpPr>
          <p:spPr bwMode="auto">
            <a:xfrm>
              <a:off x="1666838" y="4164743"/>
              <a:ext cx="1754394" cy="560"/>
            </a:xfrm>
            <a:prstGeom prst="line">
              <a:avLst/>
            </a:prstGeom>
            <a:noFill/>
            <a:ln w="28440">
              <a:solidFill>
                <a:srgbClr val="000000"/>
              </a:solidFill>
              <a:miter lim="800000"/>
              <a:headEnd/>
              <a:tailEnd/>
            </a:ln>
          </p:spPr>
          <p:txBody>
            <a:bodyPr>
              <a:prstTxWarp prst="textNoShape">
                <a:avLst/>
              </a:prstTxWarp>
            </a:bodyPr>
            <a:lstStyle/>
            <a:p>
              <a:pPr>
                <a:buClr>
                  <a:srgbClr val="FD0000"/>
                </a:buClr>
              </a:pPr>
              <a:endParaRPr lang="en-US" sz="900">
                <a:solidFill>
                  <a:srgbClr val="FFFFFF"/>
                </a:solidFill>
              </a:endParaRPr>
            </a:p>
          </p:txBody>
        </p:sp>
        <p:sp>
          <p:nvSpPr>
            <p:cNvPr id="199" name="Line 29"/>
            <p:cNvSpPr>
              <a:spLocks noChangeShapeType="1"/>
            </p:cNvSpPr>
            <p:nvPr/>
          </p:nvSpPr>
          <p:spPr bwMode="auto">
            <a:xfrm>
              <a:off x="1666838" y="4293042"/>
              <a:ext cx="1754394" cy="560"/>
            </a:xfrm>
            <a:prstGeom prst="line">
              <a:avLst/>
            </a:prstGeom>
            <a:noFill/>
            <a:ln w="12600">
              <a:solidFill>
                <a:srgbClr val="000000"/>
              </a:solidFill>
              <a:miter lim="800000"/>
              <a:headEnd/>
              <a:tailEnd/>
            </a:ln>
          </p:spPr>
          <p:txBody>
            <a:bodyPr>
              <a:prstTxWarp prst="textNoShape">
                <a:avLst/>
              </a:prstTxWarp>
            </a:bodyPr>
            <a:lstStyle/>
            <a:p>
              <a:pPr>
                <a:buClr>
                  <a:srgbClr val="FD0000"/>
                </a:buClr>
              </a:pPr>
              <a:endParaRPr lang="en-US" sz="900">
                <a:solidFill>
                  <a:srgbClr val="FFFFFF"/>
                </a:solidFill>
              </a:endParaRPr>
            </a:p>
          </p:txBody>
        </p:sp>
        <p:sp>
          <p:nvSpPr>
            <p:cNvPr id="200" name="Line 30"/>
            <p:cNvSpPr>
              <a:spLocks noChangeShapeType="1"/>
            </p:cNvSpPr>
            <p:nvPr/>
          </p:nvSpPr>
          <p:spPr bwMode="auto">
            <a:xfrm>
              <a:off x="1666838" y="4411256"/>
              <a:ext cx="1754394" cy="560"/>
            </a:xfrm>
            <a:prstGeom prst="line">
              <a:avLst/>
            </a:prstGeom>
            <a:noFill/>
            <a:ln w="12600">
              <a:solidFill>
                <a:srgbClr val="000000"/>
              </a:solidFill>
              <a:miter lim="800000"/>
              <a:headEnd/>
              <a:tailEnd/>
            </a:ln>
          </p:spPr>
          <p:txBody>
            <a:bodyPr>
              <a:prstTxWarp prst="textNoShape">
                <a:avLst/>
              </a:prstTxWarp>
            </a:bodyPr>
            <a:lstStyle/>
            <a:p>
              <a:pPr>
                <a:buClr>
                  <a:srgbClr val="FD0000"/>
                </a:buClr>
              </a:pPr>
              <a:endParaRPr lang="en-US" sz="900">
                <a:solidFill>
                  <a:srgbClr val="FFFFFF"/>
                </a:solidFill>
              </a:endParaRPr>
            </a:p>
          </p:txBody>
        </p:sp>
        <p:sp>
          <p:nvSpPr>
            <p:cNvPr id="201" name="Line 31"/>
            <p:cNvSpPr>
              <a:spLocks noChangeShapeType="1"/>
            </p:cNvSpPr>
            <p:nvPr/>
          </p:nvSpPr>
          <p:spPr bwMode="auto">
            <a:xfrm>
              <a:off x="1666838" y="4529470"/>
              <a:ext cx="1754394" cy="560"/>
            </a:xfrm>
            <a:prstGeom prst="line">
              <a:avLst/>
            </a:prstGeom>
            <a:noFill/>
            <a:ln w="12600">
              <a:solidFill>
                <a:srgbClr val="000000"/>
              </a:solidFill>
              <a:miter lim="800000"/>
              <a:headEnd/>
              <a:tailEnd/>
            </a:ln>
          </p:spPr>
          <p:txBody>
            <a:bodyPr>
              <a:prstTxWarp prst="textNoShape">
                <a:avLst/>
              </a:prstTxWarp>
            </a:bodyPr>
            <a:lstStyle/>
            <a:p>
              <a:pPr>
                <a:buClr>
                  <a:srgbClr val="FD0000"/>
                </a:buClr>
              </a:pPr>
              <a:endParaRPr lang="en-US" sz="900">
                <a:solidFill>
                  <a:srgbClr val="FFFFFF"/>
                </a:solidFill>
              </a:endParaRPr>
            </a:p>
          </p:txBody>
        </p:sp>
        <p:sp>
          <p:nvSpPr>
            <p:cNvPr id="202" name="Line 32"/>
            <p:cNvSpPr>
              <a:spLocks noChangeShapeType="1"/>
            </p:cNvSpPr>
            <p:nvPr/>
          </p:nvSpPr>
          <p:spPr bwMode="auto">
            <a:xfrm>
              <a:off x="1666838" y="4647124"/>
              <a:ext cx="1754394" cy="560"/>
            </a:xfrm>
            <a:prstGeom prst="line">
              <a:avLst/>
            </a:prstGeom>
            <a:noFill/>
            <a:ln w="12600">
              <a:solidFill>
                <a:srgbClr val="000000"/>
              </a:solidFill>
              <a:miter lim="800000"/>
              <a:headEnd/>
              <a:tailEnd/>
            </a:ln>
          </p:spPr>
          <p:txBody>
            <a:bodyPr>
              <a:prstTxWarp prst="textNoShape">
                <a:avLst/>
              </a:prstTxWarp>
            </a:bodyPr>
            <a:lstStyle/>
            <a:p>
              <a:pPr>
                <a:buClr>
                  <a:srgbClr val="FD0000"/>
                </a:buClr>
              </a:pPr>
              <a:endParaRPr lang="en-US" sz="900">
                <a:solidFill>
                  <a:srgbClr val="FFFFFF"/>
                </a:solidFill>
              </a:endParaRPr>
            </a:p>
          </p:txBody>
        </p:sp>
        <p:sp>
          <p:nvSpPr>
            <p:cNvPr id="203" name="Line 33"/>
            <p:cNvSpPr>
              <a:spLocks noChangeShapeType="1"/>
            </p:cNvSpPr>
            <p:nvPr/>
          </p:nvSpPr>
          <p:spPr bwMode="auto">
            <a:xfrm>
              <a:off x="1666838" y="4765898"/>
              <a:ext cx="1754394" cy="560"/>
            </a:xfrm>
            <a:prstGeom prst="line">
              <a:avLst/>
            </a:prstGeom>
            <a:noFill/>
            <a:ln w="12600">
              <a:solidFill>
                <a:srgbClr val="000000"/>
              </a:solidFill>
              <a:miter lim="800000"/>
              <a:headEnd/>
              <a:tailEnd/>
            </a:ln>
          </p:spPr>
          <p:txBody>
            <a:bodyPr>
              <a:prstTxWarp prst="textNoShape">
                <a:avLst/>
              </a:prstTxWarp>
            </a:bodyPr>
            <a:lstStyle/>
            <a:p>
              <a:pPr>
                <a:buClr>
                  <a:srgbClr val="FD0000"/>
                </a:buClr>
              </a:pPr>
              <a:endParaRPr lang="en-US" sz="900">
                <a:solidFill>
                  <a:srgbClr val="FFFFFF"/>
                </a:solidFill>
              </a:endParaRPr>
            </a:p>
          </p:txBody>
        </p:sp>
        <p:sp>
          <p:nvSpPr>
            <p:cNvPr id="204" name="Line 34"/>
            <p:cNvSpPr>
              <a:spLocks noChangeShapeType="1"/>
            </p:cNvSpPr>
            <p:nvPr/>
          </p:nvSpPr>
          <p:spPr bwMode="auto">
            <a:xfrm>
              <a:off x="1666838" y="4883552"/>
              <a:ext cx="1754394" cy="560"/>
            </a:xfrm>
            <a:prstGeom prst="line">
              <a:avLst/>
            </a:prstGeom>
            <a:noFill/>
            <a:ln w="12600">
              <a:solidFill>
                <a:srgbClr val="000000"/>
              </a:solidFill>
              <a:miter lim="800000"/>
              <a:headEnd/>
              <a:tailEnd/>
            </a:ln>
          </p:spPr>
          <p:txBody>
            <a:bodyPr>
              <a:prstTxWarp prst="textNoShape">
                <a:avLst/>
              </a:prstTxWarp>
            </a:bodyPr>
            <a:lstStyle/>
            <a:p>
              <a:pPr>
                <a:buClr>
                  <a:srgbClr val="FD0000"/>
                </a:buClr>
              </a:pPr>
              <a:endParaRPr lang="en-US" sz="900">
                <a:solidFill>
                  <a:srgbClr val="FFFFFF"/>
                </a:solidFill>
              </a:endParaRPr>
            </a:p>
          </p:txBody>
        </p:sp>
        <p:sp>
          <p:nvSpPr>
            <p:cNvPr id="205" name="Line 35"/>
            <p:cNvSpPr>
              <a:spLocks noChangeShapeType="1"/>
            </p:cNvSpPr>
            <p:nvPr/>
          </p:nvSpPr>
          <p:spPr bwMode="auto">
            <a:xfrm>
              <a:off x="1666838" y="5001766"/>
              <a:ext cx="1754394" cy="560"/>
            </a:xfrm>
            <a:prstGeom prst="line">
              <a:avLst/>
            </a:prstGeom>
            <a:noFill/>
            <a:ln w="28440">
              <a:solidFill>
                <a:srgbClr val="000000"/>
              </a:solidFill>
              <a:miter lim="800000"/>
              <a:headEnd/>
              <a:tailEnd/>
            </a:ln>
          </p:spPr>
          <p:txBody>
            <a:bodyPr>
              <a:prstTxWarp prst="textNoShape">
                <a:avLst/>
              </a:prstTxWarp>
            </a:bodyPr>
            <a:lstStyle/>
            <a:p>
              <a:pPr>
                <a:buClr>
                  <a:srgbClr val="FD0000"/>
                </a:buClr>
              </a:pPr>
              <a:endParaRPr lang="en-US" sz="900">
                <a:solidFill>
                  <a:srgbClr val="FFFFFF"/>
                </a:solidFill>
              </a:endParaRPr>
            </a:p>
          </p:txBody>
        </p:sp>
        <p:sp>
          <p:nvSpPr>
            <p:cNvPr id="206" name="Line 36"/>
            <p:cNvSpPr>
              <a:spLocks noChangeShapeType="1"/>
            </p:cNvSpPr>
            <p:nvPr/>
          </p:nvSpPr>
          <p:spPr bwMode="auto">
            <a:xfrm>
              <a:off x="1666838" y="4164743"/>
              <a:ext cx="851" cy="837023"/>
            </a:xfrm>
            <a:prstGeom prst="line">
              <a:avLst/>
            </a:prstGeom>
            <a:noFill/>
            <a:ln w="28440">
              <a:solidFill>
                <a:srgbClr val="000000"/>
              </a:solidFill>
              <a:miter lim="800000"/>
              <a:headEnd/>
              <a:tailEnd/>
            </a:ln>
          </p:spPr>
          <p:txBody>
            <a:bodyPr>
              <a:prstTxWarp prst="textNoShape">
                <a:avLst/>
              </a:prstTxWarp>
            </a:bodyPr>
            <a:lstStyle/>
            <a:p>
              <a:pPr>
                <a:buClr>
                  <a:srgbClr val="FD0000"/>
                </a:buClr>
              </a:pPr>
              <a:endParaRPr lang="en-US" sz="900">
                <a:solidFill>
                  <a:srgbClr val="FFFFFF"/>
                </a:solidFill>
              </a:endParaRPr>
            </a:p>
          </p:txBody>
        </p:sp>
        <p:sp>
          <p:nvSpPr>
            <p:cNvPr id="207" name="Line 37"/>
            <p:cNvSpPr>
              <a:spLocks noChangeShapeType="1"/>
            </p:cNvSpPr>
            <p:nvPr/>
          </p:nvSpPr>
          <p:spPr bwMode="auto">
            <a:xfrm>
              <a:off x="2354302" y="4164743"/>
              <a:ext cx="851" cy="837023"/>
            </a:xfrm>
            <a:prstGeom prst="line">
              <a:avLst/>
            </a:prstGeom>
            <a:noFill/>
            <a:ln w="12600">
              <a:solidFill>
                <a:srgbClr val="000000"/>
              </a:solidFill>
              <a:miter lim="800000"/>
              <a:headEnd/>
              <a:tailEnd/>
            </a:ln>
          </p:spPr>
          <p:txBody>
            <a:bodyPr>
              <a:prstTxWarp prst="textNoShape">
                <a:avLst/>
              </a:prstTxWarp>
            </a:bodyPr>
            <a:lstStyle/>
            <a:p>
              <a:pPr>
                <a:buClr>
                  <a:srgbClr val="FD0000"/>
                </a:buClr>
              </a:pPr>
              <a:endParaRPr lang="en-US" sz="900">
                <a:solidFill>
                  <a:srgbClr val="FFFFFF"/>
                </a:solidFill>
              </a:endParaRPr>
            </a:p>
          </p:txBody>
        </p:sp>
        <p:sp>
          <p:nvSpPr>
            <p:cNvPr id="208" name="Line 38"/>
            <p:cNvSpPr>
              <a:spLocks noChangeShapeType="1"/>
            </p:cNvSpPr>
            <p:nvPr/>
          </p:nvSpPr>
          <p:spPr bwMode="auto">
            <a:xfrm>
              <a:off x="2786519" y="4164743"/>
              <a:ext cx="851" cy="837023"/>
            </a:xfrm>
            <a:prstGeom prst="line">
              <a:avLst/>
            </a:prstGeom>
            <a:noFill/>
            <a:ln w="12600">
              <a:solidFill>
                <a:srgbClr val="000000"/>
              </a:solidFill>
              <a:miter lim="800000"/>
              <a:headEnd/>
              <a:tailEnd/>
            </a:ln>
          </p:spPr>
          <p:txBody>
            <a:bodyPr>
              <a:prstTxWarp prst="textNoShape">
                <a:avLst/>
              </a:prstTxWarp>
            </a:bodyPr>
            <a:lstStyle/>
            <a:p>
              <a:pPr>
                <a:buClr>
                  <a:srgbClr val="FD0000"/>
                </a:buClr>
              </a:pPr>
              <a:endParaRPr lang="en-US" sz="900">
                <a:solidFill>
                  <a:srgbClr val="FFFFFF"/>
                </a:solidFill>
              </a:endParaRPr>
            </a:p>
          </p:txBody>
        </p:sp>
        <p:sp>
          <p:nvSpPr>
            <p:cNvPr id="209" name="Line 39"/>
            <p:cNvSpPr>
              <a:spLocks noChangeShapeType="1"/>
            </p:cNvSpPr>
            <p:nvPr/>
          </p:nvSpPr>
          <p:spPr bwMode="auto">
            <a:xfrm>
              <a:off x="3421232" y="4164743"/>
              <a:ext cx="851" cy="837023"/>
            </a:xfrm>
            <a:prstGeom prst="line">
              <a:avLst/>
            </a:prstGeom>
            <a:noFill/>
            <a:ln w="28440">
              <a:solidFill>
                <a:srgbClr val="000000"/>
              </a:solidFill>
              <a:miter lim="800000"/>
              <a:headEnd/>
              <a:tailEnd/>
            </a:ln>
          </p:spPr>
          <p:txBody>
            <a:bodyPr>
              <a:prstTxWarp prst="textNoShape">
                <a:avLst/>
              </a:prstTxWarp>
            </a:bodyPr>
            <a:lstStyle/>
            <a:p>
              <a:pPr>
                <a:buClr>
                  <a:srgbClr val="FD0000"/>
                </a:buClr>
              </a:pPr>
              <a:endParaRPr lang="en-US" sz="900">
                <a:solidFill>
                  <a:srgbClr val="FFFFFF"/>
                </a:solidFill>
              </a:endParaRPr>
            </a:p>
          </p:txBody>
        </p:sp>
      </p:grpSp>
      <p:sp>
        <p:nvSpPr>
          <p:cNvPr id="168" name="Text Box 40"/>
          <p:cNvSpPr txBox="1">
            <a:spLocks noChangeArrowheads="1"/>
          </p:cNvSpPr>
          <p:nvPr/>
        </p:nvSpPr>
        <p:spPr bwMode="auto">
          <a:xfrm>
            <a:off x="7162910" y="2944844"/>
            <a:ext cx="1646255" cy="226666"/>
          </a:xfrm>
          <a:prstGeom prst="rect">
            <a:avLst/>
          </a:prstGeom>
          <a:noFill/>
          <a:ln w="9525">
            <a:noFill/>
            <a:miter lim="800000"/>
            <a:headEnd/>
            <a:tailEnd/>
          </a:ln>
        </p:spPr>
        <p:txBody>
          <a:bodyPr wrap="square" lIns="92075" tIns="46038" rIns="92075" bIns="46038">
            <a:prstTxWarp prst="textNoShape">
              <a:avLst/>
            </a:prstTxWarp>
            <a:spAutoFit/>
          </a:bodyPr>
          <a:lstStyle/>
          <a:p>
            <a:pPr>
              <a:buClr>
                <a:srgbClr val="FD0000"/>
              </a:buClr>
            </a:pPr>
            <a:r>
              <a:rPr lang="en-US" sz="1400" dirty="0">
                <a:solidFill>
                  <a:srgbClr val="000000"/>
                </a:solidFill>
              </a:rPr>
              <a:t>Vehicles table</a:t>
            </a:r>
          </a:p>
        </p:txBody>
      </p:sp>
      <p:pic>
        <p:nvPicPr>
          <p:cNvPr id="169" name="Picture 70" descr="model_and_make1.png"/>
          <p:cNvPicPr>
            <a:picLocks noChangeAspect="1"/>
          </p:cNvPicPr>
          <p:nvPr/>
        </p:nvPicPr>
        <p:blipFill>
          <a:blip r:embed="rId7" cstate="print"/>
          <a:srcRect/>
          <a:stretch>
            <a:fillRect/>
          </a:stretch>
        </p:blipFill>
        <p:spPr bwMode="auto">
          <a:xfrm>
            <a:off x="777807" y="3679552"/>
            <a:ext cx="4768096" cy="986190"/>
          </a:xfrm>
          <a:prstGeom prst="rect">
            <a:avLst/>
          </a:prstGeom>
          <a:ln>
            <a:noFill/>
          </a:ln>
          <a:effectLst>
            <a:outerShdw blurRad="50800" dist="38100" dir="18900000" algn="tr" rotWithShape="0">
              <a:srgbClr val="000000">
                <a:alpha val="43000"/>
              </a:srgbClr>
            </a:outerShdw>
          </a:effectLst>
        </p:spPr>
      </p:pic>
      <p:sp>
        <p:nvSpPr>
          <p:cNvPr id="170" name="Oval 44"/>
          <p:cNvSpPr>
            <a:spLocks noChangeArrowheads="1"/>
          </p:cNvSpPr>
          <p:nvPr/>
        </p:nvSpPr>
        <p:spPr bwMode="auto">
          <a:xfrm>
            <a:off x="4368490" y="4378660"/>
            <a:ext cx="1252900" cy="232387"/>
          </a:xfrm>
          <a:prstGeom prst="ellipse">
            <a:avLst/>
          </a:prstGeom>
          <a:noFill/>
          <a:ln w="28440">
            <a:solidFill>
              <a:srgbClr val="FD0000"/>
            </a:solidFill>
            <a:miter lim="800000"/>
            <a:headEnd/>
            <a:tailEnd/>
          </a:ln>
        </p:spPr>
        <p:txBody>
          <a:bodyPr wrap="none" anchor="ctr">
            <a:prstTxWarp prst="textNoShape">
              <a:avLst/>
            </a:prstTxWarp>
          </a:bodyPr>
          <a:lstStyle/>
          <a:p>
            <a:pPr>
              <a:buClr>
                <a:srgbClr val="FD0000"/>
              </a:buClr>
            </a:pPr>
            <a:endParaRPr lang="en-US">
              <a:solidFill>
                <a:srgbClr val="000000"/>
              </a:solidFill>
            </a:endParaRPr>
          </a:p>
        </p:txBody>
      </p:sp>
      <p:sp>
        <p:nvSpPr>
          <p:cNvPr id="171" name="AutoShape 45"/>
          <p:cNvSpPr>
            <a:spLocks noChangeArrowheads="1"/>
          </p:cNvSpPr>
          <p:nvPr/>
        </p:nvSpPr>
        <p:spPr bwMode="auto">
          <a:xfrm rot="11760000">
            <a:off x="6455410" y="2136743"/>
            <a:ext cx="966382" cy="288297"/>
          </a:xfrm>
          <a:prstGeom prst="rightArrow">
            <a:avLst>
              <a:gd name="adj1" fmla="val 50000"/>
              <a:gd name="adj2" fmla="val 55228"/>
            </a:avLst>
          </a:prstGeom>
          <a:solidFill>
            <a:srgbClr val="FD0000"/>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buClr>
                <a:srgbClr val="FD0000"/>
              </a:buClr>
              <a:defRPr/>
            </a:pPr>
            <a:endParaRPr lang="en-US">
              <a:solidFill>
                <a:srgbClr val="000000"/>
              </a:solidFill>
              <a:latin typeface="Arial" pitchFamily="34" charset="0"/>
            </a:endParaRPr>
          </a:p>
        </p:txBody>
      </p:sp>
      <p:grpSp>
        <p:nvGrpSpPr>
          <p:cNvPr id="172" name="Group 83"/>
          <p:cNvGrpSpPr/>
          <p:nvPr/>
        </p:nvGrpSpPr>
        <p:grpSpPr>
          <a:xfrm>
            <a:off x="896878" y="2848782"/>
            <a:ext cx="4317666" cy="452398"/>
            <a:chOff x="512739" y="3824288"/>
            <a:chExt cx="4648390" cy="572565"/>
          </a:xfrm>
        </p:grpSpPr>
        <p:sp>
          <p:nvSpPr>
            <p:cNvPr id="174" name="Text Box 46"/>
            <p:cNvSpPr txBox="1">
              <a:spLocks noChangeArrowheads="1"/>
            </p:cNvSpPr>
            <p:nvPr/>
          </p:nvSpPr>
          <p:spPr bwMode="auto">
            <a:xfrm>
              <a:off x="512739" y="3984696"/>
              <a:ext cx="4648390" cy="412157"/>
            </a:xfrm>
            <a:prstGeom prst="rect">
              <a:avLst/>
            </a:prstGeom>
            <a:noFill/>
            <a:ln w="9525">
              <a:noFill/>
              <a:round/>
              <a:headEnd/>
              <a:tailEnd/>
            </a:ln>
          </p:spPr>
          <p:txBody>
            <a:bodyPr lIns="0" tIns="0" rIns="0" bIns="0">
              <a:prstTxWarp prst="textNoShape">
                <a:avLst/>
              </a:prstTxWarp>
            </a:bodyPr>
            <a:lstStyle/>
            <a:p>
              <a:pPr marL="307975" indent="-307975" algn="l" defTabSz="457200">
                <a:lnSpc>
                  <a:spcPct val="93000"/>
                </a:lnSpc>
                <a:spcBef>
                  <a:spcPts val="638"/>
                </a:spcBef>
                <a:buClr>
                  <a:srgbClr val="FF0000"/>
                </a:buClr>
                <a:buSzPct val="100000"/>
                <a:tabLst>
                  <a:tab pos="307975" algn="l"/>
                  <a:tab pos="1222375" algn="l"/>
                  <a:tab pos="2136775" algn="l"/>
                  <a:tab pos="3051175" algn="l"/>
                  <a:tab pos="3965575" algn="l"/>
                  <a:tab pos="4879975" algn="l"/>
                  <a:tab pos="5794375" algn="l"/>
                  <a:tab pos="6708775" algn="l"/>
                  <a:tab pos="7623175" algn="l"/>
                  <a:tab pos="8537575" algn="l"/>
                  <a:tab pos="9451975" algn="l"/>
                  <a:tab pos="10366375" algn="l"/>
                </a:tabLst>
              </a:pPr>
              <a:r>
                <a:rPr lang="en-GB" sz="1200" b="0" dirty="0" smtClean="0">
                  <a:solidFill>
                    <a:srgbClr val="000000"/>
                  </a:solidFill>
                  <a:ea typeface="ＭＳ Ｐゴシック" charset="-128"/>
                  <a:cs typeface="ＭＳ Ｐゴシック" charset="-128"/>
                </a:rPr>
                <a:t>Cardinality    </a:t>
              </a:r>
              <a:r>
                <a:rPr lang="en-US" sz="1200" b="0" dirty="0" smtClean="0">
                  <a:solidFill>
                    <a:srgbClr val="000000"/>
                  </a:solidFill>
                  <a:ea typeface="ＭＳ Ｐゴシック" charset="-128"/>
                  <a:cs typeface="ＭＳ Ｐゴシック" charset="-128"/>
                </a:rPr>
                <a:t>12  *             </a:t>
              </a:r>
              <a:r>
                <a:rPr lang="en-US" altLang="ja-JP" sz="1200" dirty="0" smtClean="0">
                  <a:solidFill>
                    <a:srgbClr val="000000"/>
                  </a:solidFill>
                  <a:ea typeface="ＭＳ Ｐゴシック" charset="-128"/>
                  <a:cs typeface="ＭＳ Ｐゴシック" charset="-128"/>
                </a:rPr>
                <a:t>*</a:t>
              </a:r>
              <a:r>
                <a:rPr lang="en-US" sz="1200" b="0" dirty="0" smtClean="0">
                  <a:solidFill>
                    <a:srgbClr val="000000"/>
                  </a:solidFill>
                  <a:ea typeface="ＭＳ Ｐゴシック" charset="-128"/>
                  <a:cs typeface="ＭＳ Ｐゴシック" charset="-128"/>
                </a:rPr>
                <a:t>           =    1   </a:t>
              </a:r>
              <a:r>
                <a:rPr lang="en-US" sz="1200" dirty="0" smtClean="0">
                  <a:solidFill>
                    <a:srgbClr val="000000"/>
                  </a:solidFill>
                  <a:ea typeface="ＭＳ Ｐゴシック" charset="-128"/>
                  <a:cs typeface="msgothic" charset="0"/>
                </a:rPr>
                <a:t>                                      </a:t>
              </a:r>
              <a:endParaRPr lang="en-GB" sz="1200" b="0" dirty="0">
                <a:solidFill>
                  <a:srgbClr val="000000"/>
                </a:solidFill>
                <a:ea typeface="msgothic" charset="0"/>
                <a:cs typeface="msgothic" charset="0"/>
              </a:endParaRPr>
            </a:p>
          </p:txBody>
        </p:sp>
        <p:graphicFrame>
          <p:nvGraphicFramePr>
            <p:cNvPr id="175" name="Object 81"/>
            <p:cNvGraphicFramePr>
              <a:graphicFrameLocks noChangeAspect="1"/>
            </p:cNvGraphicFramePr>
            <p:nvPr/>
          </p:nvGraphicFramePr>
          <p:xfrm>
            <a:off x="1863939" y="3824288"/>
            <a:ext cx="152400" cy="458787"/>
          </p:xfrm>
          <a:graphic>
            <a:graphicData uri="http://schemas.openxmlformats.org/presentationml/2006/ole">
              <p:oleObj spid="_x0000_s352268" name="Equation" r:id="rId8" imgW="152280" imgH="393480" progId="Equation.3">
                <p:embed/>
              </p:oleObj>
            </a:graphicData>
          </a:graphic>
        </p:graphicFrame>
        <p:graphicFrame>
          <p:nvGraphicFramePr>
            <p:cNvPr id="176" name="Object 3"/>
            <p:cNvGraphicFramePr>
              <a:graphicFrameLocks noChangeAspect="1"/>
            </p:cNvGraphicFramePr>
            <p:nvPr/>
          </p:nvGraphicFramePr>
          <p:xfrm>
            <a:off x="2485717" y="3851584"/>
            <a:ext cx="139700" cy="460375"/>
          </p:xfrm>
          <a:graphic>
            <a:graphicData uri="http://schemas.openxmlformats.org/presentationml/2006/ole">
              <p:oleObj spid="_x0000_s352269" name="Equation" r:id="rId9" imgW="139680" imgH="393480" progId="Equation.3">
                <p:embed/>
              </p:oleObj>
            </a:graphicData>
          </a:graphic>
        </p:graphicFrame>
      </p:grpSp>
      <p:sp>
        <p:nvSpPr>
          <p:cNvPr id="173" name="TextBox 85"/>
          <p:cNvSpPr txBox="1"/>
          <p:nvPr/>
        </p:nvSpPr>
        <p:spPr>
          <a:xfrm>
            <a:off x="953042" y="3300084"/>
            <a:ext cx="4923143" cy="258532"/>
          </a:xfrm>
          <a:prstGeom prst="rect">
            <a:avLst/>
          </a:prstGeom>
          <a:noFill/>
        </p:spPr>
        <p:txBody>
          <a:bodyPr wrap="none" rtlCol="0">
            <a:spAutoFit/>
          </a:bodyPr>
          <a:lstStyle/>
          <a:p>
            <a:pPr algn="l"/>
            <a:r>
              <a:rPr kumimoji="1" lang="ja-JP" altLang="en-US" sz="1200" dirty="0" smtClean="0">
                <a:latin typeface="+mn-ea"/>
                <a:ea typeface="+mn-ea"/>
              </a:rPr>
              <a:t>拡張統計が取得できていないと、適切でない </a:t>
            </a:r>
            <a:r>
              <a:rPr kumimoji="1" lang="en-US" altLang="ja-JP" sz="1200" dirty="0" smtClean="0">
                <a:latin typeface="+mn-ea"/>
                <a:ea typeface="+mn-ea"/>
              </a:rPr>
              <a:t>Estimate Rows</a:t>
            </a:r>
            <a:r>
              <a:rPr kumimoji="1" lang="ja-JP" altLang="en-US" sz="1200" dirty="0" smtClean="0">
                <a:latin typeface="+mn-ea"/>
                <a:ea typeface="+mn-ea"/>
              </a:rPr>
              <a:t>が計算される</a:t>
            </a:r>
            <a:endParaRPr kumimoji="1" lang="ja-JP" altLang="en-US" sz="1200" dirty="0">
              <a:latin typeface="+mn-ea"/>
              <a:ea typeface="+mn-ea"/>
            </a:endParaRPr>
          </a:p>
        </p:txBody>
      </p:sp>
      <p:sp>
        <p:nvSpPr>
          <p:cNvPr id="76" name="スライド番号プレースホルダ 75"/>
          <p:cNvSpPr>
            <a:spLocks noGrp="1"/>
          </p:cNvSpPr>
          <p:nvPr>
            <p:ph type="sldNum" sz="quarter" idx="12"/>
          </p:nvPr>
        </p:nvSpPr>
        <p:spPr/>
        <p:txBody>
          <a:bodyPr/>
          <a:lstStyle/>
          <a:p>
            <a:pPr>
              <a:defRPr/>
            </a:pPr>
            <a:fld id="{47645EBB-67B3-46AB-AC82-6F9B6AD9EB81}" type="slidenum">
              <a:rPr lang="en-US" altLang="ja-JP" smtClean="0"/>
              <a:pPr>
                <a:defRPr/>
              </a:pPr>
              <a:t>84</a:t>
            </a:fld>
            <a:endParaRPr lang="ja-JP" altLang="en-US" dirty="0"/>
          </a:p>
        </p:txBody>
      </p:sp>
      <p:sp>
        <p:nvSpPr>
          <p:cNvPr id="77" name="フッター プレースホルダ 76"/>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ja-JP" altLang="en-US" smtClean="0"/>
              <a:t>拡張統計の取得</a:t>
            </a:r>
            <a:endParaRPr lang="en-US" altLang="ja-JP" dirty="0" smtClean="0"/>
          </a:p>
        </p:txBody>
      </p:sp>
      <p:sp>
        <p:nvSpPr>
          <p:cNvPr id="13" name="コンテンツ プレースホルダ 12"/>
          <p:cNvSpPr>
            <a:spLocks noGrp="1"/>
          </p:cNvSpPr>
          <p:nvPr>
            <p:ph idx="1"/>
          </p:nvPr>
        </p:nvSpPr>
        <p:spPr>
          <a:xfrm>
            <a:off x="707664" y="4540929"/>
            <a:ext cx="8229600" cy="232012"/>
          </a:xfrm>
        </p:spPr>
        <p:txBody>
          <a:bodyPr>
            <a:noAutofit/>
          </a:bodyPr>
          <a:lstStyle/>
          <a:p>
            <a:pPr>
              <a:buNone/>
            </a:pPr>
            <a:r>
              <a:rPr lang="en-US" altLang="ja-JP" sz="1200" dirty="0" smtClean="0"/>
              <a:t>※</a:t>
            </a:r>
            <a:r>
              <a:rPr lang="ja-JP" altLang="en-US" sz="1200" dirty="0" smtClean="0"/>
              <a:t>複数列統計は、 </a:t>
            </a:r>
            <a:r>
              <a:rPr lang="en-US" altLang="ja-JP" sz="1200" dirty="0" smtClean="0"/>
              <a:t>Where</a:t>
            </a:r>
            <a:r>
              <a:rPr lang="ja-JP" altLang="en-US" sz="1200" dirty="0" smtClean="0"/>
              <a:t>句で「</a:t>
            </a:r>
            <a:r>
              <a:rPr lang="en-US" altLang="ja-JP" sz="1200" dirty="0" smtClean="0"/>
              <a:t>=</a:t>
            </a:r>
            <a:r>
              <a:rPr lang="ja-JP" altLang="en-US" sz="1200" dirty="0" smtClean="0"/>
              <a:t>」と「</a:t>
            </a:r>
            <a:r>
              <a:rPr lang="en-US" altLang="ja-JP" sz="1200" dirty="0" smtClean="0"/>
              <a:t>IN</a:t>
            </a:r>
            <a:r>
              <a:rPr lang="ja-JP" altLang="en-US" sz="1200" dirty="0" smtClean="0"/>
              <a:t>リスト」が使用されている、及び </a:t>
            </a:r>
            <a:r>
              <a:rPr lang="en-US" altLang="ja-JP" sz="1200" dirty="0" smtClean="0"/>
              <a:t>GROUP BY</a:t>
            </a:r>
            <a:r>
              <a:rPr lang="ja-JP" altLang="en-US" sz="1200" dirty="0" smtClean="0"/>
              <a:t>でのみ適用されます</a:t>
            </a:r>
          </a:p>
          <a:p>
            <a:endParaRPr lang="ja-JP" altLang="en-US" sz="1200" dirty="0"/>
          </a:p>
        </p:txBody>
      </p:sp>
      <p:sp>
        <p:nvSpPr>
          <p:cNvPr id="80" name="TextBox 79"/>
          <p:cNvSpPr txBox="1"/>
          <p:nvPr/>
        </p:nvSpPr>
        <p:spPr>
          <a:xfrm>
            <a:off x="707664" y="902512"/>
            <a:ext cx="4535216" cy="258532"/>
          </a:xfrm>
          <a:prstGeom prst="rect">
            <a:avLst/>
          </a:prstGeom>
          <a:noFill/>
        </p:spPr>
        <p:txBody>
          <a:bodyPr wrap="none" rtlCol="0">
            <a:spAutoFit/>
          </a:bodyPr>
          <a:lstStyle/>
          <a:p>
            <a:pPr marL="342900" indent="-342900" algn="l">
              <a:buFont typeface="+mj-lt"/>
              <a:buAutoNum type="arabicPeriod"/>
            </a:pPr>
            <a:r>
              <a:rPr kumimoji="1" lang="ja-JP" altLang="en-US" sz="1200" dirty="0" smtClean="0">
                <a:latin typeface="+mn-ea"/>
                <a:ea typeface="+mn-ea"/>
              </a:rPr>
              <a:t>列グループ用の列統計情報エントリをシステム内に作成します</a:t>
            </a:r>
            <a:endParaRPr kumimoji="1" lang="ja-JP" altLang="en-US" sz="1200" dirty="0">
              <a:latin typeface="+mn-ea"/>
              <a:ea typeface="+mn-ea"/>
            </a:endParaRPr>
          </a:p>
        </p:txBody>
      </p:sp>
      <p:sp>
        <p:nvSpPr>
          <p:cNvPr id="85" name="TextBox 84"/>
          <p:cNvSpPr txBox="1"/>
          <p:nvPr/>
        </p:nvSpPr>
        <p:spPr>
          <a:xfrm>
            <a:off x="707664" y="1817533"/>
            <a:ext cx="2400016" cy="258532"/>
          </a:xfrm>
          <a:prstGeom prst="rect">
            <a:avLst/>
          </a:prstGeom>
          <a:noFill/>
        </p:spPr>
        <p:txBody>
          <a:bodyPr wrap="none" rtlCol="0">
            <a:spAutoFit/>
          </a:bodyPr>
          <a:lstStyle/>
          <a:p>
            <a:pPr marL="342900" indent="-342900" algn="l">
              <a:buFont typeface="+mj-lt"/>
              <a:buAutoNum type="arabicPeriod" startAt="2"/>
            </a:pPr>
            <a:r>
              <a:rPr kumimoji="1" lang="ja-JP" altLang="en-US" sz="1200" dirty="0" smtClean="0">
                <a:latin typeface="+mn-ea"/>
                <a:ea typeface="+mn-ea"/>
              </a:rPr>
              <a:t>再度、統計情報を取得します</a:t>
            </a:r>
            <a:endParaRPr kumimoji="1" lang="ja-JP" altLang="en-US" sz="1200" dirty="0">
              <a:latin typeface="+mn-ea"/>
              <a:ea typeface="+mn-ea"/>
            </a:endParaRPr>
          </a:p>
        </p:txBody>
      </p:sp>
      <p:sp>
        <p:nvSpPr>
          <p:cNvPr id="89" name="TextBox 88"/>
          <p:cNvSpPr txBox="1"/>
          <p:nvPr/>
        </p:nvSpPr>
        <p:spPr>
          <a:xfrm>
            <a:off x="707664" y="2423742"/>
            <a:ext cx="2888932" cy="258532"/>
          </a:xfrm>
          <a:prstGeom prst="rect">
            <a:avLst/>
          </a:prstGeom>
          <a:noFill/>
        </p:spPr>
        <p:txBody>
          <a:bodyPr wrap="none" rtlCol="0">
            <a:spAutoFit/>
          </a:bodyPr>
          <a:lstStyle/>
          <a:p>
            <a:pPr marL="342900" indent="-342900" algn="l">
              <a:buFont typeface="+mj-lt"/>
              <a:buAutoNum type="arabicPeriod" startAt="3"/>
            </a:pPr>
            <a:r>
              <a:rPr kumimoji="1" lang="ja-JP" altLang="en-US" sz="1200" dirty="0" smtClean="0">
                <a:latin typeface="+mn-ea"/>
                <a:ea typeface="+mn-ea"/>
              </a:rPr>
              <a:t>拡張統計が取得されたか確認します</a:t>
            </a:r>
            <a:endParaRPr kumimoji="1" lang="ja-JP" altLang="en-US" sz="1200" dirty="0">
              <a:latin typeface="+mn-ea"/>
              <a:ea typeface="+mn-ea"/>
            </a:endParaRPr>
          </a:p>
        </p:txBody>
      </p:sp>
      <p:sp>
        <p:nvSpPr>
          <p:cNvPr id="14" name="Rectangle 4"/>
          <p:cNvSpPr>
            <a:spLocks noChangeArrowheads="1"/>
          </p:cNvSpPr>
          <p:nvPr/>
        </p:nvSpPr>
        <p:spPr bwMode="auto">
          <a:xfrm>
            <a:off x="956057" y="1149903"/>
            <a:ext cx="7708517" cy="601126"/>
          </a:xfrm>
          <a:prstGeom prst="rect">
            <a:avLst/>
          </a:prstGeom>
          <a:solidFill>
            <a:srgbClr val="EAEAEA"/>
          </a:solidFill>
          <a:ln w="9525">
            <a:solidFill>
              <a:srgbClr val="808080"/>
            </a:solidFill>
            <a:miter lim="800000"/>
            <a:headEnd/>
            <a:tailEnd/>
          </a:ln>
          <a:effectLst>
            <a:glow rad="101600">
              <a:schemeClr val="accent2">
                <a:satMod val="175000"/>
                <a:alpha val="40000"/>
              </a:schemeClr>
            </a:glow>
          </a:effectLst>
        </p:spPr>
        <p:txBody>
          <a:bodyPr wrap="square" lIns="92075" tIns="46038" rIns="92075" bIns="46038" anchor="ctr">
            <a:noAutofit/>
          </a:bodyPr>
          <a:lstStyle/>
          <a:p>
            <a:pPr algn="l"/>
            <a:r>
              <a:rPr lang="en-US" altLang="ja-JP" sz="1000" dirty="0" smtClean="0">
                <a:latin typeface="Courier New" pitchFamily="49" charset="0"/>
                <a:cs typeface="Courier New" pitchFamily="49" charset="0"/>
              </a:rPr>
              <a:t>select </a:t>
            </a:r>
          </a:p>
          <a:p>
            <a:pPr algn="l"/>
            <a:r>
              <a:rPr lang="en-US" altLang="ja-JP" sz="1000" dirty="0" smtClean="0">
                <a:latin typeface="Courier New" pitchFamily="49" charset="0"/>
                <a:cs typeface="Courier New" pitchFamily="49" charset="0"/>
              </a:rPr>
              <a:t>exec DBMS_STATS.CREATE_EXTENDED_STATS(‘USER1', 'VEHICLES', '(MODEL, MAKE)')</a:t>
            </a:r>
          </a:p>
          <a:p>
            <a:pPr algn="l"/>
            <a:r>
              <a:rPr lang="en-US" altLang="ja-JP" sz="1000" dirty="0" smtClean="0">
                <a:latin typeface="Courier New" pitchFamily="49" charset="0"/>
                <a:cs typeface="Courier New" pitchFamily="49" charset="0"/>
              </a:rPr>
              <a:t>from dual;</a:t>
            </a:r>
          </a:p>
        </p:txBody>
      </p:sp>
      <p:sp>
        <p:nvSpPr>
          <p:cNvPr id="15" name="Rectangle 4"/>
          <p:cNvSpPr>
            <a:spLocks noChangeArrowheads="1"/>
          </p:cNvSpPr>
          <p:nvPr/>
        </p:nvSpPr>
        <p:spPr bwMode="auto">
          <a:xfrm>
            <a:off x="956057" y="2079649"/>
            <a:ext cx="7708517" cy="271879"/>
          </a:xfrm>
          <a:prstGeom prst="rect">
            <a:avLst/>
          </a:prstGeom>
          <a:solidFill>
            <a:srgbClr val="EAEAEA"/>
          </a:solidFill>
          <a:ln w="9525">
            <a:solidFill>
              <a:srgbClr val="808080"/>
            </a:solidFill>
            <a:miter lim="800000"/>
            <a:headEnd/>
            <a:tailEnd/>
          </a:ln>
          <a:effectLst>
            <a:glow rad="101600">
              <a:schemeClr val="accent2">
                <a:satMod val="175000"/>
                <a:alpha val="40000"/>
              </a:schemeClr>
            </a:glow>
          </a:effectLst>
        </p:spPr>
        <p:txBody>
          <a:bodyPr wrap="square" lIns="92075" tIns="46038" rIns="92075" bIns="46038" anchor="ctr">
            <a:noAutofit/>
          </a:bodyPr>
          <a:lstStyle/>
          <a:p>
            <a:pPr algn="l"/>
            <a:r>
              <a:rPr lang="en-US" altLang="ja-JP" sz="1000" dirty="0" smtClean="0">
                <a:latin typeface="Courier New" pitchFamily="49" charset="0"/>
                <a:cs typeface="Courier New" pitchFamily="49" charset="0"/>
              </a:rPr>
              <a:t>EXEC DBMS_STATS.GATHER_TABLE_STATS(‘USER1’, 'VEHICLES');</a:t>
            </a:r>
          </a:p>
        </p:txBody>
      </p:sp>
      <p:sp>
        <p:nvSpPr>
          <p:cNvPr id="16" name="Rectangle 4"/>
          <p:cNvSpPr>
            <a:spLocks noChangeArrowheads="1"/>
          </p:cNvSpPr>
          <p:nvPr/>
        </p:nvSpPr>
        <p:spPr bwMode="auto">
          <a:xfrm>
            <a:off x="956057" y="2673492"/>
            <a:ext cx="7708517" cy="1738848"/>
          </a:xfrm>
          <a:prstGeom prst="rect">
            <a:avLst/>
          </a:prstGeom>
          <a:solidFill>
            <a:srgbClr val="EAEAEA"/>
          </a:solidFill>
          <a:ln w="9525">
            <a:solidFill>
              <a:srgbClr val="808080"/>
            </a:solidFill>
            <a:miter lim="800000"/>
            <a:headEnd/>
            <a:tailEnd/>
          </a:ln>
          <a:effectLst>
            <a:glow rad="101600">
              <a:schemeClr val="accent2">
                <a:satMod val="175000"/>
                <a:alpha val="40000"/>
              </a:schemeClr>
            </a:glow>
          </a:effectLst>
        </p:spPr>
        <p:txBody>
          <a:bodyPr wrap="square" lIns="92075" tIns="46038" rIns="92075" bIns="46038" anchor="ctr">
            <a:noAutofit/>
          </a:bodyPr>
          <a:lstStyle/>
          <a:p>
            <a:pPr algn="l"/>
            <a:r>
              <a:rPr lang="en-US" altLang="ja-JP" sz="1000" dirty="0" smtClean="0">
                <a:latin typeface="Courier New" pitchFamily="49" charset="0"/>
                <a:cs typeface="Courier New" pitchFamily="49" charset="0"/>
              </a:rPr>
              <a:t>select </a:t>
            </a:r>
            <a:r>
              <a:rPr lang="en-US" altLang="ja-JP" sz="1000" dirty="0" err="1" smtClean="0">
                <a:latin typeface="Courier New" pitchFamily="49" charset="0"/>
                <a:cs typeface="Courier New" pitchFamily="49" charset="0"/>
              </a:rPr>
              <a:t>column_name</a:t>
            </a:r>
            <a:r>
              <a:rPr lang="en-US" altLang="ja-JP" sz="1000" dirty="0" smtClean="0">
                <a:latin typeface="Courier New" pitchFamily="49" charset="0"/>
                <a:cs typeface="Courier New" pitchFamily="49" charset="0"/>
              </a:rPr>
              <a:t>, </a:t>
            </a:r>
            <a:r>
              <a:rPr lang="en-US" altLang="ja-JP" sz="1000" dirty="0" err="1" smtClean="0">
                <a:latin typeface="Courier New" pitchFamily="49" charset="0"/>
                <a:cs typeface="Courier New" pitchFamily="49" charset="0"/>
              </a:rPr>
              <a:t>num_distinct</a:t>
            </a:r>
            <a:r>
              <a:rPr lang="en-US" altLang="ja-JP" sz="1000" dirty="0" smtClean="0">
                <a:latin typeface="Courier New" pitchFamily="49" charset="0"/>
                <a:cs typeface="Courier New" pitchFamily="49" charset="0"/>
              </a:rPr>
              <a:t>, histogram from </a:t>
            </a:r>
            <a:r>
              <a:rPr lang="en-US" altLang="ja-JP" sz="1000" dirty="0" err="1" smtClean="0">
                <a:latin typeface="Courier New" pitchFamily="49" charset="0"/>
                <a:cs typeface="Courier New" pitchFamily="49" charset="0"/>
              </a:rPr>
              <a:t>user_tab_col_statistics</a:t>
            </a:r>
            <a:r>
              <a:rPr lang="en-US" altLang="ja-JP" sz="1000" dirty="0" smtClean="0">
                <a:latin typeface="Courier New" pitchFamily="49" charset="0"/>
                <a:cs typeface="Courier New" pitchFamily="49" charset="0"/>
              </a:rPr>
              <a:t> where </a:t>
            </a:r>
            <a:r>
              <a:rPr lang="en-US" altLang="ja-JP" sz="1000" dirty="0" err="1" smtClean="0">
                <a:latin typeface="Courier New" pitchFamily="49" charset="0"/>
                <a:cs typeface="Courier New" pitchFamily="49" charset="0"/>
              </a:rPr>
              <a:t>table_name</a:t>
            </a:r>
            <a:r>
              <a:rPr lang="en-US" altLang="ja-JP" sz="1000" dirty="0" smtClean="0">
                <a:latin typeface="Courier New" pitchFamily="49" charset="0"/>
                <a:cs typeface="Courier New" pitchFamily="49" charset="0"/>
              </a:rPr>
              <a:t> = 'VEHICLES';</a:t>
            </a:r>
          </a:p>
          <a:p>
            <a:pPr algn="l"/>
            <a:r>
              <a:rPr lang="en-US" altLang="ja-JP" sz="1000" dirty="0" smtClean="0">
                <a:latin typeface="Courier New" pitchFamily="49" charset="0"/>
                <a:cs typeface="Courier New" pitchFamily="49" charset="0"/>
              </a:rPr>
              <a:t>COLUMN_NAME                    NUM_DISTINCT </a:t>
            </a:r>
          </a:p>
          <a:p>
            <a:pPr algn="l"/>
            <a:r>
              <a:rPr lang="en-US" altLang="ja-JP" sz="1000" dirty="0" smtClean="0">
                <a:latin typeface="Courier New" pitchFamily="49" charset="0"/>
                <a:cs typeface="Courier New" pitchFamily="49" charset="0"/>
              </a:rPr>
              <a:t>------------------------------ ------------</a:t>
            </a:r>
          </a:p>
          <a:p>
            <a:pPr algn="l"/>
            <a:r>
              <a:rPr lang="en-US" altLang="ja-JP" sz="1000" dirty="0" smtClean="0">
                <a:latin typeface="Courier New" pitchFamily="49" charset="0"/>
                <a:cs typeface="Courier New" pitchFamily="49" charset="0"/>
              </a:rPr>
              <a:t>MAKE                                      3</a:t>
            </a:r>
          </a:p>
          <a:p>
            <a:pPr algn="l"/>
            <a:r>
              <a:rPr lang="en-US" altLang="ja-JP" sz="1000" dirty="0" smtClean="0">
                <a:latin typeface="Courier New" pitchFamily="49" charset="0"/>
                <a:cs typeface="Courier New" pitchFamily="49" charset="0"/>
              </a:rPr>
              <a:t>MODEL                                     4</a:t>
            </a:r>
          </a:p>
          <a:p>
            <a:pPr algn="l"/>
            <a:r>
              <a:rPr lang="en-US" altLang="ja-JP" sz="1000" dirty="0" smtClean="0">
                <a:latin typeface="Courier New" pitchFamily="49" charset="0"/>
                <a:cs typeface="Courier New" pitchFamily="49" charset="0"/>
              </a:rPr>
              <a:t>COLOR                                     3</a:t>
            </a:r>
          </a:p>
          <a:p>
            <a:pPr algn="l"/>
            <a:r>
              <a:rPr lang="en-US" altLang="ja-JP" sz="1000" dirty="0" smtClean="0">
                <a:solidFill>
                  <a:srgbClr val="FF0000"/>
                </a:solidFill>
                <a:latin typeface="Courier New" pitchFamily="49" charset="0"/>
                <a:cs typeface="Courier New" pitchFamily="49" charset="0"/>
              </a:rPr>
              <a:t>SYS_STU8QPK2S$PEWHARK2CP3#1F#G            4</a:t>
            </a:r>
          </a:p>
        </p:txBody>
      </p:sp>
      <p:sp>
        <p:nvSpPr>
          <p:cNvPr id="10" name="スライド番号プレースホルダ 9"/>
          <p:cNvSpPr>
            <a:spLocks noGrp="1"/>
          </p:cNvSpPr>
          <p:nvPr>
            <p:ph type="sldNum" sz="quarter" idx="12"/>
          </p:nvPr>
        </p:nvSpPr>
        <p:spPr/>
        <p:txBody>
          <a:bodyPr/>
          <a:lstStyle/>
          <a:p>
            <a:pPr>
              <a:defRPr/>
            </a:pPr>
            <a:fld id="{47645EBB-67B3-46AB-AC82-6F9B6AD9EB81}" type="slidenum">
              <a:rPr lang="en-US" altLang="ja-JP" smtClean="0"/>
              <a:pPr>
                <a:defRPr/>
              </a:pPr>
              <a:t>85</a:t>
            </a:fld>
            <a:endParaRPr lang="ja-JP" altLang="en-US" dirty="0"/>
          </a:p>
        </p:txBody>
      </p:sp>
      <p:sp>
        <p:nvSpPr>
          <p:cNvPr id="11" name="フッター プレースホルダ 10"/>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dirty="0" smtClean="0"/>
              <a:t>パフォーマンス関連ツール</a:t>
            </a:r>
            <a:endParaRPr kumimoji="1" lang="ja-JP" altLang="en-US" dirty="0"/>
          </a:p>
        </p:txBody>
      </p:sp>
    </p:spTree>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en-US" altLang="ja-JP" smtClean="0"/>
              <a:t>SQL Monitor</a:t>
            </a:r>
            <a:r>
              <a:rPr lang="ja-JP" altLang="en-US" smtClean="0"/>
              <a:t>画面</a:t>
            </a:r>
            <a:endParaRPr lang="en-US" altLang="ja-JP" dirty="0" smtClean="0"/>
          </a:p>
        </p:txBody>
      </p:sp>
      <p:pic>
        <p:nvPicPr>
          <p:cNvPr id="6" name="図 5" descr="Snap1.gif"/>
          <p:cNvPicPr>
            <a:picLocks noChangeAspect="1"/>
          </p:cNvPicPr>
          <p:nvPr/>
        </p:nvPicPr>
        <p:blipFill>
          <a:blip r:embed="rId3"/>
          <a:stretch>
            <a:fillRect/>
          </a:stretch>
        </p:blipFill>
        <p:spPr>
          <a:xfrm>
            <a:off x="1528540" y="941464"/>
            <a:ext cx="5322627" cy="3815244"/>
          </a:xfrm>
          <a:prstGeom prst="rect">
            <a:avLst/>
          </a:prstGeom>
          <a:ln>
            <a:solidFill>
              <a:srgbClr val="000000"/>
            </a:solidFill>
          </a:ln>
          <a:effectLst>
            <a:glow rad="101600">
              <a:srgbClr val="C0C0C0">
                <a:satMod val="175000"/>
                <a:alpha val="40000"/>
              </a:srgbClr>
            </a:glow>
          </a:effectLst>
        </p:spPr>
      </p:pic>
      <p:sp>
        <p:nvSpPr>
          <p:cNvPr id="4" name="スライド番号プレースホルダ 3"/>
          <p:cNvSpPr>
            <a:spLocks noGrp="1"/>
          </p:cNvSpPr>
          <p:nvPr>
            <p:ph type="sldNum" sz="quarter" idx="12"/>
          </p:nvPr>
        </p:nvSpPr>
        <p:spPr/>
        <p:txBody>
          <a:bodyPr/>
          <a:lstStyle/>
          <a:p>
            <a:pPr>
              <a:defRPr/>
            </a:pPr>
            <a:fld id="{47645EBB-67B3-46AB-AC82-6F9B6AD9EB81}" type="slidenum">
              <a:rPr lang="en-US" altLang="ja-JP" smtClean="0"/>
              <a:pPr>
                <a:defRPr/>
              </a:pPr>
              <a:t>87</a:t>
            </a:fld>
            <a:endParaRPr lang="ja-JP" altLang="en-US" dirty="0"/>
          </a:p>
        </p:txBody>
      </p:sp>
      <p:sp>
        <p:nvSpPr>
          <p:cNvPr id="5" name="フッター プレースホルダ 4"/>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en-US" altLang="ja-JP" smtClean="0"/>
              <a:t>SQL Monitor</a:t>
            </a:r>
            <a:r>
              <a:rPr lang="ja-JP" altLang="en-US" smtClean="0"/>
              <a:t>の特長</a:t>
            </a:r>
            <a:endParaRPr lang="en-US" altLang="ja-JP" dirty="0" smtClean="0"/>
          </a:p>
        </p:txBody>
      </p:sp>
      <p:sp>
        <p:nvSpPr>
          <p:cNvPr id="8" name="コンテンツ プレースホルダ 2"/>
          <p:cNvSpPr>
            <a:spLocks noGrp="1"/>
          </p:cNvSpPr>
          <p:nvPr>
            <p:ph idx="1"/>
          </p:nvPr>
        </p:nvSpPr>
        <p:spPr/>
        <p:txBody>
          <a:bodyPr>
            <a:normAutofit/>
          </a:bodyPr>
          <a:lstStyle/>
          <a:p>
            <a:pPr>
              <a:buFont typeface="Arial" pitchFamily="34" charset="0"/>
              <a:buChar char="•"/>
            </a:pPr>
            <a:r>
              <a:rPr lang="ja-JP" altLang="en-US" sz="1600" dirty="0" smtClean="0">
                <a:latin typeface="+mn-lt"/>
              </a:rPr>
              <a:t>通常の実行計画に出るコストや行数は予測値だが</a:t>
            </a:r>
            <a:r>
              <a:rPr lang="en-US" altLang="ja-JP" sz="1600" dirty="0" smtClean="0">
                <a:latin typeface="+mn-lt"/>
              </a:rPr>
              <a:t>SQL Monitor </a:t>
            </a:r>
            <a:r>
              <a:rPr lang="ja-JP" altLang="en-US" sz="1600" dirty="0" smtClean="0">
                <a:latin typeface="+mn-lt"/>
              </a:rPr>
              <a:t>レポートの実行計画は実測値</a:t>
            </a:r>
          </a:p>
          <a:p>
            <a:pPr>
              <a:buFont typeface="Arial" pitchFamily="34" charset="0"/>
              <a:buChar char="•"/>
            </a:pPr>
            <a:r>
              <a:rPr lang="ja-JP" altLang="en-US" sz="1600" dirty="0" smtClean="0">
                <a:latin typeface="+mn-lt"/>
              </a:rPr>
              <a:t>実行計画のどのステップで何の待機イベントがどのくらい出ているのかが分かる</a:t>
            </a:r>
          </a:p>
          <a:p>
            <a:pPr>
              <a:buFont typeface="Arial" pitchFamily="34" charset="0"/>
              <a:buChar char="•"/>
            </a:pPr>
            <a:r>
              <a:rPr lang="en-US" altLang="ja-JP" sz="1600" dirty="0" smtClean="0">
                <a:latin typeface="+mn-lt"/>
              </a:rPr>
              <a:t>SQL</a:t>
            </a:r>
            <a:r>
              <a:rPr lang="ja-JP" altLang="en-US" sz="1600" dirty="0" smtClean="0">
                <a:latin typeface="+mn-lt"/>
              </a:rPr>
              <a:t>が終わらない場合、別セッションからどのステップを現在実行中か確認できる</a:t>
            </a:r>
          </a:p>
          <a:p>
            <a:pPr>
              <a:buFont typeface="Arial" pitchFamily="34" charset="0"/>
              <a:buChar char="•"/>
            </a:pPr>
            <a:r>
              <a:rPr lang="ja-JP" altLang="en-US" sz="1600" dirty="0" smtClean="0">
                <a:latin typeface="+mn-lt"/>
              </a:rPr>
              <a:t>各プロセスごと各インスタンスごとに経過時間や待機イベントも分かる</a:t>
            </a:r>
          </a:p>
          <a:p>
            <a:pPr>
              <a:buFont typeface="Arial" pitchFamily="34" charset="0"/>
              <a:buChar char="•"/>
            </a:pPr>
            <a:r>
              <a:rPr lang="ja-JP" altLang="en-US" sz="1600" dirty="0" smtClean="0">
                <a:latin typeface="+mn-lt"/>
              </a:rPr>
              <a:t>パラレル実行された</a:t>
            </a:r>
            <a:r>
              <a:rPr lang="en-US" altLang="ja-JP" sz="1600" dirty="0" smtClean="0">
                <a:latin typeface="+mn-lt"/>
              </a:rPr>
              <a:t>SQL</a:t>
            </a:r>
            <a:r>
              <a:rPr lang="ja-JP" altLang="en-US" sz="1600" dirty="0" smtClean="0">
                <a:latin typeface="+mn-lt"/>
              </a:rPr>
              <a:t>文、もしくはシリアル実行で最低</a:t>
            </a:r>
            <a:r>
              <a:rPr lang="en-US" altLang="ja-JP" sz="1600" dirty="0" smtClean="0">
                <a:latin typeface="+mn-lt"/>
              </a:rPr>
              <a:t>5</a:t>
            </a:r>
            <a:r>
              <a:rPr lang="ja-JP" altLang="en-US" sz="1600" dirty="0" smtClean="0">
                <a:latin typeface="+mn-lt"/>
              </a:rPr>
              <a:t>秒以上の</a:t>
            </a:r>
            <a:r>
              <a:rPr lang="en-US" altLang="ja-JP" sz="1600" dirty="0" smtClean="0">
                <a:latin typeface="+mn-lt"/>
              </a:rPr>
              <a:t>CPU</a:t>
            </a:r>
            <a:r>
              <a:rPr lang="ja-JP" altLang="en-US" sz="1600" dirty="0" smtClean="0">
                <a:latin typeface="+mn-lt"/>
              </a:rPr>
              <a:t>時間または</a:t>
            </a:r>
            <a:r>
              <a:rPr lang="en-US" altLang="ja-JP" sz="1600" dirty="0" smtClean="0">
                <a:latin typeface="+mn-lt"/>
              </a:rPr>
              <a:t>I/O</a:t>
            </a:r>
            <a:r>
              <a:rPr lang="ja-JP" altLang="en-US" sz="1600" dirty="0" smtClean="0">
                <a:latin typeface="+mn-lt"/>
              </a:rPr>
              <a:t>時間を消費すると、デフォルトで自動的に</a:t>
            </a:r>
            <a:r>
              <a:rPr lang="en-US" altLang="ja-JP" sz="1600" dirty="0" smtClean="0">
                <a:latin typeface="+mn-lt"/>
              </a:rPr>
              <a:t>SQL Monitor</a:t>
            </a:r>
            <a:r>
              <a:rPr lang="ja-JP" altLang="en-US" sz="1600" dirty="0" smtClean="0">
                <a:latin typeface="+mn-lt"/>
              </a:rPr>
              <a:t>が開始される</a:t>
            </a:r>
            <a:endParaRPr lang="ja-JP" altLang="en-US" sz="1600" dirty="0">
              <a:latin typeface="+mn-lt"/>
            </a:endParaRPr>
          </a:p>
        </p:txBody>
      </p:sp>
      <p:sp>
        <p:nvSpPr>
          <p:cNvPr id="4" name="スライド番号プレースホルダ 3"/>
          <p:cNvSpPr>
            <a:spLocks noGrp="1"/>
          </p:cNvSpPr>
          <p:nvPr>
            <p:ph type="sldNum" sz="quarter" idx="12"/>
          </p:nvPr>
        </p:nvSpPr>
        <p:spPr/>
        <p:txBody>
          <a:bodyPr/>
          <a:lstStyle/>
          <a:p>
            <a:pPr>
              <a:defRPr/>
            </a:pPr>
            <a:fld id="{47645EBB-67B3-46AB-AC82-6F9B6AD9EB81}" type="slidenum">
              <a:rPr lang="en-US" altLang="ja-JP" smtClean="0"/>
              <a:pPr>
                <a:defRPr/>
              </a:pPr>
              <a:t>88</a:t>
            </a:fld>
            <a:endParaRPr lang="ja-JP" altLang="en-US" dirty="0"/>
          </a:p>
        </p:txBody>
      </p:sp>
      <p:sp>
        <p:nvSpPr>
          <p:cNvPr id="5" name="フッター プレースホルダ 4"/>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en-US" altLang="ja-JP" smtClean="0"/>
              <a:t>AWR</a:t>
            </a:r>
            <a:r>
              <a:rPr lang="ja-JP" altLang="en-US" smtClean="0"/>
              <a:t>レポート</a:t>
            </a:r>
            <a:endParaRPr lang="en-US" altLang="ja-JP" dirty="0" smtClean="0"/>
          </a:p>
        </p:txBody>
      </p:sp>
      <p:sp>
        <p:nvSpPr>
          <p:cNvPr id="8" name="Rectangle 3"/>
          <p:cNvSpPr txBox="1">
            <a:spLocks noChangeArrowheads="1"/>
          </p:cNvSpPr>
          <p:nvPr/>
        </p:nvSpPr>
        <p:spPr bwMode="auto">
          <a:xfrm>
            <a:off x="690809" y="1449925"/>
            <a:ext cx="8242300" cy="9325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27013" marR="0" lvl="0" indent="-227013" algn="l" defTabSz="914400" rtl="0" eaLnBrk="0" fontAlgn="base" latinLnBrk="0" hangingPunct="0">
              <a:lnSpc>
                <a:spcPct val="100000"/>
              </a:lnSpc>
              <a:spcBef>
                <a:spcPct val="20000"/>
              </a:spcBef>
              <a:spcAft>
                <a:spcPct val="0"/>
              </a:spcAft>
              <a:buClr>
                <a:schemeClr val="accent1"/>
              </a:buClr>
              <a:buSzTx/>
              <a:tabLst/>
              <a:defRPr/>
            </a:pPr>
            <a:r>
              <a:rPr kumimoji="0" lang="en-US" altLang="ja-JP" sz="1400" b="0" i="0" u="none" strike="noStrike" kern="0" cap="none" spc="0" normalizeH="0" noProof="0" dirty="0" smtClean="0">
                <a:ln>
                  <a:noFill/>
                </a:ln>
                <a:solidFill>
                  <a:schemeClr val="tx1"/>
                </a:solidFill>
                <a:effectLst/>
                <a:uLnTx/>
                <a:uFillTx/>
                <a:latin typeface="+mn-lt"/>
                <a:ea typeface="+mn-ea"/>
                <a:cs typeface="+mn-cs"/>
              </a:rPr>
              <a:t>AWR</a:t>
            </a:r>
            <a:r>
              <a:rPr kumimoji="0" lang="ja-JP" altLang="en-US" sz="1400" b="0" i="0" u="none" strike="noStrike" kern="0" cap="none" spc="0" normalizeH="0" noProof="0" dirty="0" smtClean="0">
                <a:ln>
                  <a:noFill/>
                </a:ln>
                <a:solidFill>
                  <a:schemeClr val="tx1"/>
                </a:solidFill>
                <a:effectLst/>
                <a:uLnTx/>
                <a:uFillTx/>
                <a:latin typeface="+mn-lt"/>
                <a:ea typeface="+mn-ea"/>
                <a:cs typeface="+mn-cs"/>
              </a:rPr>
              <a:t>は</a:t>
            </a:r>
            <a:r>
              <a:rPr kumimoji="0" lang="en-US" altLang="ja-JP" sz="1400" b="0" i="0" u="none" strike="noStrike" kern="0" cap="none" spc="0" normalizeH="0" noProof="0" dirty="0" err="1" smtClean="0">
                <a:ln>
                  <a:noFill/>
                </a:ln>
                <a:solidFill>
                  <a:schemeClr val="tx1"/>
                </a:solidFill>
                <a:effectLst/>
                <a:uLnTx/>
                <a:uFillTx/>
                <a:latin typeface="+mn-lt"/>
                <a:ea typeface="+mn-ea"/>
                <a:cs typeface="+mn-cs"/>
              </a:rPr>
              <a:t>Statspack</a:t>
            </a:r>
            <a:r>
              <a:rPr kumimoji="0" lang="ja-JP" altLang="en-US" sz="1400" b="0" i="0" u="none" strike="noStrike" kern="0" cap="none" spc="0" normalizeH="0" noProof="0" dirty="0" smtClean="0">
                <a:ln>
                  <a:noFill/>
                </a:ln>
                <a:solidFill>
                  <a:schemeClr val="tx1"/>
                </a:solidFill>
                <a:effectLst/>
                <a:uLnTx/>
                <a:uFillTx/>
                <a:latin typeface="+mn-lt"/>
                <a:ea typeface="+mn-ea"/>
                <a:cs typeface="+mn-cs"/>
              </a:rPr>
              <a:t>を</a:t>
            </a:r>
            <a:r>
              <a:rPr kumimoji="0" lang="ja-JP" altLang="en-US" sz="1400" b="0" i="0" u="none" strike="noStrike" kern="0" cap="none" spc="0" normalizeH="0" noProof="0" dirty="0" smtClean="0">
                <a:ln>
                  <a:noFill/>
                </a:ln>
                <a:solidFill>
                  <a:schemeClr val="accent1"/>
                </a:solidFill>
                <a:effectLst/>
                <a:uLnTx/>
                <a:uFillTx/>
                <a:latin typeface="+mn-lt"/>
                <a:ea typeface="+mn-ea"/>
                <a:cs typeface="+mn-cs"/>
              </a:rPr>
              <a:t>進化させた機能</a:t>
            </a:r>
            <a:endParaRPr kumimoji="0" lang="en-US" altLang="ja-JP" sz="1400" b="0" i="0" u="none" strike="noStrike" kern="0" cap="none" spc="0" normalizeH="0" noProof="0" dirty="0" smtClean="0">
              <a:ln>
                <a:noFill/>
              </a:ln>
              <a:solidFill>
                <a:schemeClr val="accent1"/>
              </a:solidFill>
              <a:effectLst/>
              <a:uLnTx/>
              <a:uFillTx/>
              <a:latin typeface="+mn-lt"/>
              <a:ea typeface="+mn-ea"/>
              <a:cs typeface="+mn-cs"/>
            </a:endParaRPr>
          </a:p>
          <a:p>
            <a:pPr marL="227013" marR="0" lvl="0" indent="-227013" algn="l" defTabSz="914400" rtl="0" eaLnBrk="0" fontAlgn="base" latinLnBrk="0" hangingPunct="0">
              <a:lnSpc>
                <a:spcPct val="100000"/>
              </a:lnSpc>
              <a:spcBef>
                <a:spcPct val="20000"/>
              </a:spcBef>
              <a:spcAft>
                <a:spcPct val="0"/>
              </a:spcAft>
              <a:buClr>
                <a:schemeClr val="accent1"/>
              </a:buClr>
              <a:buSzTx/>
              <a:buFont typeface="Arial" pitchFamily="34" charset="0"/>
              <a:buChar char="•"/>
              <a:tabLst/>
              <a:defRPr/>
            </a:pPr>
            <a:r>
              <a:rPr kumimoji="0" lang="en-US" altLang="ja-JP" sz="1400" b="0" i="0" u="none" strike="noStrike" kern="0" cap="none" spc="0" normalizeH="0" noProof="0" dirty="0" err="1" smtClean="0">
                <a:ln>
                  <a:noFill/>
                </a:ln>
                <a:solidFill>
                  <a:schemeClr val="tx1"/>
                </a:solidFill>
                <a:effectLst/>
                <a:uLnTx/>
                <a:uFillTx/>
                <a:latin typeface="+mn-lt"/>
                <a:ea typeface="+mn-ea"/>
                <a:cs typeface="+mn-cs"/>
              </a:rPr>
              <a:t>Statspack</a:t>
            </a:r>
            <a:r>
              <a:rPr kumimoji="0" lang="ja-JP" altLang="en-US" sz="1400" b="0" i="0" u="none" strike="noStrike" kern="0" cap="none" spc="0" normalizeH="0" noProof="0" dirty="0" smtClean="0">
                <a:ln>
                  <a:noFill/>
                </a:ln>
                <a:solidFill>
                  <a:schemeClr val="tx1"/>
                </a:solidFill>
                <a:effectLst/>
                <a:uLnTx/>
                <a:uFillTx/>
                <a:latin typeface="+mn-lt"/>
                <a:ea typeface="+mn-ea"/>
                <a:cs typeface="+mn-cs"/>
              </a:rPr>
              <a:t>と同様に各種レポートを作成するが</a:t>
            </a:r>
            <a:r>
              <a:rPr kumimoji="0" lang="ja-JP" altLang="en-US" sz="1400" b="0" i="0" u="none" strike="noStrike" kern="0" cap="none" spc="0" normalizeH="0" noProof="0" dirty="0" smtClean="0">
                <a:ln>
                  <a:noFill/>
                </a:ln>
                <a:solidFill>
                  <a:schemeClr val="accent1"/>
                </a:solidFill>
                <a:effectLst/>
                <a:uLnTx/>
                <a:uFillTx/>
                <a:latin typeface="+mn-lt"/>
                <a:ea typeface="+mn-ea"/>
                <a:cs typeface="+mn-cs"/>
              </a:rPr>
              <a:t>低負荷で種類も多く見やすい</a:t>
            </a:r>
          </a:p>
          <a:p>
            <a:pPr marL="227013" marR="0" lvl="0" indent="-227013" algn="l" defTabSz="914400" rtl="0" eaLnBrk="0" fontAlgn="base" latinLnBrk="0" hangingPunct="0">
              <a:lnSpc>
                <a:spcPct val="100000"/>
              </a:lnSpc>
              <a:spcBef>
                <a:spcPct val="20000"/>
              </a:spcBef>
              <a:spcAft>
                <a:spcPct val="0"/>
              </a:spcAft>
              <a:buClr>
                <a:schemeClr val="accent1"/>
              </a:buClr>
              <a:buSzTx/>
              <a:buFont typeface="Arial" pitchFamily="34" charset="0"/>
              <a:buChar char="•"/>
              <a:tabLst/>
              <a:defRPr/>
            </a:pPr>
            <a:r>
              <a:rPr kumimoji="0" lang="en-US" altLang="ja-JP" sz="1400" b="0" i="0" u="none" strike="noStrike" kern="0" cap="none" spc="0" normalizeH="0" noProof="0" dirty="0" smtClean="0">
                <a:ln>
                  <a:noFill/>
                </a:ln>
                <a:solidFill>
                  <a:schemeClr val="tx1"/>
                </a:solidFill>
                <a:effectLst/>
                <a:uLnTx/>
                <a:uFillTx/>
                <a:latin typeface="+mn-lt"/>
                <a:ea typeface="+mn-ea"/>
                <a:cs typeface="+mn-cs"/>
              </a:rPr>
              <a:t>Enterprise Manager(EM)</a:t>
            </a:r>
            <a:r>
              <a:rPr kumimoji="0" lang="ja-JP" altLang="en-US" sz="1400" b="0" i="0" u="none" strike="noStrike" kern="0" cap="none" spc="0" normalizeH="0" noProof="0" dirty="0" smtClean="0">
                <a:ln>
                  <a:noFill/>
                </a:ln>
                <a:solidFill>
                  <a:schemeClr val="tx1"/>
                </a:solidFill>
                <a:effectLst/>
                <a:uLnTx/>
                <a:uFillTx/>
                <a:latin typeface="+mn-lt"/>
                <a:ea typeface="+mn-ea"/>
                <a:cs typeface="+mn-cs"/>
              </a:rPr>
              <a:t>を使って</a:t>
            </a:r>
            <a:r>
              <a:rPr kumimoji="0" lang="ja-JP" altLang="en-US" sz="1400" b="0" i="0" u="none" strike="noStrike" kern="0" cap="none" spc="0" normalizeH="0" noProof="0" dirty="0" smtClean="0">
                <a:ln>
                  <a:noFill/>
                </a:ln>
                <a:solidFill>
                  <a:schemeClr val="accent1"/>
                </a:solidFill>
                <a:effectLst/>
                <a:uLnTx/>
                <a:uFillTx/>
                <a:latin typeface="+mn-lt"/>
                <a:ea typeface="+mn-ea"/>
                <a:cs typeface="+mn-cs"/>
              </a:rPr>
              <a:t>設定内容の変更や確認が操作できる　</a:t>
            </a:r>
            <a:endParaRPr kumimoji="0" lang="ja-JP" altLang="en-US" sz="1400" b="0" i="0" u="none" strike="noStrike" kern="0" cap="none" spc="0" normalizeH="0" noProof="0" dirty="0" smtClean="0">
              <a:ln>
                <a:noFill/>
              </a:ln>
              <a:solidFill>
                <a:schemeClr val="tx1"/>
              </a:solidFill>
              <a:effectLst/>
              <a:uLnTx/>
              <a:uFillTx/>
              <a:latin typeface="+mn-lt"/>
              <a:ea typeface="+mn-ea"/>
              <a:cs typeface="+mn-cs"/>
            </a:endParaRPr>
          </a:p>
          <a:p>
            <a:pPr marL="227013" marR="0" lvl="0" indent="-227013" algn="l" defTabSz="914400" rtl="0" eaLnBrk="0" fontAlgn="base" latinLnBrk="0" hangingPunct="0">
              <a:lnSpc>
                <a:spcPct val="100000"/>
              </a:lnSpc>
              <a:spcBef>
                <a:spcPct val="20000"/>
              </a:spcBef>
              <a:spcAft>
                <a:spcPct val="0"/>
              </a:spcAft>
              <a:buClr>
                <a:schemeClr val="accent1"/>
              </a:buClr>
              <a:buSzTx/>
              <a:buFont typeface="Arial" pitchFamily="34" charset="0"/>
              <a:buChar char="•"/>
              <a:tabLst/>
              <a:defRPr/>
            </a:pPr>
            <a:r>
              <a:rPr kumimoji="0" lang="en-US" altLang="ja-JP" sz="1400" b="0" i="0" u="none" strike="noStrike" kern="0" cap="none" spc="0" normalizeH="0" noProof="0" dirty="0" smtClean="0">
                <a:ln>
                  <a:noFill/>
                </a:ln>
                <a:solidFill>
                  <a:schemeClr val="accent1"/>
                </a:solidFill>
                <a:effectLst/>
                <a:uLnTx/>
                <a:uFillTx/>
                <a:latin typeface="+mn-lt"/>
                <a:ea typeface="+mn-ea"/>
                <a:cs typeface="+mn-cs"/>
              </a:rPr>
              <a:t>ADDM</a:t>
            </a:r>
            <a:r>
              <a:rPr kumimoji="0" lang="ja-JP" altLang="en-US" sz="1400" b="0" i="0" u="none" strike="noStrike" kern="0" cap="none" spc="0" normalizeH="0" noProof="0" dirty="0" smtClean="0">
                <a:ln>
                  <a:noFill/>
                </a:ln>
                <a:solidFill>
                  <a:schemeClr val="accent1"/>
                </a:solidFill>
                <a:effectLst/>
                <a:uLnTx/>
                <a:uFillTx/>
                <a:latin typeface="+mn-lt"/>
                <a:ea typeface="+mn-ea"/>
                <a:cs typeface="+mn-cs"/>
              </a:rPr>
              <a:t>による自動パフォーマンス監視 / 診断が可能</a:t>
            </a:r>
            <a:endParaRPr kumimoji="0" lang="ja-JP" altLang="en-US" sz="1400" b="0" i="0" u="none" strike="noStrike" kern="0" cap="none" spc="0" normalizeH="0" noProof="0" dirty="0" smtClean="0">
              <a:ln>
                <a:noFill/>
              </a:ln>
              <a:solidFill>
                <a:schemeClr val="tx1"/>
              </a:solidFill>
              <a:effectLst/>
              <a:uLnTx/>
              <a:uFillTx/>
              <a:latin typeface="+mn-lt"/>
              <a:ea typeface="+mn-ea"/>
              <a:cs typeface="+mn-cs"/>
            </a:endParaRPr>
          </a:p>
          <a:p>
            <a:pPr marL="569913" marR="0" lvl="1" indent="-228600" algn="l" defTabSz="914400" rtl="0" eaLnBrk="0" fontAlgn="base" latinLnBrk="0" hangingPunct="0">
              <a:lnSpc>
                <a:spcPct val="100000"/>
              </a:lnSpc>
              <a:spcBef>
                <a:spcPct val="20000"/>
              </a:spcBef>
              <a:spcAft>
                <a:spcPct val="0"/>
              </a:spcAft>
              <a:buClr>
                <a:schemeClr val="accent1"/>
              </a:buClr>
              <a:buSzTx/>
              <a:buFont typeface="Arial" pitchFamily="34" charset="0"/>
              <a:buChar char="•"/>
              <a:tabLst/>
              <a:defRPr/>
            </a:pPr>
            <a:endParaRPr kumimoji="0" lang="ja-JP" altLang="en-US" sz="1400" b="0" i="0" u="none" strike="noStrike" kern="0" cap="none" spc="0" normalizeH="0" noProof="0" dirty="0">
              <a:ln>
                <a:noFill/>
              </a:ln>
              <a:solidFill>
                <a:schemeClr val="tx1"/>
              </a:solidFill>
              <a:effectLst/>
              <a:uLnTx/>
              <a:uFillTx/>
              <a:latin typeface="+mn-lt"/>
              <a:ea typeface="+mn-ea"/>
            </a:endParaRPr>
          </a:p>
        </p:txBody>
      </p:sp>
      <p:sp>
        <p:nvSpPr>
          <p:cNvPr id="9" name="Rectangle 8"/>
          <p:cNvSpPr>
            <a:spLocks noChangeArrowheads="1"/>
          </p:cNvSpPr>
          <p:nvPr/>
        </p:nvSpPr>
        <p:spPr bwMode="auto">
          <a:xfrm>
            <a:off x="673824" y="1035586"/>
            <a:ext cx="5495622" cy="318407"/>
          </a:xfrm>
          <a:prstGeom prst="rect">
            <a:avLst/>
          </a:prstGeom>
          <a:noFill/>
          <a:ln w="25400">
            <a:solidFill>
              <a:schemeClr val="accent1"/>
            </a:solidFill>
            <a:miter lim="800000"/>
            <a:headEnd/>
            <a:tailEnd/>
          </a:ln>
          <a:effectLst/>
        </p:spPr>
        <p:txBody>
          <a:bodyPr wrap="none" anchor="ctr" anchorCtr="1"/>
          <a:lstStyle/>
          <a:p>
            <a:pPr algn="ctr">
              <a:buFontTx/>
              <a:buNone/>
            </a:pPr>
            <a:r>
              <a:rPr lang="en-US" altLang="ja-JP" sz="1400" dirty="0">
                <a:latin typeface="+mn-lt"/>
                <a:ea typeface="+mn-ea"/>
              </a:rPr>
              <a:t>Oracle </a:t>
            </a:r>
            <a:r>
              <a:rPr lang="ja-JP" altLang="en-US" sz="1400" dirty="0">
                <a:latin typeface="+mn-lt"/>
                <a:ea typeface="+mn-ea"/>
              </a:rPr>
              <a:t>10</a:t>
            </a:r>
            <a:r>
              <a:rPr lang="en-US" altLang="ja-JP" sz="1400" dirty="0">
                <a:latin typeface="+mn-lt"/>
                <a:ea typeface="+mn-ea"/>
              </a:rPr>
              <a:t>g</a:t>
            </a:r>
            <a:r>
              <a:rPr lang="ja-JP" altLang="en-US" sz="1400" dirty="0">
                <a:latin typeface="+mn-lt"/>
                <a:ea typeface="+mn-ea"/>
              </a:rPr>
              <a:t>から</a:t>
            </a:r>
            <a:r>
              <a:rPr lang="en-US" altLang="ja-JP" sz="1400" dirty="0">
                <a:latin typeface="+mn-lt"/>
                <a:ea typeface="+mn-ea"/>
              </a:rPr>
              <a:t>DB</a:t>
            </a:r>
            <a:r>
              <a:rPr lang="ja-JP" altLang="en-US" sz="1400" dirty="0">
                <a:latin typeface="+mn-lt"/>
                <a:ea typeface="+mn-ea"/>
              </a:rPr>
              <a:t>内部の統計情報（スナップショット）を自動取得</a:t>
            </a:r>
          </a:p>
        </p:txBody>
      </p:sp>
      <p:grpSp>
        <p:nvGrpSpPr>
          <p:cNvPr id="53" name="グループ化 52"/>
          <p:cNvGrpSpPr>
            <a:grpSpLocks noChangeAspect="1"/>
          </p:cNvGrpSpPr>
          <p:nvPr/>
        </p:nvGrpSpPr>
        <p:grpSpPr>
          <a:xfrm>
            <a:off x="968374" y="2467425"/>
            <a:ext cx="7013733" cy="2064544"/>
            <a:chOff x="636011" y="3479511"/>
            <a:chExt cx="7793037" cy="2293938"/>
          </a:xfrm>
        </p:grpSpPr>
        <p:pic>
          <p:nvPicPr>
            <p:cNvPr id="54" name="Picture 9" descr="D:\Working\J_Francois\01_08_03_FINAL\FROM_BARB\LG_datastack.gif"/>
            <p:cNvPicPr>
              <a:picLocks noChangeAspect="1" noChangeArrowheads="1"/>
            </p:cNvPicPr>
            <p:nvPr/>
          </p:nvPicPr>
          <p:blipFill>
            <a:blip r:embed="rId4"/>
            <a:srcRect/>
            <a:stretch>
              <a:fillRect/>
            </a:stretch>
          </p:blipFill>
          <p:spPr bwMode="auto">
            <a:xfrm>
              <a:off x="4595236" y="3743036"/>
              <a:ext cx="1647825" cy="1651000"/>
            </a:xfrm>
            <a:prstGeom prst="rect">
              <a:avLst/>
            </a:prstGeom>
            <a:noFill/>
            <a:ln w="9525">
              <a:noFill/>
              <a:miter lim="800000"/>
              <a:headEnd/>
              <a:tailEnd/>
            </a:ln>
            <a:effectLst/>
          </p:spPr>
        </p:pic>
        <p:sp>
          <p:nvSpPr>
            <p:cNvPr id="55" name="AutoShape 10"/>
            <p:cNvSpPr>
              <a:spLocks noChangeArrowheads="1"/>
            </p:cNvSpPr>
            <p:nvPr/>
          </p:nvSpPr>
          <p:spPr bwMode="auto">
            <a:xfrm>
              <a:off x="4712711" y="5349586"/>
              <a:ext cx="1484312" cy="347329"/>
            </a:xfrm>
            <a:prstGeom prst="roundRect">
              <a:avLst>
                <a:gd name="adj" fmla="val 16667"/>
              </a:avLst>
            </a:prstGeom>
            <a:noFill/>
            <a:ln w="12700">
              <a:noFill/>
              <a:round/>
              <a:headEnd type="none" w="sm" len="sm"/>
              <a:tailEnd type="none" w="sm" len="sm"/>
            </a:ln>
            <a:effectLst/>
          </p:spPr>
          <p:txBody>
            <a:bodyPr>
              <a:spAutoFit/>
            </a:bodyPr>
            <a:lstStyle/>
            <a:p>
              <a:pPr algn="ctr" defTabSz="762000">
                <a:lnSpc>
                  <a:spcPct val="90000"/>
                </a:lnSpc>
                <a:spcBef>
                  <a:spcPct val="0"/>
                </a:spcBef>
                <a:buClrTx/>
                <a:buFontTx/>
                <a:buNone/>
              </a:pPr>
              <a:r>
                <a:rPr kumimoji="1" lang="en-US" altLang="ja-JP" sz="1600" dirty="0">
                  <a:latin typeface="+mn-lt"/>
                  <a:ea typeface="+mn-ea"/>
                </a:rPr>
                <a:t>AWR</a:t>
              </a:r>
            </a:p>
          </p:txBody>
        </p:sp>
        <p:sp>
          <p:nvSpPr>
            <p:cNvPr id="56" name="AutoShape 11"/>
            <p:cNvSpPr>
              <a:spLocks noChangeArrowheads="1"/>
            </p:cNvSpPr>
            <p:nvPr/>
          </p:nvSpPr>
          <p:spPr bwMode="auto">
            <a:xfrm>
              <a:off x="4829112" y="3906358"/>
              <a:ext cx="1228725" cy="227012"/>
            </a:xfrm>
            <a:prstGeom prst="roundRect">
              <a:avLst>
                <a:gd name="adj" fmla="val 16667"/>
              </a:avLst>
            </a:prstGeom>
            <a:noFill/>
            <a:ln w="12700">
              <a:noFill/>
              <a:round/>
              <a:headEnd type="none" w="sm" len="sm"/>
              <a:tailEnd type="none" w="sm" len="sm"/>
            </a:ln>
            <a:effectLst/>
          </p:spPr>
          <p:txBody>
            <a:bodyPr wrap="none"/>
            <a:lstStyle/>
            <a:p>
              <a:pPr defTabSz="762000">
                <a:lnSpc>
                  <a:spcPct val="90000"/>
                </a:lnSpc>
                <a:spcBef>
                  <a:spcPct val="0"/>
                </a:spcBef>
                <a:buClrTx/>
                <a:buFontTx/>
                <a:buNone/>
              </a:pPr>
              <a:r>
                <a:rPr kumimoji="1" lang="ja-JP" altLang="en-US" sz="1200" dirty="0">
                  <a:latin typeface="+mn-ea"/>
                  <a:ea typeface="+mn-ea"/>
                </a:rPr>
                <a:t>スナップショット1</a:t>
              </a:r>
            </a:p>
          </p:txBody>
        </p:sp>
        <p:sp>
          <p:nvSpPr>
            <p:cNvPr id="57" name="AutoShape 12"/>
            <p:cNvSpPr>
              <a:spLocks noChangeArrowheads="1"/>
            </p:cNvSpPr>
            <p:nvPr/>
          </p:nvSpPr>
          <p:spPr bwMode="auto">
            <a:xfrm>
              <a:off x="4829112" y="4281008"/>
              <a:ext cx="1228725" cy="227012"/>
            </a:xfrm>
            <a:prstGeom prst="roundRect">
              <a:avLst>
                <a:gd name="adj" fmla="val 16667"/>
              </a:avLst>
            </a:prstGeom>
            <a:noFill/>
            <a:ln w="12700">
              <a:noFill/>
              <a:round/>
              <a:headEnd type="none" w="sm" len="sm"/>
              <a:tailEnd type="none" w="sm" len="sm"/>
            </a:ln>
            <a:effectLst/>
          </p:spPr>
          <p:txBody>
            <a:bodyPr wrap="none"/>
            <a:lstStyle/>
            <a:p>
              <a:pPr defTabSz="762000">
                <a:lnSpc>
                  <a:spcPct val="90000"/>
                </a:lnSpc>
                <a:spcBef>
                  <a:spcPct val="0"/>
                </a:spcBef>
                <a:buClrTx/>
                <a:buFontTx/>
                <a:buNone/>
              </a:pPr>
              <a:r>
                <a:rPr kumimoji="1" lang="ja-JP" altLang="en-US" sz="1200" dirty="0">
                  <a:latin typeface="+mn-ea"/>
                  <a:ea typeface="+mn-ea"/>
                </a:rPr>
                <a:t>スナップショット2</a:t>
              </a:r>
            </a:p>
          </p:txBody>
        </p:sp>
        <p:sp>
          <p:nvSpPr>
            <p:cNvPr id="58" name="AutoShape 13"/>
            <p:cNvSpPr>
              <a:spLocks noChangeArrowheads="1"/>
            </p:cNvSpPr>
            <p:nvPr/>
          </p:nvSpPr>
          <p:spPr bwMode="auto">
            <a:xfrm>
              <a:off x="4829112" y="4655658"/>
              <a:ext cx="1228725" cy="227012"/>
            </a:xfrm>
            <a:prstGeom prst="roundRect">
              <a:avLst>
                <a:gd name="adj" fmla="val 16667"/>
              </a:avLst>
            </a:prstGeom>
            <a:noFill/>
            <a:ln w="12700">
              <a:noFill/>
              <a:round/>
              <a:headEnd type="none" w="sm" len="sm"/>
              <a:tailEnd type="none" w="sm" len="sm"/>
            </a:ln>
            <a:effectLst/>
          </p:spPr>
          <p:txBody>
            <a:bodyPr wrap="none"/>
            <a:lstStyle/>
            <a:p>
              <a:pPr defTabSz="762000">
                <a:lnSpc>
                  <a:spcPct val="90000"/>
                </a:lnSpc>
                <a:spcBef>
                  <a:spcPct val="0"/>
                </a:spcBef>
                <a:buClrTx/>
                <a:buFontTx/>
                <a:buNone/>
              </a:pPr>
              <a:r>
                <a:rPr kumimoji="1" lang="ja-JP" altLang="en-US" sz="1200">
                  <a:latin typeface="+mn-ea"/>
                  <a:ea typeface="+mn-ea"/>
                </a:rPr>
                <a:t>スナップショット3</a:t>
              </a:r>
            </a:p>
          </p:txBody>
        </p:sp>
        <p:sp>
          <p:nvSpPr>
            <p:cNvPr id="59" name="AutoShape 14"/>
            <p:cNvSpPr>
              <a:spLocks noChangeArrowheads="1"/>
            </p:cNvSpPr>
            <p:nvPr/>
          </p:nvSpPr>
          <p:spPr bwMode="auto">
            <a:xfrm>
              <a:off x="4829112" y="5030308"/>
              <a:ext cx="1228725" cy="227012"/>
            </a:xfrm>
            <a:prstGeom prst="roundRect">
              <a:avLst>
                <a:gd name="adj" fmla="val 16667"/>
              </a:avLst>
            </a:prstGeom>
            <a:noFill/>
            <a:ln w="12700">
              <a:noFill/>
              <a:round/>
              <a:headEnd type="none" w="sm" len="sm"/>
              <a:tailEnd type="none" w="sm" len="sm"/>
            </a:ln>
            <a:effectLst/>
          </p:spPr>
          <p:txBody>
            <a:bodyPr wrap="none"/>
            <a:lstStyle/>
            <a:p>
              <a:pPr defTabSz="762000">
                <a:lnSpc>
                  <a:spcPct val="90000"/>
                </a:lnSpc>
                <a:spcBef>
                  <a:spcPct val="0"/>
                </a:spcBef>
                <a:buClrTx/>
                <a:buFontTx/>
                <a:buNone/>
              </a:pPr>
              <a:r>
                <a:rPr kumimoji="1" lang="ja-JP" altLang="en-US" sz="1200" dirty="0">
                  <a:latin typeface="+mn-ea"/>
                  <a:ea typeface="+mn-ea"/>
                </a:rPr>
                <a:t>スナップショット4</a:t>
              </a:r>
            </a:p>
          </p:txBody>
        </p:sp>
        <p:pic>
          <p:nvPicPr>
            <p:cNvPr id="60" name="Picture 15" descr="Documents: Clipboard, Checklist"/>
            <p:cNvPicPr>
              <a:picLocks noChangeAspect="1" noChangeArrowheads="1"/>
            </p:cNvPicPr>
            <p:nvPr/>
          </p:nvPicPr>
          <p:blipFill>
            <a:blip r:embed="rId5"/>
            <a:srcRect/>
            <a:stretch>
              <a:fillRect/>
            </a:stretch>
          </p:blipFill>
          <p:spPr bwMode="auto">
            <a:xfrm>
              <a:off x="7333673" y="3722399"/>
              <a:ext cx="1095375" cy="1692275"/>
            </a:xfrm>
            <a:prstGeom prst="rect">
              <a:avLst/>
            </a:prstGeom>
            <a:noFill/>
          </p:spPr>
        </p:pic>
        <p:sp>
          <p:nvSpPr>
            <p:cNvPr id="61" name="AutoShape 16"/>
            <p:cNvSpPr>
              <a:spLocks noChangeArrowheads="1"/>
            </p:cNvSpPr>
            <p:nvPr/>
          </p:nvSpPr>
          <p:spPr bwMode="auto">
            <a:xfrm>
              <a:off x="6520873" y="4405024"/>
              <a:ext cx="566738" cy="506412"/>
            </a:xfrm>
            <a:prstGeom prst="rightArrow">
              <a:avLst>
                <a:gd name="adj1" fmla="val 34796"/>
                <a:gd name="adj2" fmla="val 55485"/>
              </a:avLst>
            </a:prstGeom>
            <a:solidFill>
              <a:schemeClr val="accent1"/>
            </a:solidFill>
            <a:ln w="38100">
              <a:solidFill>
                <a:schemeClr val="accent1"/>
              </a:solidFill>
              <a:miter lim="800000"/>
              <a:headEnd/>
              <a:tailEnd/>
            </a:ln>
            <a:effectLst/>
          </p:spPr>
          <p:txBody>
            <a:bodyPr wrap="none" lIns="0" tIns="0" rIns="0" bIns="0" anchor="ctr"/>
            <a:lstStyle/>
            <a:p>
              <a:endParaRPr lang="ja-JP" altLang="en-US">
                <a:latin typeface="+mn-ea"/>
                <a:ea typeface="+mn-ea"/>
              </a:endParaRPr>
            </a:p>
          </p:txBody>
        </p:sp>
        <p:graphicFrame>
          <p:nvGraphicFramePr>
            <p:cNvPr id="62" name="Object 17"/>
            <p:cNvGraphicFramePr>
              <a:graphicFrameLocks noChangeAspect="1"/>
            </p:cNvGraphicFramePr>
            <p:nvPr/>
          </p:nvGraphicFramePr>
          <p:xfrm>
            <a:off x="805873" y="3479511"/>
            <a:ext cx="2327275" cy="1590675"/>
          </p:xfrm>
          <a:graphic>
            <a:graphicData uri="http://schemas.openxmlformats.org/presentationml/2006/ole">
              <p:oleObj spid="_x0000_s2053" name="ビットマップ イメージ" r:id="rId6" imgW="3742857" imgH="2266667" progId="PBrush">
                <p:embed/>
              </p:oleObj>
            </a:graphicData>
          </a:graphic>
        </p:graphicFrame>
        <p:pic>
          <p:nvPicPr>
            <p:cNvPr id="63" name="Picture 18" descr="D:\10iR1_SPOC\10iR1_Server_Manageability\eStudy\Space\coordinator.gif"/>
            <p:cNvPicPr>
              <a:picLocks noChangeAspect="1" noChangeArrowheads="1"/>
            </p:cNvPicPr>
            <p:nvPr/>
          </p:nvPicPr>
          <p:blipFill>
            <a:blip r:embed="rId7"/>
            <a:srcRect/>
            <a:stretch>
              <a:fillRect/>
            </a:stretch>
          </p:blipFill>
          <p:spPr bwMode="auto">
            <a:xfrm>
              <a:off x="2583873" y="4593936"/>
              <a:ext cx="1120775" cy="1163638"/>
            </a:xfrm>
            <a:prstGeom prst="rect">
              <a:avLst/>
            </a:prstGeom>
            <a:noFill/>
          </p:spPr>
        </p:pic>
        <p:sp>
          <p:nvSpPr>
            <p:cNvPr id="64" name="AutoShape 19"/>
            <p:cNvSpPr>
              <a:spLocks noChangeArrowheads="1"/>
            </p:cNvSpPr>
            <p:nvPr/>
          </p:nvSpPr>
          <p:spPr bwMode="auto">
            <a:xfrm>
              <a:off x="3823711" y="4355811"/>
              <a:ext cx="566737" cy="506413"/>
            </a:xfrm>
            <a:prstGeom prst="rightArrow">
              <a:avLst>
                <a:gd name="adj1" fmla="val 34796"/>
                <a:gd name="adj2" fmla="val 55485"/>
              </a:avLst>
            </a:prstGeom>
            <a:solidFill>
              <a:schemeClr val="accent1"/>
            </a:solidFill>
            <a:ln w="38100">
              <a:solidFill>
                <a:schemeClr val="accent1"/>
              </a:solidFill>
              <a:miter lim="800000"/>
              <a:headEnd/>
              <a:tailEnd/>
            </a:ln>
            <a:effectLst/>
          </p:spPr>
          <p:txBody>
            <a:bodyPr wrap="none" lIns="0" tIns="0" rIns="0" bIns="0" anchor="ctr"/>
            <a:lstStyle/>
            <a:p>
              <a:endParaRPr lang="ja-JP" altLang="en-US">
                <a:latin typeface="+mn-ea"/>
                <a:ea typeface="+mn-ea"/>
              </a:endParaRPr>
            </a:p>
          </p:txBody>
        </p:sp>
        <p:pic>
          <p:nvPicPr>
            <p:cNvPr id="65" name="Picture 20" descr="C:\Documents and Settings\kufujita\デスクトップ\11g化\ロゴ\O_EntManager_clr.gif"/>
            <p:cNvPicPr>
              <a:picLocks noChangeAspect="1" noChangeArrowheads="1"/>
            </p:cNvPicPr>
            <p:nvPr/>
          </p:nvPicPr>
          <p:blipFill>
            <a:blip r:embed="rId8"/>
            <a:srcRect/>
            <a:stretch>
              <a:fillRect/>
            </a:stretch>
          </p:blipFill>
          <p:spPr bwMode="auto">
            <a:xfrm>
              <a:off x="636011" y="5076536"/>
              <a:ext cx="1897062" cy="696913"/>
            </a:xfrm>
            <a:prstGeom prst="rect">
              <a:avLst/>
            </a:prstGeom>
            <a:noFill/>
          </p:spPr>
        </p:pic>
      </p:grpSp>
      <p:sp>
        <p:nvSpPr>
          <p:cNvPr id="19" name="スライド番号プレースホルダ 18"/>
          <p:cNvSpPr>
            <a:spLocks noGrp="1"/>
          </p:cNvSpPr>
          <p:nvPr>
            <p:ph type="sldNum" sz="quarter" idx="12"/>
          </p:nvPr>
        </p:nvSpPr>
        <p:spPr/>
        <p:txBody>
          <a:bodyPr/>
          <a:lstStyle/>
          <a:p>
            <a:pPr>
              <a:defRPr/>
            </a:pPr>
            <a:fld id="{47645EBB-67B3-46AB-AC82-6F9B6AD9EB81}" type="slidenum">
              <a:rPr lang="en-US" altLang="ja-JP" smtClean="0"/>
              <a:pPr>
                <a:defRPr/>
              </a:pPr>
              <a:t>89</a:t>
            </a:fld>
            <a:endParaRPr lang="ja-JP" altLang="en-US" dirty="0"/>
          </a:p>
        </p:txBody>
      </p:sp>
      <p:sp>
        <p:nvSpPr>
          <p:cNvPr id="20" name="フッター プレースホルダ 19"/>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ja-JP" altLang="en-US" dirty="0" smtClean="0"/>
              <a:t>スタート・ポイント</a:t>
            </a:r>
            <a:r>
              <a:rPr lang="en-US" altLang="ja-JP" dirty="0" smtClean="0"/>
              <a:t/>
            </a:r>
            <a:br>
              <a:rPr lang="en-US" altLang="ja-JP" dirty="0" smtClean="0"/>
            </a:br>
            <a:r>
              <a:rPr lang="en-US" altLang="ja-JP" sz="1600" dirty="0" smtClean="0"/>
              <a:t>-</a:t>
            </a:r>
            <a:r>
              <a:rPr lang="ja-JP" altLang="en-US" sz="1600" dirty="0" smtClean="0"/>
              <a:t> 初期化パラメータ </a:t>
            </a:r>
            <a:r>
              <a:rPr lang="en-US" altLang="ja-JP" sz="1600" dirty="0" smtClean="0"/>
              <a:t>-</a:t>
            </a:r>
          </a:p>
        </p:txBody>
      </p:sp>
      <p:sp>
        <p:nvSpPr>
          <p:cNvPr id="11" name="コンテンツ プレースホルダ 10"/>
          <p:cNvSpPr>
            <a:spLocks noGrp="1"/>
          </p:cNvSpPr>
          <p:nvPr>
            <p:ph idx="1"/>
          </p:nvPr>
        </p:nvSpPr>
        <p:spPr>
          <a:xfrm>
            <a:off x="4073236" y="1143001"/>
            <a:ext cx="4672296" cy="3314700"/>
          </a:xfrm>
        </p:spPr>
        <p:txBody>
          <a:bodyPr/>
          <a:lstStyle/>
          <a:p>
            <a:pPr>
              <a:buFont typeface="Arial" pitchFamily="34" charset="0"/>
              <a:buChar char="•"/>
            </a:pPr>
            <a:r>
              <a:rPr lang="ja-JP" altLang="en-US" sz="1800" dirty="0" smtClean="0"/>
              <a:t>主にパラレル処理を想定し、メモリ関連を調整</a:t>
            </a:r>
            <a:endParaRPr lang="en-US" altLang="ja-JP" sz="1800" dirty="0" smtClean="0"/>
          </a:p>
          <a:p>
            <a:pPr>
              <a:buFont typeface="Arial" pitchFamily="34" charset="0"/>
              <a:buChar char="•"/>
            </a:pPr>
            <a:r>
              <a:rPr lang="ja-JP" altLang="en-US" sz="1800" dirty="0" smtClean="0"/>
              <a:t>リソース状況や実行結果を見ながら微調整</a:t>
            </a:r>
          </a:p>
          <a:p>
            <a:pPr>
              <a:buNone/>
            </a:pPr>
            <a:endParaRPr lang="ja-JP" altLang="en-US" sz="1800" dirty="0" smtClean="0"/>
          </a:p>
          <a:p>
            <a:r>
              <a:rPr lang="ja-JP" altLang="en-US" sz="1800" dirty="0" smtClean="0"/>
              <a:t>実システムでの</a:t>
            </a:r>
            <a:r>
              <a:rPr lang="en-US" altLang="ja-JP" sz="1800" dirty="0" err="1" smtClean="0"/>
              <a:t>Exadata</a:t>
            </a:r>
            <a:r>
              <a:rPr lang="ja-JP" altLang="en-US" sz="1800" dirty="0" smtClean="0"/>
              <a:t>推奨パラメーター設計詳細は</a:t>
            </a:r>
            <a:r>
              <a:rPr lang="en-US" altLang="ja-JP" sz="1800" dirty="0" smtClean="0"/>
              <a:t>MOS Note</a:t>
            </a:r>
            <a:r>
              <a:rPr lang="ja-JP" altLang="en-US" sz="1800" dirty="0" smtClean="0"/>
              <a:t>の</a:t>
            </a:r>
            <a:r>
              <a:rPr lang="en-US" altLang="ja-JP" sz="1800" dirty="0" smtClean="0"/>
              <a:t>Best Practice</a:t>
            </a:r>
            <a:r>
              <a:rPr lang="ja-JP" altLang="en-US" sz="1800" dirty="0" smtClean="0"/>
              <a:t>を参照</a:t>
            </a:r>
          </a:p>
          <a:p>
            <a:pPr lvl="1"/>
            <a:r>
              <a:rPr lang="en-US" altLang="ja-JP" sz="1500" dirty="0" smtClean="0"/>
              <a:t>Oracle Sun Database Machine Setup/Configuration Best Practices (Doc ID 1274318.1)</a:t>
            </a:r>
          </a:p>
          <a:p>
            <a:endParaRPr lang="en-US" altLang="ja-JP" sz="1800" dirty="0" smtClean="0"/>
          </a:p>
          <a:p>
            <a:endParaRPr lang="ja-JP" altLang="en-US" sz="1800" dirty="0" smtClean="0"/>
          </a:p>
          <a:p>
            <a:endParaRPr lang="ja-JP" altLang="en-US" sz="1800" dirty="0"/>
          </a:p>
        </p:txBody>
      </p:sp>
      <p:sp>
        <p:nvSpPr>
          <p:cNvPr id="16" name="角丸四角形 15"/>
          <p:cNvSpPr/>
          <p:nvPr/>
        </p:nvSpPr>
        <p:spPr bwMode="auto">
          <a:xfrm>
            <a:off x="526483" y="1347541"/>
            <a:ext cx="3332595" cy="3248523"/>
          </a:xfrm>
          <a:prstGeom prst="roundRect">
            <a:avLst>
              <a:gd name="adj" fmla="val 7247"/>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2075" tIns="46038" rIns="92075" bIns="46038" numCol="1" rtlCol="0" anchor="t" anchorCtr="0" compatLnSpc="1">
            <a:prstTxWarp prst="textNoShape">
              <a:avLst/>
            </a:prstTxWarp>
            <a:noAutofit/>
          </a:bodyPr>
          <a:lstStyle/>
          <a:p>
            <a:pPr marL="119063" indent="-119063" algn="l"/>
            <a:r>
              <a:rPr lang="en-US" altLang="ja-JP" sz="1200" dirty="0" smtClean="0">
                <a:solidFill>
                  <a:schemeClr val="tx1"/>
                </a:solidFill>
                <a:latin typeface="Arial" pitchFamily="-111" charset="0"/>
              </a:rPr>
              <a:t> compatible=11.2.0.4.0</a:t>
            </a:r>
          </a:p>
          <a:p>
            <a:pPr marL="119063" indent="-119063" algn="l"/>
            <a:r>
              <a:rPr lang="en-US" altLang="ja-JP" sz="1200" dirty="0" err="1" smtClean="0">
                <a:solidFill>
                  <a:schemeClr val="tx1"/>
                </a:solidFill>
                <a:latin typeface="Arial" pitchFamily="-111" charset="0"/>
              </a:rPr>
              <a:t>parallel_threads_per_cpu</a:t>
            </a:r>
            <a:r>
              <a:rPr lang="en-US" altLang="ja-JP" sz="1200" dirty="0" smtClean="0">
                <a:solidFill>
                  <a:schemeClr val="tx1"/>
                </a:solidFill>
                <a:latin typeface="Arial" pitchFamily="-111" charset="0"/>
              </a:rPr>
              <a:t>=1</a:t>
            </a:r>
          </a:p>
          <a:p>
            <a:pPr marL="119063" indent="-119063" algn="l"/>
            <a:r>
              <a:rPr lang="en-US" altLang="ja-JP" sz="1200" dirty="0" err="1" smtClean="0">
                <a:solidFill>
                  <a:schemeClr val="tx1"/>
                </a:solidFill>
                <a:latin typeface="Arial" pitchFamily="-111" charset="0"/>
              </a:rPr>
              <a:t>sga_target</a:t>
            </a:r>
            <a:r>
              <a:rPr lang="en-US" altLang="ja-JP" sz="1200" dirty="0" smtClean="0">
                <a:solidFill>
                  <a:schemeClr val="tx1"/>
                </a:solidFill>
                <a:latin typeface="Arial" pitchFamily="-111" charset="0"/>
              </a:rPr>
              <a:t>=‘16G’</a:t>
            </a:r>
          </a:p>
          <a:p>
            <a:pPr marL="119063" indent="-119063" algn="l"/>
            <a:r>
              <a:rPr lang="en-US" altLang="ja-JP" sz="1200" dirty="0" err="1" smtClean="0">
                <a:solidFill>
                  <a:schemeClr val="tx1"/>
                </a:solidFill>
                <a:latin typeface="Arial" pitchFamily="-111" charset="0"/>
              </a:rPr>
              <a:t>pga_aggregate_target</a:t>
            </a:r>
            <a:r>
              <a:rPr lang="en-US" altLang="ja-JP" sz="1200" dirty="0" smtClean="0">
                <a:solidFill>
                  <a:schemeClr val="tx1"/>
                </a:solidFill>
                <a:latin typeface="Arial" pitchFamily="-111" charset="0"/>
              </a:rPr>
              <a:t>='16G‘</a:t>
            </a:r>
          </a:p>
          <a:p>
            <a:pPr marL="119063" indent="-119063" algn="l"/>
            <a:r>
              <a:rPr lang="en-US" altLang="ja-JP" sz="1200" dirty="0" err="1" smtClean="0">
                <a:solidFill>
                  <a:schemeClr val="tx1"/>
                </a:solidFill>
                <a:latin typeface="Arial" pitchFamily="-111" charset="0"/>
              </a:rPr>
              <a:t>parallel_adaptive_multi_user</a:t>
            </a:r>
            <a:r>
              <a:rPr lang="en-US" altLang="ja-JP" sz="1200" dirty="0" smtClean="0">
                <a:solidFill>
                  <a:schemeClr val="tx1"/>
                </a:solidFill>
                <a:latin typeface="Arial" pitchFamily="-111" charset="0"/>
              </a:rPr>
              <a:t>=false</a:t>
            </a:r>
          </a:p>
          <a:p>
            <a:pPr marL="119063" indent="-119063" algn="l"/>
            <a:r>
              <a:rPr lang="en-US" altLang="ja-JP" sz="1200" dirty="0" err="1" smtClean="0">
                <a:solidFill>
                  <a:schemeClr val="tx1"/>
                </a:solidFill>
                <a:latin typeface="Arial" pitchFamily="-111" charset="0"/>
              </a:rPr>
              <a:t>parallel_max_servers</a:t>
            </a:r>
            <a:r>
              <a:rPr lang="en-US" altLang="ja-JP" sz="1200" dirty="0" smtClean="0">
                <a:solidFill>
                  <a:schemeClr val="tx1"/>
                </a:solidFill>
                <a:latin typeface="Arial" pitchFamily="-111" charset="0"/>
              </a:rPr>
              <a:t>=240</a:t>
            </a:r>
          </a:p>
          <a:p>
            <a:pPr marL="119063" indent="-119063" algn="l"/>
            <a:r>
              <a:rPr lang="en-US" altLang="ja-JP" sz="1200" dirty="0" err="1" smtClean="0">
                <a:solidFill>
                  <a:schemeClr val="tx1"/>
                </a:solidFill>
                <a:latin typeface="Arial" pitchFamily="-111" charset="0"/>
              </a:rPr>
              <a:t>parallel_min_servers</a:t>
            </a:r>
            <a:r>
              <a:rPr lang="en-US" altLang="ja-JP" sz="1200" dirty="0" smtClean="0">
                <a:solidFill>
                  <a:schemeClr val="tx1"/>
                </a:solidFill>
                <a:latin typeface="Arial" pitchFamily="-111" charset="0"/>
              </a:rPr>
              <a:t>=96</a:t>
            </a:r>
          </a:p>
          <a:p>
            <a:pPr marL="119063" indent="-119063" algn="l"/>
            <a:r>
              <a:rPr lang="en-US" altLang="ja-JP" sz="1200" dirty="0" err="1" smtClean="0">
                <a:solidFill>
                  <a:schemeClr val="tx1"/>
                </a:solidFill>
                <a:latin typeface="Arial" pitchFamily="-111" charset="0"/>
              </a:rPr>
              <a:t>parallel_servers_target</a:t>
            </a:r>
            <a:r>
              <a:rPr lang="en-US" altLang="ja-JP" sz="1200" dirty="0" smtClean="0">
                <a:solidFill>
                  <a:schemeClr val="tx1"/>
                </a:solidFill>
                <a:latin typeface="Arial" pitchFamily="-111" charset="0"/>
              </a:rPr>
              <a:t> =128</a:t>
            </a:r>
          </a:p>
          <a:p>
            <a:pPr marL="119063" indent="-119063" algn="l"/>
            <a:r>
              <a:rPr lang="en-US" altLang="ja-JP" sz="1200" dirty="0" err="1" smtClean="0">
                <a:solidFill>
                  <a:schemeClr val="tx1"/>
                </a:solidFill>
                <a:latin typeface="Arial" pitchFamily="-111" charset="0"/>
              </a:rPr>
              <a:t>star_transformation_enabled</a:t>
            </a:r>
            <a:r>
              <a:rPr lang="en-US" altLang="ja-JP" sz="1200" dirty="0" smtClean="0">
                <a:solidFill>
                  <a:schemeClr val="tx1"/>
                </a:solidFill>
                <a:latin typeface="Arial" pitchFamily="-111" charset="0"/>
              </a:rPr>
              <a:t>=true</a:t>
            </a:r>
          </a:p>
          <a:p>
            <a:pPr marL="119063" indent="-119063" algn="l"/>
            <a:r>
              <a:rPr lang="en-US" altLang="ja-JP" sz="1200" dirty="0" err="1" smtClean="0">
                <a:solidFill>
                  <a:schemeClr val="tx1"/>
                </a:solidFill>
                <a:latin typeface="Arial" pitchFamily="-111" charset="0"/>
              </a:rPr>
              <a:t>parallel_execution_message_size</a:t>
            </a:r>
            <a:r>
              <a:rPr lang="en-US" altLang="ja-JP" sz="1200" dirty="0" smtClean="0">
                <a:solidFill>
                  <a:schemeClr val="tx1"/>
                </a:solidFill>
                <a:latin typeface="Arial" pitchFamily="-111" charset="0"/>
              </a:rPr>
              <a:t>=16384</a:t>
            </a:r>
          </a:p>
          <a:p>
            <a:pPr marL="119063" indent="-119063" algn="l"/>
            <a:r>
              <a:rPr lang="en-US" altLang="ja-JP" sz="1200" dirty="0" smtClean="0">
                <a:solidFill>
                  <a:schemeClr val="tx1"/>
                </a:solidFill>
                <a:latin typeface="Arial" pitchFamily="-111" charset="0"/>
              </a:rPr>
              <a:t>processes=1024</a:t>
            </a:r>
          </a:p>
          <a:p>
            <a:pPr marL="119063" indent="-119063" algn="l"/>
            <a:r>
              <a:rPr lang="en-US" altLang="ja-JP" sz="1200" dirty="0" err="1" smtClean="0"/>
              <a:t>log_buffer</a:t>
            </a:r>
            <a:r>
              <a:rPr lang="en-US" altLang="ja-JP" sz="1200" dirty="0" smtClean="0"/>
              <a:t> : 134217728</a:t>
            </a:r>
            <a:endParaRPr lang="en-US" altLang="ja-JP" sz="1200" dirty="0" smtClean="0">
              <a:solidFill>
                <a:schemeClr val="tx1"/>
              </a:solidFill>
              <a:latin typeface="Arial" pitchFamily="-111" charset="0"/>
            </a:endParaRPr>
          </a:p>
        </p:txBody>
      </p:sp>
      <p:sp>
        <p:nvSpPr>
          <p:cNvPr id="7" name="角丸四角形 6"/>
          <p:cNvSpPr/>
          <p:nvPr/>
        </p:nvSpPr>
        <p:spPr>
          <a:xfrm rot="20198652">
            <a:off x="7488914" y="371805"/>
            <a:ext cx="1577591" cy="3114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smtClean="0"/>
              <a:t>経験値より</a:t>
            </a:r>
            <a:endParaRPr kumimoji="1" lang="ja-JP" altLang="en-US" sz="1800" dirty="0"/>
          </a:p>
        </p:txBody>
      </p:sp>
      <p:sp>
        <p:nvSpPr>
          <p:cNvPr id="6" name="テキスト ボックス 5"/>
          <p:cNvSpPr txBox="1"/>
          <p:nvPr/>
        </p:nvSpPr>
        <p:spPr>
          <a:xfrm>
            <a:off x="372979" y="1119926"/>
            <a:ext cx="3429000" cy="276727"/>
          </a:xfrm>
          <a:prstGeom prst="rect">
            <a:avLst/>
          </a:prstGeom>
          <a:noFill/>
        </p:spPr>
        <p:txBody>
          <a:bodyPr wrap="square" lIns="0" tIns="0" rIns="0" bIns="0" rtlCol="0">
            <a:noAutofit/>
          </a:bodyPr>
          <a:lstStyle/>
          <a:p>
            <a:pPr algn="l">
              <a:lnSpc>
                <a:spcPct val="90000"/>
              </a:lnSpc>
            </a:pPr>
            <a:r>
              <a:rPr kumimoji="1" lang="en-US" altLang="ja-JP" sz="1600" dirty="0" smtClean="0"/>
              <a:t>DWH/BI</a:t>
            </a:r>
            <a:r>
              <a:rPr kumimoji="1" lang="ja-JP" altLang="en-US" sz="1600" dirty="0" smtClean="0"/>
              <a:t>系 </a:t>
            </a:r>
            <a:r>
              <a:rPr kumimoji="1" lang="en-US" altLang="ja-JP" sz="1600" dirty="0" smtClean="0"/>
              <a:t>11.2.0.4</a:t>
            </a:r>
            <a:r>
              <a:rPr kumimoji="1" lang="ja-JP" altLang="en-US" sz="1600" dirty="0" smtClean="0"/>
              <a:t>の性能検証時</a:t>
            </a:r>
            <a:endParaRPr kumimoji="1" lang="ja-JP" altLang="en-US" sz="1600" dirty="0"/>
          </a:p>
        </p:txBody>
      </p:sp>
      <p:sp>
        <p:nvSpPr>
          <p:cNvPr id="8" name="スライド番号プレースホルダ 7"/>
          <p:cNvSpPr>
            <a:spLocks noGrp="1"/>
          </p:cNvSpPr>
          <p:nvPr>
            <p:ph type="sldNum" sz="quarter" idx="12"/>
          </p:nvPr>
        </p:nvSpPr>
        <p:spPr/>
        <p:txBody>
          <a:bodyPr/>
          <a:lstStyle/>
          <a:p>
            <a:pPr>
              <a:defRPr/>
            </a:pPr>
            <a:fld id="{47645EBB-67B3-46AB-AC82-6F9B6AD9EB81}" type="slidenum">
              <a:rPr lang="en-US" altLang="ja-JP" smtClean="0"/>
              <a:pPr>
                <a:defRPr/>
              </a:pPr>
              <a:t>9</a:t>
            </a:fld>
            <a:endParaRPr lang="ja-JP" altLang="en-US" dirty="0"/>
          </a:p>
        </p:txBody>
      </p:sp>
      <p:sp>
        <p:nvSpPr>
          <p:cNvPr id="9" name="フッター プレースホルダ 8"/>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en-US" altLang="ja-JP" smtClean="0"/>
              <a:t>AWR</a:t>
            </a:r>
            <a:r>
              <a:rPr lang="ja-JP" altLang="en-US" smtClean="0"/>
              <a:t>レポート</a:t>
            </a:r>
            <a:endParaRPr lang="en-US" altLang="ja-JP" dirty="0" smtClean="0"/>
          </a:p>
        </p:txBody>
      </p:sp>
      <p:sp>
        <p:nvSpPr>
          <p:cNvPr id="10" name="コンテンツ プレースホルダ 2"/>
          <p:cNvSpPr>
            <a:spLocks noGrp="1"/>
          </p:cNvSpPr>
          <p:nvPr>
            <p:ph idx="1"/>
          </p:nvPr>
        </p:nvSpPr>
        <p:spPr>
          <a:xfrm>
            <a:off x="1189896" y="907187"/>
            <a:ext cx="3154883" cy="3774126"/>
          </a:xfrm>
          <a:prstGeom prst="rect">
            <a:avLst/>
          </a:prstGeom>
          <a:ln>
            <a:solidFill>
              <a:srgbClr val="000000"/>
            </a:solidFill>
          </a:ln>
          <a:effectLst>
            <a:glow rad="101600">
              <a:srgbClr val="C0C0C0">
                <a:satMod val="175000"/>
                <a:alpha val="40000"/>
              </a:srgbClr>
            </a:glow>
          </a:effectLst>
        </p:spPr>
        <p:txBody>
          <a:bodyPr/>
          <a:lstStyle/>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endPar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endParaRP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WORKLOAD REPOSITORY report for</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endPar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endParaRP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DB Name         DB Id    Instance     Inst Num Startup Time    Release     RAC</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 ------------ -------- --------------- ----------- ---</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KTNPOCB       3107584800 ktnpocb1            1 06-4</a:t>
            </a:r>
            <a:r>
              <a:rPr kumimoji="0" lang="ja-JP" altLang="en-US"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月 </a:t>
            </a: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-10 00:56 11.2.0.1.0  YES</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endPar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endParaRP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Host Name        Platform                         CPUs Cores Sockets Memory(GB)</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 ---- ----- ------- ----------</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katana05.exa.jp. Linux x86 64-bit                   16     8       2      70.60</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endPar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endParaRP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Snap Id      Snap Time      Sessions Curs/</a:t>
            </a:r>
            <a:r>
              <a:rPr kumimoji="0" lang="en-US" altLang="ja-JP" sz="600" b="0" i="0" u="none" strike="noStrike" kern="0" cap="none" spc="0" normalizeH="0" baseline="0" noProof="0" dirty="0" err="1" smtClean="0">
                <a:ln>
                  <a:noFill/>
                </a:ln>
                <a:solidFill>
                  <a:sysClr val="windowText" lastClr="000000"/>
                </a:solidFill>
                <a:effectLst/>
                <a:uLnTx/>
                <a:uFillTx/>
                <a:latin typeface="ＭＳ ゴシック" pitchFamily="49" charset="-128"/>
                <a:ea typeface="ＭＳ ゴシック" pitchFamily="49" charset="-128"/>
              </a:rPr>
              <a:t>Sess</a:t>
            </a:r>
            <a:endPar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endParaRP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 ------------------- -------- ---------</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Begin Snap:      2578 07-4</a:t>
            </a:r>
            <a:r>
              <a:rPr kumimoji="0" lang="ja-JP" altLang="en-US"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月 </a:t>
            </a: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-10 14:36:15       43       1.2</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End Snap:      2579 07-4</a:t>
            </a:r>
            <a:r>
              <a:rPr kumimoji="0" lang="ja-JP" altLang="en-US"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月 </a:t>
            </a: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-10 14:36:29       43       1.2</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Elapsed:                0.24 (</a:t>
            </a:r>
            <a:r>
              <a:rPr kumimoji="0" lang="en-US" altLang="ja-JP" sz="600" b="0" i="0" u="none" strike="noStrike" kern="0" cap="none" spc="0" normalizeH="0" baseline="0" noProof="0" dirty="0" err="1" smtClean="0">
                <a:ln>
                  <a:noFill/>
                </a:ln>
                <a:solidFill>
                  <a:sysClr val="windowText" lastClr="000000"/>
                </a:solidFill>
                <a:effectLst/>
                <a:uLnTx/>
                <a:uFillTx/>
                <a:latin typeface="ＭＳ ゴシック" pitchFamily="49" charset="-128"/>
                <a:ea typeface="ＭＳ ゴシック" pitchFamily="49" charset="-128"/>
              </a:rPr>
              <a:t>mins</a:t>
            </a: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DB Time:                3.16 (</a:t>
            </a:r>
            <a:r>
              <a:rPr kumimoji="0" lang="en-US" altLang="ja-JP" sz="600" b="0" i="0" u="none" strike="noStrike" kern="0" cap="none" spc="0" normalizeH="0" baseline="0" noProof="0" dirty="0" err="1" smtClean="0">
                <a:ln>
                  <a:noFill/>
                </a:ln>
                <a:solidFill>
                  <a:sysClr val="windowText" lastClr="000000"/>
                </a:solidFill>
                <a:effectLst/>
                <a:uLnTx/>
                <a:uFillTx/>
                <a:latin typeface="ＭＳ ゴシック" pitchFamily="49" charset="-128"/>
                <a:ea typeface="ＭＳ ゴシック" pitchFamily="49" charset="-128"/>
              </a:rPr>
              <a:t>mins</a:t>
            </a: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endPar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endParaRP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Cache Sizes                       Begin        End</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 ----------</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Buffer Cache:     5,120M     </a:t>
            </a:r>
            <a:r>
              <a:rPr kumimoji="0" lang="en-US" altLang="ja-JP" sz="600" b="0" i="0" u="none" strike="noStrike" kern="0" cap="none" spc="0" normalizeH="0" baseline="0" noProof="0" dirty="0" err="1" smtClean="0">
                <a:ln>
                  <a:noFill/>
                </a:ln>
                <a:solidFill>
                  <a:sysClr val="windowText" lastClr="000000"/>
                </a:solidFill>
                <a:effectLst/>
                <a:uLnTx/>
                <a:uFillTx/>
                <a:latin typeface="ＭＳ ゴシック" pitchFamily="49" charset="-128"/>
                <a:ea typeface="ＭＳ ゴシック" pitchFamily="49" charset="-128"/>
              </a:rPr>
              <a:t>5,120M</a:t>
            </a: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Std Block Size:        16K</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Shared Pool Size:     4,096M     </a:t>
            </a:r>
            <a:r>
              <a:rPr kumimoji="0" lang="en-US" altLang="ja-JP" sz="600" b="0" i="0" u="none" strike="noStrike" kern="0" cap="none" spc="0" normalizeH="0" baseline="0" noProof="0" dirty="0" err="1" smtClean="0">
                <a:ln>
                  <a:noFill/>
                </a:ln>
                <a:solidFill>
                  <a:sysClr val="windowText" lastClr="000000"/>
                </a:solidFill>
                <a:effectLst/>
                <a:uLnTx/>
                <a:uFillTx/>
                <a:latin typeface="ＭＳ ゴシック" pitchFamily="49" charset="-128"/>
                <a:ea typeface="ＭＳ ゴシック" pitchFamily="49" charset="-128"/>
              </a:rPr>
              <a:t>4,096M</a:t>
            </a: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Log Buffer:    16,548K</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endPar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endParaRP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Load Profile              Per Second    Per Transaction   Per Exec   Per Call</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    --------------- ---------- ----------</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DB Time(s):               13.0                7.3       0.31       0.52</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DB CPU(s):                1.2                0.7       0.03       0.05</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Redo size:           69,450.1           38,993.5</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Logical reads:          123,935.8           69,585.2</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Block changes:              124.5               69.9</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Physical reads:          122,413.6           68,730.5</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Physical writes:                0.8                0.4</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User calls:               25.2               14.2</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Parses:               29.6               16.6</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Hard parses:                0.3                0.2</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W/A MB processed:                2.7                1.5</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Logons:                3.8                2.2</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Executes:               41.4               23.2</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Rollbacks:                0.0                0.0</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Transactions:                1.8</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endPar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endParaRPr>
          </a:p>
        </p:txBody>
      </p:sp>
      <p:sp>
        <p:nvSpPr>
          <p:cNvPr id="11" name="コンテンツ プレースホルダ 2"/>
          <p:cNvSpPr>
            <a:spLocks noGrp="1"/>
          </p:cNvSpPr>
          <p:nvPr>
            <p:ph idx="4294967295"/>
          </p:nvPr>
        </p:nvSpPr>
        <p:spPr>
          <a:xfrm>
            <a:off x="5216008" y="916429"/>
            <a:ext cx="3255962" cy="3763963"/>
          </a:xfrm>
          <a:prstGeom prst="rect">
            <a:avLst/>
          </a:prstGeom>
          <a:ln>
            <a:solidFill>
              <a:srgbClr val="000000"/>
            </a:solidFill>
          </a:ln>
          <a:effectLst>
            <a:glow rad="101600">
              <a:srgbClr val="C0C0C0">
                <a:satMod val="175000"/>
                <a:alpha val="40000"/>
              </a:srgbClr>
            </a:glow>
          </a:effectLst>
        </p:spPr>
        <p:txBody>
          <a:bodyPr/>
          <a:lstStyle/>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endPar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endParaRP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Instance Efficiency Percentages (Target 100%)</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Buffer </a:t>
            </a:r>
            <a:r>
              <a:rPr kumimoji="0" lang="en-US" altLang="ja-JP" sz="600" b="0" i="0" u="none" strike="noStrike" kern="0" cap="none" spc="0" normalizeH="0" baseline="0" noProof="0" dirty="0" err="1" smtClean="0">
                <a:ln>
                  <a:noFill/>
                </a:ln>
                <a:solidFill>
                  <a:sysClr val="windowText" lastClr="000000"/>
                </a:solidFill>
                <a:effectLst/>
                <a:uLnTx/>
                <a:uFillTx/>
                <a:latin typeface="ＭＳ ゴシック" pitchFamily="49" charset="-128"/>
                <a:ea typeface="ＭＳ ゴシック" pitchFamily="49" charset="-128"/>
              </a:rPr>
              <a:t>Nowait</a:t>
            </a: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  100.00       Redo </a:t>
            </a:r>
            <a:r>
              <a:rPr kumimoji="0" lang="en-US" altLang="ja-JP" sz="600" b="0" i="0" u="none" strike="noStrike" kern="0" cap="none" spc="0" normalizeH="0" baseline="0" noProof="0" dirty="0" err="1" smtClean="0">
                <a:ln>
                  <a:noFill/>
                </a:ln>
                <a:solidFill>
                  <a:sysClr val="windowText" lastClr="000000"/>
                </a:solidFill>
                <a:effectLst/>
                <a:uLnTx/>
                <a:uFillTx/>
                <a:latin typeface="ＭＳ ゴシック" pitchFamily="49" charset="-128"/>
                <a:ea typeface="ＭＳ ゴシック" pitchFamily="49" charset="-128"/>
              </a:rPr>
              <a:t>NoWait</a:t>
            </a: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  100.00</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Buffer  Hit   %:   99.47    In-memory Sort %:  100.00</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Library Hit   %:   98.72        Soft Parse %:   98.84</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Execute to Parse %:   28.48         Latch Hit %:   99.96</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Parse CPU to Parse </a:t>
            </a:r>
            <a:r>
              <a:rPr kumimoji="0" lang="en-US" altLang="ja-JP" sz="600" b="0" i="0" u="none" strike="noStrike" kern="0" cap="none" spc="0" normalizeH="0" baseline="0" noProof="0" dirty="0" err="1" smtClean="0">
                <a:ln>
                  <a:noFill/>
                </a:ln>
                <a:solidFill>
                  <a:sysClr val="windowText" lastClr="000000"/>
                </a:solidFill>
                <a:effectLst/>
                <a:uLnTx/>
                <a:uFillTx/>
                <a:latin typeface="ＭＳ ゴシック" pitchFamily="49" charset="-128"/>
                <a:ea typeface="ＭＳ ゴシック" pitchFamily="49" charset="-128"/>
              </a:rPr>
              <a:t>Elapsd</a:t>
            </a: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   20.00     % Non-Parse CPU:   99.94</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endPar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endParaRP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Shared Pool Statistics        Begin    End</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  ------</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Memory Usage %:   22.15   22.20</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 SQL with executions&gt;1:   88.04   91.26</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 Memory for SQL w/exec&gt;1:   91.22   87.94</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endPar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endParaRP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Top 5 Timed Foreground Events</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a:t>
            </a:r>
            <a:r>
              <a:rPr kumimoji="0" lang="en-US" altLang="ja-JP" sz="600" b="0" i="0" u="none" strike="noStrike" kern="0" cap="none" spc="0" normalizeH="0" baseline="0" noProof="0" dirty="0" err="1" smtClean="0">
                <a:ln>
                  <a:noFill/>
                </a:ln>
                <a:solidFill>
                  <a:sysClr val="windowText" lastClr="000000"/>
                </a:solidFill>
                <a:effectLst/>
                <a:uLnTx/>
                <a:uFillTx/>
                <a:latin typeface="ＭＳ ゴシック" pitchFamily="49" charset="-128"/>
                <a:ea typeface="ＭＳ ゴシック" pitchFamily="49" charset="-128"/>
              </a:rPr>
              <a:t>Avg</a:t>
            </a:r>
            <a:endPar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endParaRP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wait   % DB</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Event                                 Waits     Time(s)   (ms)   time Wait Class</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 ----------- ------ ------ ----------</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cell smart table scan                41,299         169      4   89.0 User I/O</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DB CPU                                               17           8.9</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cell single block physical </a:t>
            </a:r>
            <a:r>
              <a:rPr kumimoji="0" lang="en-US" altLang="ja-JP" sz="600" b="0" i="0" u="none" strike="noStrike" kern="0" cap="none" spc="0" normalizeH="0" baseline="0" noProof="0" dirty="0" err="1" smtClean="0">
                <a:ln>
                  <a:noFill/>
                </a:ln>
                <a:solidFill>
                  <a:sysClr val="windowText" lastClr="000000"/>
                </a:solidFill>
                <a:effectLst/>
                <a:uLnTx/>
                <a:uFillTx/>
                <a:latin typeface="ＭＳ ゴシック" pitchFamily="49" charset="-128"/>
                <a:ea typeface="ＭＳ ゴシック" pitchFamily="49" charset="-128"/>
              </a:rPr>
              <a:t>rea</a:t>
            </a: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114           3     27    1.6 User I/O</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reliable message                         70           1      9     .3 Other</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err="1" smtClean="0">
                <a:ln>
                  <a:noFill/>
                </a:ln>
                <a:solidFill>
                  <a:sysClr val="windowText" lastClr="000000"/>
                </a:solidFill>
                <a:effectLst/>
                <a:uLnTx/>
                <a:uFillTx/>
                <a:latin typeface="ＭＳ ゴシック" pitchFamily="49" charset="-128"/>
                <a:ea typeface="ＭＳ ゴシック" pitchFamily="49" charset="-128"/>
              </a:rPr>
              <a:t>gc</a:t>
            </a: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a:t>
            </a:r>
            <a:r>
              <a:rPr kumimoji="0" lang="en-US" altLang="ja-JP" sz="600" b="0" i="0" u="none" strike="noStrike" kern="0" cap="none" spc="0" normalizeH="0" baseline="0" noProof="0" dirty="0" err="1" smtClean="0">
                <a:ln>
                  <a:noFill/>
                </a:ln>
                <a:solidFill>
                  <a:sysClr val="windowText" lastClr="000000"/>
                </a:solidFill>
                <a:effectLst/>
                <a:uLnTx/>
                <a:uFillTx/>
                <a:latin typeface="ＭＳ ゴシック" pitchFamily="49" charset="-128"/>
                <a:ea typeface="ＭＳ ゴシック" pitchFamily="49" charset="-128"/>
              </a:rPr>
              <a:t>cr</a:t>
            </a: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grant 2-way                       100           0      2     .1 Cluster</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Host CPU (CPUs:   16 Cores:    8 Sockets:    2)</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Load Average</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Begin       End     %User   %System      %WIO     %Idle</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 --------- --------- --------- --------- ---------</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1.09      1.14       6.7       1.4       0.0      91.7</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endPar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endParaRP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Instance CPU</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 of total CPU for Instance:       7.3</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 of busy  CPU for Instance:      87.9</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%DB time waiting for CPU - Resource Mgr:       0.0</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endParaRPr kumimoji="0" lang="en-US" altLang="ja-JP" sz="6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endParaRPr>
          </a:p>
        </p:txBody>
      </p:sp>
      <p:sp>
        <p:nvSpPr>
          <p:cNvPr id="5" name="スライド番号プレースホルダ 4"/>
          <p:cNvSpPr>
            <a:spLocks noGrp="1"/>
          </p:cNvSpPr>
          <p:nvPr>
            <p:ph type="sldNum" sz="quarter" idx="12"/>
          </p:nvPr>
        </p:nvSpPr>
        <p:spPr/>
        <p:txBody>
          <a:bodyPr/>
          <a:lstStyle/>
          <a:p>
            <a:pPr>
              <a:defRPr/>
            </a:pPr>
            <a:fld id="{47645EBB-67B3-46AB-AC82-6F9B6AD9EB81}" type="slidenum">
              <a:rPr lang="en-US" altLang="ja-JP" smtClean="0"/>
              <a:pPr>
                <a:defRPr/>
              </a:pPr>
              <a:t>90</a:t>
            </a:fld>
            <a:endParaRPr lang="ja-JP" altLang="en-US" dirty="0"/>
          </a:p>
        </p:txBody>
      </p:sp>
      <p:sp>
        <p:nvSpPr>
          <p:cNvPr id="6" name="フッター プレースホルダ 5"/>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en-US" altLang="ja-JP" smtClean="0"/>
              <a:t>AWR</a:t>
            </a:r>
            <a:r>
              <a:rPr lang="ja-JP" altLang="en-US" smtClean="0"/>
              <a:t>レポート</a:t>
            </a:r>
            <a:endParaRPr lang="en-US" altLang="ja-JP" dirty="0" smtClean="0"/>
          </a:p>
        </p:txBody>
      </p:sp>
      <p:sp>
        <p:nvSpPr>
          <p:cNvPr id="8" name="コンテンツ プレースホルダ 2"/>
          <p:cNvSpPr>
            <a:spLocks noGrp="1"/>
          </p:cNvSpPr>
          <p:nvPr>
            <p:ph idx="1"/>
          </p:nvPr>
        </p:nvSpPr>
        <p:spPr>
          <a:xfrm>
            <a:off x="2321592" y="2429661"/>
            <a:ext cx="5443847" cy="388937"/>
          </a:xfrm>
        </p:spPr>
        <p:txBody>
          <a:bodyPr/>
          <a:lstStyle/>
          <a:p>
            <a:pPr>
              <a:spcAft>
                <a:spcPts val="1800"/>
              </a:spcAft>
            </a:pPr>
            <a:r>
              <a:rPr lang="ja-JP" altLang="en-US" sz="1200" dirty="0" smtClean="0">
                <a:latin typeface="+mn-lt"/>
              </a:rPr>
              <a:t>「</a:t>
            </a:r>
            <a:r>
              <a:rPr lang="en-US" altLang="ja-JP" sz="1200" dirty="0" smtClean="0">
                <a:latin typeface="+mn-lt"/>
              </a:rPr>
              <a:t>DB CPU</a:t>
            </a:r>
            <a:r>
              <a:rPr lang="ja-JP" altLang="en-US" sz="1200" dirty="0" smtClean="0">
                <a:latin typeface="+mn-lt"/>
              </a:rPr>
              <a:t>」の「</a:t>
            </a:r>
            <a:r>
              <a:rPr lang="en-US" altLang="ja-JP" sz="1200" dirty="0" smtClean="0">
                <a:latin typeface="+mn-lt"/>
              </a:rPr>
              <a:t>%DB time</a:t>
            </a:r>
            <a:r>
              <a:rPr lang="ja-JP" altLang="en-US" sz="1200" dirty="0" smtClean="0">
                <a:latin typeface="+mn-lt"/>
              </a:rPr>
              <a:t>」が高いほど、効率的に処理されていると判断できる</a:t>
            </a:r>
            <a:endParaRPr lang="ja-JP" altLang="en-US" sz="1200" dirty="0">
              <a:latin typeface="+mn-lt"/>
            </a:endParaRPr>
          </a:p>
        </p:txBody>
      </p:sp>
      <p:sp>
        <p:nvSpPr>
          <p:cNvPr id="11" name="コンテンツ プレースホルダ 2"/>
          <p:cNvSpPr>
            <a:spLocks noGrp="1"/>
          </p:cNvSpPr>
          <p:nvPr>
            <p:ph idx="4294967295"/>
          </p:nvPr>
        </p:nvSpPr>
        <p:spPr>
          <a:xfrm>
            <a:off x="1586448" y="4420424"/>
            <a:ext cx="5287963" cy="169862"/>
          </a:xfrm>
        </p:spPr>
        <p:txBody>
          <a:bodyPr/>
          <a:lstStyle/>
          <a:p>
            <a:pPr>
              <a:spcAft>
                <a:spcPts val="1800"/>
              </a:spcAft>
            </a:pPr>
            <a:r>
              <a:rPr lang="ja-JP" altLang="en-US" sz="1200" dirty="0" smtClean="0">
                <a:latin typeface="+mn-lt"/>
              </a:rPr>
              <a:t>スマート・スキャンの効果を確認する</a:t>
            </a:r>
            <a:endParaRPr lang="ja-JP" altLang="en-US" sz="1200" dirty="0">
              <a:latin typeface="+mn-lt"/>
            </a:endParaRPr>
          </a:p>
        </p:txBody>
      </p:sp>
      <p:sp>
        <p:nvSpPr>
          <p:cNvPr id="14" name="コンテンツ プレースホルダ 2"/>
          <p:cNvSpPr>
            <a:spLocks noGrp="1"/>
          </p:cNvSpPr>
          <p:nvPr>
            <p:ph idx="4294967295"/>
          </p:nvPr>
        </p:nvSpPr>
        <p:spPr>
          <a:xfrm>
            <a:off x="1586448" y="953324"/>
            <a:ext cx="4895850" cy="1390650"/>
          </a:xfrm>
          <a:prstGeom prst="rect">
            <a:avLst/>
          </a:prstGeom>
          <a:ln>
            <a:solidFill>
              <a:srgbClr val="000000"/>
            </a:solidFill>
          </a:ln>
          <a:effectLst>
            <a:glow rad="101600">
              <a:srgbClr val="C0C0C0">
                <a:satMod val="175000"/>
                <a:alpha val="40000"/>
              </a:srgbClr>
            </a:glow>
          </a:effectLst>
        </p:spPr>
        <p:txBody>
          <a:bodyPr/>
          <a:lstStyle/>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Top 5 Timed Foreground Events</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a:t>
            </a:r>
            <a:r>
              <a:rPr kumimoji="0" lang="en-US" altLang="ja-JP" sz="800" b="0" i="0" u="none" strike="noStrike" kern="0" cap="none" spc="0" normalizeH="0" baseline="0" noProof="0" dirty="0" err="1" smtClean="0">
                <a:ln>
                  <a:noFill/>
                </a:ln>
                <a:solidFill>
                  <a:sysClr val="windowText" lastClr="000000"/>
                </a:solidFill>
                <a:effectLst/>
                <a:uLnTx/>
                <a:uFillTx/>
                <a:latin typeface="ＭＳ ゴシック" pitchFamily="49" charset="-128"/>
                <a:ea typeface="ＭＳ ゴシック" pitchFamily="49" charset="-128"/>
              </a:rPr>
              <a:t>Avg</a:t>
            </a:r>
            <a:endPar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endParaRP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wait   % DB</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Event                                 Waits     Time(s)   (ms)   time Wait Class</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 ------------ ----------- ------ ------ ----------</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cell smart table scan                41,299         169      4   89.0 User I/O</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DB CPU                                               17           8.9</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cell single block physical </a:t>
            </a:r>
            <a:r>
              <a:rPr kumimoji="0" lang="en-US" altLang="ja-JP" sz="800" b="0" i="0" u="none" strike="noStrike" kern="0" cap="none" spc="0" normalizeH="0" baseline="0" noProof="0" dirty="0" err="1" smtClean="0">
                <a:ln>
                  <a:noFill/>
                </a:ln>
                <a:solidFill>
                  <a:sysClr val="windowText" lastClr="000000"/>
                </a:solidFill>
                <a:effectLst/>
                <a:uLnTx/>
                <a:uFillTx/>
                <a:latin typeface="ＭＳ ゴシック" pitchFamily="49" charset="-128"/>
                <a:ea typeface="ＭＳ ゴシック" pitchFamily="49" charset="-128"/>
              </a:rPr>
              <a:t>rea</a:t>
            </a:r>
            <a:r>
              <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114           3     27    1.6 User I/O</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reliable message                         70           1      9     .3 Other</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a:t>
            </a:r>
            <a:r>
              <a:rPr kumimoji="0" lang="en-US" altLang="ja-JP" sz="800" b="0" i="0" u="none" strike="noStrike" kern="0" cap="none" spc="0" normalizeH="0" baseline="0" noProof="0" dirty="0" err="1" smtClean="0">
                <a:ln>
                  <a:noFill/>
                </a:ln>
                <a:solidFill>
                  <a:sysClr val="windowText" lastClr="000000"/>
                </a:solidFill>
                <a:effectLst/>
                <a:uLnTx/>
                <a:uFillTx/>
                <a:latin typeface="ＭＳ ゴシック" pitchFamily="49" charset="-128"/>
                <a:ea typeface="ＭＳ ゴシック" pitchFamily="49" charset="-128"/>
              </a:rPr>
              <a:t>gc</a:t>
            </a:r>
            <a:r>
              <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a:t>
            </a:r>
            <a:r>
              <a:rPr kumimoji="0" lang="en-US" altLang="ja-JP" sz="800" b="0" i="0" u="none" strike="noStrike" kern="0" cap="none" spc="0" normalizeH="0" baseline="0" noProof="0" dirty="0" err="1" smtClean="0">
                <a:ln>
                  <a:noFill/>
                </a:ln>
                <a:solidFill>
                  <a:sysClr val="windowText" lastClr="000000"/>
                </a:solidFill>
                <a:effectLst/>
                <a:uLnTx/>
                <a:uFillTx/>
                <a:latin typeface="ＭＳ ゴシック" pitchFamily="49" charset="-128"/>
                <a:ea typeface="ＭＳ ゴシック" pitchFamily="49" charset="-128"/>
              </a:rPr>
              <a:t>cr</a:t>
            </a:r>
            <a:r>
              <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grant 2-way                       100           0      2     .1 Cluster</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endPar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endParaRPr>
          </a:p>
        </p:txBody>
      </p:sp>
      <p:sp>
        <p:nvSpPr>
          <p:cNvPr id="16" name="コンテンツ プレースホルダ 2"/>
          <p:cNvSpPr>
            <a:spLocks noGrp="1"/>
          </p:cNvSpPr>
          <p:nvPr>
            <p:ph idx="4294967295"/>
          </p:nvPr>
        </p:nvSpPr>
        <p:spPr>
          <a:xfrm>
            <a:off x="1586448" y="2905949"/>
            <a:ext cx="4886325" cy="1430337"/>
          </a:xfrm>
          <a:prstGeom prst="rect">
            <a:avLst/>
          </a:prstGeom>
          <a:ln>
            <a:solidFill>
              <a:srgbClr val="000000"/>
            </a:solidFill>
          </a:ln>
          <a:effectLst>
            <a:glow rad="101600">
              <a:srgbClr val="C0C0C0">
                <a:satMod val="175000"/>
                <a:alpha val="40000"/>
              </a:srgbClr>
            </a:glow>
          </a:effectLst>
        </p:spPr>
        <p:txBody>
          <a:bodyPr/>
          <a:lstStyle/>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Instance Activity Stats           DB/Inst: KTNPOCB/ktnpocb1  Snaps: 2578-2579</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-&gt; Ordered by statistic name</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endPar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endParaRP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Statistic                                     Total     per Second     per Trans</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 ------------------ -------------- -------------</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cell IO uncompressed bytes           50,587,189,897 3.46535073E+09 1.9456611E+09</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cell physical IO interconnect by        368,672,387   25,254,992.9  14,179,707.2</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cell physical IO interconnect by        360,212,099   24,675,441.8  13,854,311.5</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r>
              <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rPr>
              <a:t>  physical read total bytes            29,281,402,880 2.00585031E+09 1.1262078E+09</a:t>
            </a:r>
          </a:p>
          <a:p>
            <a:pPr marL="0" marR="0" lvl="0" indent="0" defTabSz="914400" eaLnBrk="1" fontAlgn="auto" latinLnBrk="0" hangingPunct="1">
              <a:lnSpc>
                <a:spcPct val="100000"/>
              </a:lnSpc>
              <a:spcBef>
                <a:spcPts val="0"/>
              </a:spcBef>
              <a:spcAft>
                <a:spcPts val="0"/>
              </a:spcAft>
              <a:buClrTx/>
              <a:buSzTx/>
              <a:buFont typeface="Times" pitchFamily="-105" charset="0"/>
              <a:buNone/>
              <a:tabLst/>
              <a:defRPr/>
            </a:pPr>
            <a:endParaRPr kumimoji="0" lang="en-US" altLang="ja-JP" sz="800" b="0" i="0" u="none" strike="noStrike" kern="0" cap="none" spc="0" normalizeH="0" baseline="0" noProof="0" dirty="0" smtClean="0">
              <a:ln>
                <a:noFill/>
              </a:ln>
              <a:solidFill>
                <a:sysClr val="windowText" lastClr="000000"/>
              </a:solidFill>
              <a:effectLst/>
              <a:uLnTx/>
              <a:uFillTx/>
              <a:latin typeface="ＭＳ ゴシック" pitchFamily="49" charset="-128"/>
              <a:ea typeface="ＭＳ ゴシック" pitchFamily="49" charset="-128"/>
            </a:endParaRPr>
          </a:p>
        </p:txBody>
      </p:sp>
      <p:sp>
        <p:nvSpPr>
          <p:cNvPr id="7" name="スライド番号プレースホルダ 6"/>
          <p:cNvSpPr>
            <a:spLocks noGrp="1"/>
          </p:cNvSpPr>
          <p:nvPr>
            <p:ph type="sldNum" sz="quarter" idx="12"/>
          </p:nvPr>
        </p:nvSpPr>
        <p:spPr/>
        <p:txBody>
          <a:bodyPr/>
          <a:lstStyle/>
          <a:p>
            <a:pPr>
              <a:defRPr/>
            </a:pPr>
            <a:fld id="{47645EBB-67B3-46AB-AC82-6F9B6AD9EB81}" type="slidenum">
              <a:rPr lang="en-US" altLang="ja-JP" smtClean="0"/>
              <a:pPr>
                <a:defRPr/>
              </a:pPr>
              <a:t>91</a:t>
            </a:fld>
            <a:endParaRPr lang="ja-JP" altLang="en-US" dirty="0"/>
          </a:p>
        </p:txBody>
      </p:sp>
      <p:sp>
        <p:nvSpPr>
          <p:cNvPr id="9" name="フッター プレースホルダ 8"/>
          <p:cNvSpPr>
            <a:spLocks noGrp="1"/>
          </p:cNvSpPr>
          <p:nvPr>
            <p:ph type="ftr" sz="quarter" idx="11"/>
          </p:nvPr>
        </p:nvSpPr>
        <p:spPr/>
        <p:txBody>
          <a:bodyPr/>
          <a:lstStyle/>
          <a:p>
            <a:pPr>
              <a:defRPr/>
            </a:pPr>
            <a:r>
              <a:rPr lang="en-US" smtClean="0"/>
              <a:t>Copyright © 2015, Oracle All rights reserved.</a:t>
            </a:r>
            <a:endParaRPr lang="en-US"/>
          </a:p>
        </p:txBody>
      </p:sp>
    </p:spTree>
  </p:cSld>
  <p:clrMapOvr>
    <a:masterClrMapping/>
  </p:clrMapOvr>
  <p:transition>
    <p:wipe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2"/>
          </p:nvPr>
        </p:nvSpPr>
        <p:spPr/>
        <p:txBody>
          <a:bodyPr/>
          <a:lstStyle/>
          <a:p>
            <a:pPr>
              <a:defRPr/>
            </a:pPr>
            <a:fld id="{DF642DFA-639C-4ACC-998B-6986185550B6}" type="slidenum">
              <a:rPr lang="en-US" altLang="ja-JP" smtClean="0"/>
              <a:pPr>
                <a:defRPr/>
              </a:pPr>
              <a:t>92</a:t>
            </a:fld>
            <a:endParaRPr lang="ja-JP" altLang="en-US" dirty="0"/>
          </a:p>
        </p:txBody>
      </p:sp>
      <p:sp>
        <p:nvSpPr>
          <p:cNvPr id="3" name="フッター プレースホルダ 2"/>
          <p:cNvSpPr>
            <a:spLocks noGrp="1"/>
          </p:cNvSpPr>
          <p:nvPr>
            <p:ph type="ftr" sz="quarter" idx="11"/>
          </p:nvPr>
        </p:nvSpPr>
        <p:spPr/>
        <p:txBody>
          <a:bodyPr/>
          <a:lstStyle/>
          <a:p>
            <a:pPr>
              <a:defRPr/>
            </a:pPr>
            <a:r>
              <a:rPr lang="en-US" smtClean="0"/>
              <a:t>Copyright © 2015, Oracle All rights reserved.</a:t>
            </a:r>
            <a:endParaRPr lang="en-US"/>
          </a:p>
        </p:txBody>
      </p:sp>
    </p:spTree>
    <p:extLst>
      <p:ext uri="{BB962C8B-B14F-4D97-AF65-F5344CB8AC3E}">
        <p14:creationId xmlns="" xmlns:p14="http://schemas.microsoft.com/office/powerpoint/2010/main" val="355425255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10.xml><?xml version="1.0" encoding="utf-8"?>
<a:themeOverride xmlns:a="http://schemas.openxmlformats.org/drawingml/2006/main">
  <a:clrScheme name="New Oracle Corporate Template 1">
    <a:dk1>
      <a:srgbClr val="000000"/>
    </a:dk1>
    <a:lt1>
      <a:srgbClr val="FFFFFF"/>
    </a:lt1>
    <a:dk2>
      <a:srgbClr val="000000"/>
    </a:dk2>
    <a:lt2>
      <a:srgbClr val="777777"/>
    </a:lt2>
    <a:accent1>
      <a:srgbClr val="FD0000"/>
    </a:accent1>
    <a:accent2>
      <a:srgbClr val="C0C0C0"/>
    </a:accent2>
    <a:accent3>
      <a:srgbClr val="FFFFFF"/>
    </a:accent3>
    <a:accent4>
      <a:srgbClr val="000000"/>
    </a:accent4>
    <a:accent5>
      <a:srgbClr val="FEAAAA"/>
    </a:accent5>
    <a:accent6>
      <a:srgbClr val="AEAEAE"/>
    </a:accent6>
    <a:hlink>
      <a:srgbClr val="4D4D4D"/>
    </a:hlink>
    <a:folHlink>
      <a:srgbClr val="667263"/>
    </a:folHlink>
  </a:clrScheme>
  <a:fontScheme name="20_New Oracle Corporate Templat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New Oracle Corporate Template 1">
    <a:dk1>
      <a:srgbClr val="000000"/>
    </a:dk1>
    <a:lt1>
      <a:srgbClr val="FFFFFF"/>
    </a:lt1>
    <a:dk2>
      <a:srgbClr val="000000"/>
    </a:dk2>
    <a:lt2>
      <a:srgbClr val="777777"/>
    </a:lt2>
    <a:accent1>
      <a:srgbClr val="FD0000"/>
    </a:accent1>
    <a:accent2>
      <a:srgbClr val="C0C0C0"/>
    </a:accent2>
    <a:accent3>
      <a:srgbClr val="FFFFFF"/>
    </a:accent3>
    <a:accent4>
      <a:srgbClr val="000000"/>
    </a:accent4>
    <a:accent5>
      <a:srgbClr val="FEAAAA"/>
    </a:accent5>
    <a:accent6>
      <a:srgbClr val="AEAEAE"/>
    </a:accent6>
    <a:hlink>
      <a:srgbClr val="4D4D4D"/>
    </a:hlink>
    <a:folHlink>
      <a:srgbClr val="667263"/>
    </a:folHlink>
  </a:clrScheme>
  <a:fontScheme name="20_New Oracle Corporate Templat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New Oracle Corporate Template 1">
    <a:dk1>
      <a:srgbClr val="000000"/>
    </a:dk1>
    <a:lt1>
      <a:srgbClr val="FFFFFF"/>
    </a:lt1>
    <a:dk2>
      <a:srgbClr val="000000"/>
    </a:dk2>
    <a:lt2>
      <a:srgbClr val="777777"/>
    </a:lt2>
    <a:accent1>
      <a:srgbClr val="FD0000"/>
    </a:accent1>
    <a:accent2>
      <a:srgbClr val="C0C0C0"/>
    </a:accent2>
    <a:accent3>
      <a:srgbClr val="FFFFFF"/>
    </a:accent3>
    <a:accent4>
      <a:srgbClr val="000000"/>
    </a:accent4>
    <a:accent5>
      <a:srgbClr val="FEAAAA"/>
    </a:accent5>
    <a:accent6>
      <a:srgbClr val="AEAEAE"/>
    </a:accent6>
    <a:hlink>
      <a:srgbClr val="4D4D4D"/>
    </a:hlink>
    <a:folHlink>
      <a:srgbClr val="667263"/>
    </a:folHlink>
  </a:clrScheme>
  <a:fontScheme name="20_New Oracle Corporate Templat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New Oracle Corporate Template 1">
    <a:dk1>
      <a:srgbClr val="000000"/>
    </a:dk1>
    <a:lt1>
      <a:srgbClr val="FFFFFF"/>
    </a:lt1>
    <a:dk2>
      <a:srgbClr val="000000"/>
    </a:dk2>
    <a:lt2>
      <a:srgbClr val="777777"/>
    </a:lt2>
    <a:accent1>
      <a:srgbClr val="FD0000"/>
    </a:accent1>
    <a:accent2>
      <a:srgbClr val="C0C0C0"/>
    </a:accent2>
    <a:accent3>
      <a:srgbClr val="FFFFFF"/>
    </a:accent3>
    <a:accent4>
      <a:srgbClr val="000000"/>
    </a:accent4>
    <a:accent5>
      <a:srgbClr val="FEAAAA"/>
    </a:accent5>
    <a:accent6>
      <a:srgbClr val="AEAEAE"/>
    </a:accent6>
    <a:hlink>
      <a:srgbClr val="4D4D4D"/>
    </a:hlink>
    <a:folHlink>
      <a:srgbClr val="667263"/>
    </a:folHlink>
  </a:clrScheme>
  <a:fontScheme name="20_New Oracle Corporate Templat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New Oracle Corporate Template 1">
    <a:dk1>
      <a:srgbClr val="000000"/>
    </a:dk1>
    <a:lt1>
      <a:srgbClr val="FFFFFF"/>
    </a:lt1>
    <a:dk2>
      <a:srgbClr val="000000"/>
    </a:dk2>
    <a:lt2>
      <a:srgbClr val="777777"/>
    </a:lt2>
    <a:accent1>
      <a:srgbClr val="FD0000"/>
    </a:accent1>
    <a:accent2>
      <a:srgbClr val="C0C0C0"/>
    </a:accent2>
    <a:accent3>
      <a:srgbClr val="FFFFFF"/>
    </a:accent3>
    <a:accent4>
      <a:srgbClr val="000000"/>
    </a:accent4>
    <a:accent5>
      <a:srgbClr val="FEAAAA"/>
    </a:accent5>
    <a:accent6>
      <a:srgbClr val="AEAEAE"/>
    </a:accent6>
    <a:hlink>
      <a:srgbClr val="4D4D4D"/>
    </a:hlink>
    <a:folHlink>
      <a:srgbClr val="667263"/>
    </a:folHlink>
  </a:clrScheme>
  <a:fontScheme name="20_New Oracle Corporate Templat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New Oracle Corporate Template 1">
    <a:dk1>
      <a:srgbClr val="000000"/>
    </a:dk1>
    <a:lt1>
      <a:srgbClr val="FFFFFF"/>
    </a:lt1>
    <a:dk2>
      <a:srgbClr val="000000"/>
    </a:dk2>
    <a:lt2>
      <a:srgbClr val="777777"/>
    </a:lt2>
    <a:accent1>
      <a:srgbClr val="FD0000"/>
    </a:accent1>
    <a:accent2>
      <a:srgbClr val="C0C0C0"/>
    </a:accent2>
    <a:accent3>
      <a:srgbClr val="FFFFFF"/>
    </a:accent3>
    <a:accent4>
      <a:srgbClr val="000000"/>
    </a:accent4>
    <a:accent5>
      <a:srgbClr val="FEAAAA"/>
    </a:accent5>
    <a:accent6>
      <a:srgbClr val="AEAEAE"/>
    </a:accent6>
    <a:hlink>
      <a:srgbClr val="4D4D4D"/>
    </a:hlink>
    <a:folHlink>
      <a:srgbClr val="667263"/>
    </a:folHlink>
  </a:clrScheme>
  <a:fontScheme name="20_New Oracle Corporate Templat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C:\Documents and Settings\rweiss.ST-USERS\Application Data\Microsoft\Templates\New Oracle Corporate Template.pot</Template>
  <TotalTime>76634</TotalTime>
  <Words>22198</Words>
  <Application>Microsoft Office PowerPoint</Application>
  <PresentationFormat>画面に合わせる (16:9)</PresentationFormat>
  <Paragraphs>2394</Paragraphs>
  <Slides>92</Slides>
  <Notes>92</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92</vt:i4>
      </vt:variant>
    </vt:vector>
  </HeadingPairs>
  <TitlesOfParts>
    <vt:vector size="97" baseType="lpstr">
      <vt:lpstr>Oracle_16x9_2014_521</vt:lpstr>
      <vt:lpstr>Photo Editor Photo</vt:lpstr>
      <vt:lpstr>Bitmap Image</vt:lpstr>
      <vt:lpstr>Equation</vt:lpstr>
      <vt:lpstr>ビットマップ イメージ</vt:lpstr>
      <vt:lpstr>スライド 1</vt:lpstr>
      <vt:lpstr>Exadata Performance Case Study</vt:lpstr>
      <vt:lpstr>はじめに</vt:lpstr>
      <vt:lpstr>Agenda</vt:lpstr>
      <vt:lpstr>Oracle Exadata Database Machine</vt:lpstr>
      <vt:lpstr>データ分散とパラレル処理</vt:lpstr>
      <vt:lpstr>データの配置(GridDisk とDiskgroup）</vt:lpstr>
      <vt:lpstr>スタート・ポイント</vt:lpstr>
      <vt:lpstr>スタート・ポイント - 初期化パラメータ -</vt:lpstr>
      <vt:lpstr>スタート・ポイント - パラレル度の考え方 -</vt:lpstr>
      <vt:lpstr>スタート・ポイント - Exadataでは索引が必要か? -</vt:lpstr>
      <vt:lpstr>スライド 12</vt:lpstr>
      <vt:lpstr>スタートポイント - パーティションはどうすべきか？ -</vt:lpstr>
      <vt:lpstr>スタートポイント - 圧縮はどうすべきか？- </vt:lpstr>
      <vt:lpstr>データ・ローディング</vt:lpstr>
      <vt:lpstr>データローディング処理</vt:lpstr>
      <vt:lpstr>データローディング・ベスト・プラクティス</vt:lpstr>
      <vt:lpstr>スライド 18</vt:lpstr>
      <vt:lpstr>外部表</vt:lpstr>
      <vt:lpstr>外部表でのプリ・プロセッサーの利用</vt:lpstr>
      <vt:lpstr>DBFS</vt:lpstr>
      <vt:lpstr>DBFS Linux File System Client - Architecture -</vt:lpstr>
      <vt:lpstr>データローディングの考察</vt:lpstr>
      <vt:lpstr>データローディングの考察</vt:lpstr>
      <vt:lpstr>データローディングの考察</vt:lpstr>
      <vt:lpstr>外部表を利用したロードのサンプル</vt:lpstr>
      <vt:lpstr>パーティション表に対する パラレル・ロード時の考慮事項</vt:lpstr>
      <vt:lpstr>パーティション表に対するパラレル・ロード</vt:lpstr>
      <vt:lpstr>パーティション表に対するパラレル・ロード</vt:lpstr>
      <vt:lpstr>パーティション表に対するパラレル・ロード</vt:lpstr>
      <vt:lpstr>パーティション表に対するパラレル・ロード</vt:lpstr>
      <vt:lpstr>パーティション表に対するパラレル・ロード</vt:lpstr>
      <vt:lpstr>データ圧縮の利用</vt:lpstr>
      <vt:lpstr>Hybrid Columnar Compression</vt:lpstr>
      <vt:lpstr>HCC表に対する操作と、実際に圧縮される形式</vt:lpstr>
      <vt:lpstr>圧縮機能によるディスク領域の削減</vt:lpstr>
      <vt:lpstr>圧縮機能によるディスク領域の削減</vt:lpstr>
      <vt:lpstr>圧縮機能とパフォーマンス考察（検索）</vt:lpstr>
      <vt:lpstr>圧縮機能とパフォーマンス考察（ロード）</vt:lpstr>
      <vt:lpstr>HCC表への更新時の注意点</vt:lpstr>
      <vt:lpstr>圧縮手法の選択の考え方（参考）</vt:lpstr>
      <vt:lpstr>バッチ処理の高速化 （さらにExadataの効果を引き出すために #1）</vt:lpstr>
      <vt:lpstr>良く見る典型的なバッチプログラム</vt:lpstr>
      <vt:lpstr>バッチプログラムを高速化する手法</vt:lpstr>
      <vt:lpstr>バルク処理の活用</vt:lpstr>
      <vt:lpstr>ファンクション内のパラレル化</vt:lpstr>
      <vt:lpstr>アプリケーション・パーティショニング</vt:lpstr>
      <vt:lpstr>アプリケーション・パーティショニング</vt:lpstr>
      <vt:lpstr>アプリケーション・パーティショニング</vt:lpstr>
      <vt:lpstr>中間表を利用した処理の見直し</vt:lpstr>
      <vt:lpstr>PL/SQL⇒SQLへの書き換え</vt:lpstr>
      <vt:lpstr>SQLの書き換えテクニック （さらにExadataの効果を引き出すために #2）</vt:lpstr>
      <vt:lpstr>DELETE処理</vt:lpstr>
      <vt:lpstr>UPDATE処理</vt:lpstr>
      <vt:lpstr>MERGE処理</vt:lpstr>
      <vt:lpstr>Fuzzy Join処理（変更前）</vt:lpstr>
      <vt:lpstr>Fuzzy Join処理（変更後）</vt:lpstr>
      <vt:lpstr>パーティション/パラレル処理</vt:lpstr>
      <vt:lpstr>パーティション・プルーニング</vt:lpstr>
      <vt:lpstr>パーティション・ワイズ・ジョイン</vt:lpstr>
      <vt:lpstr>パーティション・エクスチェンジ</vt:lpstr>
      <vt:lpstr>パラレル処理の効果</vt:lpstr>
      <vt:lpstr>Exadataでのパラレル処理</vt:lpstr>
      <vt:lpstr>Smart Scan</vt:lpstr>
      <vt:lpstr>Smart Scan</vt:lpstr>
      <vt:lpstr>Exadata Smart Flash Cache  High CapacityモデルでのFlash Cacheについて  注) Exadata X5-2 Extreme Flashモデルでは全ての領域がFlashになるため、Flash Cacheの使われ方が異なり、本章の記載はあてはまりません</vt:lpstr>
      <vt:lpstr>Exadata Smart Flash Cache　</vt:lpstr>
      <vt:lpstr>Exadata Smart Flash Cacheの効果</vt:lpstr>
      <vt:lpstr>ランダム・アクセスの場合のIOPS</vt:lpstr>
      <vt:lpstr>シーケンシャル・アクセスの場合のスループット</vt:lpstr>
      <vt:lpstr>パフォーマンスの確認 （Exadata固有の待機イベント等）</vt:lpstr>
      <vt:lpstr>AWRレポートにおけるExadata固有の情報 - I/O待機イベント -</vt:lpstr>
      <vt:lpstr>SQL MonitorにおけるSmart Scanの確認</vt:lpstr>
      <vt:lpstr>AWRにおけるSmart Scanの確認</vt:lpstr>
      <vt:lpstr>AWRレポートにおけるExadata特有の情報</vt:lpstr>
      <vt:lpstr>AWRレポートにおけるExadata特有の情報</vt:lpstr>
      <vt:lpstr>AWRレポートにおけるExadata特有の情報</vt:lpstr>
      <vt:lpstr>AWRレポートにおけるExadata特有の情報</vt:lpstr>
      <vt:lpstr>AWRレポートにおけるExadata固有の情報</vt:lpstr>
      <vt:lpstr>Query実行時の流れと待機イベント</vt:lpstr>
      <vt:lpstr>統計情報の取得</vt:lpstr>
      <vt:lpstr>どのようにして統計情報を取得するか</vt:lpstr>
      <vt:lpstr>明示的にヒストグラムを取得する方法</vt:lpstr>
      <vt:lpstr>拡張統計の取得を検討する</vt:lpstr>
      <vt:lpstr>拡張統計の取得</vt:lpstr>
      <vt:lpstr>パフォーマンス関連ツール</vt:lpstr>
      <vt:lpstr>SQL Monitor画面</vt:lpstr>
      <vt:lpstr>SQL Monitorの特長</vt:lpstr>
      <vt:lpstr>AWRレポート</vt:lpstr>
      <vt:lpstr>AWRレポート</vt:lpstr>
      <vt:lpstr>AWRレポート</vt:lpstr>
      <vt:lpstr>スライド 92</vt:lpstr>
    </vt:vector>
  </TitlesOfParts>
  <Company>Oracle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Sun Oracle Database Machine</dc:title>
  <dc:creator>Juan Loaiza</dc:creator>
  <cp:lastModifiedBy>tomoko konishi</cp:lastModifiedBy>
  <cp:revision>2182</cp:revision>
  <cp:lastPrinted>2006-02-05T23:07:35Z</cp:lastPrinted>
  <dcterms:created xsi:type="dcterms:W3CDTF">2006-11-13T23:44:10Z</dcterms:created>
  <dcterms:modified xsi:type="dcterms:W3CDTF">2015-10-23T08:38:44Z</dcterms:modified>
</cp:coreProperties>
</file>